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1" r:id="rId1"/>
  </p:sldMasterIdLst>
  <p:notesMasterIdLst>
    <p:notesMasterId r:id="rId17"/>
  </p:notesMasterIdLst>
  <p:sldIdLst>
    <p:sldId id="256" r:id="rId2"/>
    <p:sldId id="258" r:id="rId3"/>
    <p:sldId id="285" r:id="rId4"/>
    <p:sldId id="281" r:id="rId5"/>
    <p:sldId id="277" r:id="rId6"/>
    <p:sldId id="286" r:id="rId7"/>
    <p:sldId id="266" r:id="rId8"/>
    <p:sldId id="272" r:id="rId9"/>
    <p:sldId id="290" r:id="rId10"/>
    <p:sldId id="284" r:id="rId11"/>
    <p:sldId id="264" r:id="rId12"/>
    <p:sldId id="273" r:id="rId13"/>
    <p:sldId id="289" r:id="rId14"/>
    <p:sldId id="276" r:id="rId15"/>
    <p:sldId id="274"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212"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89099A-4B55-478B-B7B3-16F3240B880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6F70B7D8-EAFE-4010-B29A-837048A38C0B}">
      <dgm:prSet phldrT="[Text]" phldr="1"/>
      <dgm:spPr>
        <a:solidFill>
          <a:schemeClr val="accent1">
            <a:hueOff val="0"/>
            <a:satOff val="0"/>
            <a:lumOff val="0"/>
            <a:alpha val="0"/>
          </a:schemeClr>
        </a:solidFill>
      </dgm:spPr>
      <dgm:t>
        <a:bodyPr/>
        <a:lstStyle/>
        <a:p>
          <a:endParaRPr lang="en-GB" dirty="0"/>
        </a:p>
      </dgm:t>
    </dgm:pt>
    <dgm:pt modelId="{EBEA798F-0720-44BA-BCB4-A7F88A65A0FC}" type="parTrans" cxnId="{E0EEB910-5158-48D1-A499-543BC5B5585A}">
      <dgm:prSet/>
      <dgm:spPr/>
      <dgm:t>
        <a:bodyPr/>
        <a:lstStyle/>
        <a:p>
          <a:endParaRPr lang="en-GB"/>
        </a:p>
      </dgm:t>
    </dgm:pt>
    <dgm:pt modelId="{6AB20EAE-A727-4BE1-8DF5-5F1E3ECEFA63}" type="sibTrans" cxnId="{E0EEB910-5158-48D1-A499-543BC5B5585A}">
      <dgm:prSet/>
      <dgm:spPr/>
      <dgm:t>
        <a:bodyPr/>
        <a:lstStyle/>
        <a:p>
          <a:endParaRPr lang="en-GB"/>
        </a:p>
      </dgm:t>
    </dgm:pt>
    <dgm:pt modelId="{6C2743DE-A952-40C8-A2A1-0072ACF212EC}">
      <dgm:prSet phldrT="[Text]" phldr="1"/>
      <dgm:spPr/>
      <dgm:t>
        <a:bodyPr/>
        <a:lstStyle/>
        <a:p>
          <a:endParaRPr lang="en-GB"/>
        </a:p>
      </dgm:t>
    </dgm:pt>
    <dgm:pt modelId="{EB5E0AE5-2338-4424-A733-A4509D830D63}" type="parTrans" cxnId="{8D357AEA-D986-49C6-9F2E-5176AEB4D8AA}">
      <dgm:prSet/>
      <dgm:spPr/>
      <dgm:t>
        <a:bodyPr/>
        <a:lstStyle/>
        <a:p>
          <a:endParaRPr lang="en-GB"/>
        </a:p>
      </dgm:t>
    </dgm:pt>
    <dgm:pt modelId="{8BA2DA77-CD1E-4750-8DE1-C675E0EE8CC7}" type="sibTrans" cxnId="{8D357AEA-D986-49C6-9F2E-5176AEB4D8AA}">
      <dgm:prSet/>
      <dgm:spPr/>
      <dgm:t>
        <a:bodyPr/>
        <a:lstStyle/>
        <a:p>
          <a:endParaRPr lang="en-GB"/>
        </a:p>
      </dgm:t>
    </dgm:pt>
    <dgm:pt modelId="{A37ECED3-FA36-42A3-A840-DF21E7427FE7}">
      <dgm:prSet phldrT="[Text]" phldr="1"/>
      <dgm:spPr>
        <a:solidFill>
          <a:schemeClr val="accent1">
            <a:hueOff val="0"/>
            <a:satOff val="0"/>
            <a:lumOff val="0"/>
            <a:alpha val="46000"/>
          </a:schemeClr>
        </a:solidFill>
      </dgm:spPr>
      <dgm:t>
        <a:bodyPr/>
        <a:lstStyle/>
        <a:p>
          <a:endParaRPr lang="en-GB" dirty="0"/>
        </a:p>
      </dgm:t>
    </dgm:pt>
    <dgm:pt modelId="{50B172DA-DF8C-4985-9F18-1E60403CA700}" type="parTrans" cxnId="{73A38CCB-0ABC-42CD-A580-E1D3E1B03C9F}">
      <dgm:prSet/>
      <dgm:spPr/>
      <dgm:t>
        <a:bodyPr/>
        <a:lstStyle/>
        <a:p>
          <a:endParaRPr lang="en-GB"/>
        </a:p>
      </dgm:t>
    </dgm:pt>
    <dgm:pt modelId="{327999C6-5692-4FD4-8769-A230715CD3CF}" type="sibTrans" cxnId="{73A38CCB-0ABC-42CD-A580-E1D3E1B03C9F}">
      <dgm:prSet/>
      <dgm:spPr/>
      <dgm:t>
        <a:bodyPr/>
        <a:lstStyle/>
        <a:p>
          <a:endParaRPr lang="en-GB"/>
        </a:p>
      </dgm:t>
    </dgm:pt>
    <dgm:pt modelId="{C64B1A83-A181-4258-8112-EF8F3477EB5A}" type="pres">
      <dgm:prSet presAssocID="{AE89099A-4B55-478B-B7B3-16F3240B8800}" presName="linear" presStyleCnt="0">
        <dgm:presLayoutVars>
          <dgm:animLvl val="lvl"/>
          <dgm:resizeHandles val="exact"/>
        </dgm:presLayoutVars>
      </dgm:prSet>
      <dgm:spPr/>
      <dgm:t>
        <a:bodyPr/>
        <a:lstStyle/>
        <a:p>
          <a:endParaRPr lang="en-GB"/>
        </a:p>
      </dgm:t>
    </dgm:pt>
    <dgm:pt modelId="{1D2ADA58-7117-474A-BBDC-3991009CB1F7}" type="pres">
      <dgm:prSet presAssocID="{6F70B7D8-EAFE-4010-B29A-837048A38C0B}" presName="parentText" presStyleLbl="node1" presStyleIdx="0" presStyleCnt="2" custLinFactY="-69482" custLinFactNeighborY="-100000">
        <dgm:presLayoutVars>
          <dgm:chMax val="0"/>
          <dgm:bulletEnabled val="1"/>
        </dgm:presLayoutVars>
      </dgm:prSet>
      <dgm:spPr/>
      <dgm:t>
        <a:bodyPr/>
        <a:lstStyle/>
        <a:p>
          <a:endParaRPr lang="en-GB"/>
        </a:p>
      </dgm:t>
    </dgm:pt>
    <dgm:pt modelId="{19CA59DA-B3BC-4563-A30D-B5451B80E89D}" type="pres">
      <dgm:prSet presAssocID="{6F70B7D8-EAFE-4010-B29A-837048A38C0B}" presName="childText" presStyleLbl="revTx" presStyleIdx="0" presStyleCnt="1">
        <dgm:presLayoutVars>
          <dgm:bulletEnabled val="1"/>
        </dgm:presLayoutVars>
      </dgm:prSet>
      <dgm:spPr/>
      <dgm:t>
        <a:bodyPr/>
        <a:lstStyle/>
        <a:p>
          <a:endParaRPr lang="en-GB"/>
        </a:p>
      </dgm:t>
    </dgm:pt>
    <dgm:pt modelId="{5FAF28E7-124A-4603-8444-1174448BBA7A}" type="pres">
      <dgm:prSet presAssocID="{A37ECED3-FA36-42A3-A840-DF21E7427FE7}" presName="parentText" presStyleLbl="node1" presStyleIdx="1" presStyleCnt="2" custScaleY="490666" custLinFactY="28777" custLinFactNeighborY="100000">
        <dgm:presLayoutVars>
          <dgm:chMax val="0"/>
          <dgm:bulletEnabled val="1"/>
        </dgm:presLayoutVars>
      </dgm:prSet>
      <dgm:spPr/>
      <dgm:t>
        <a:bodyPr/>
        <a:lstStyle/>
        <a:p>
          <a:endParaRPr lang="en-GB"/>
        </a:p>
      </dgm:t>
    </dgm:pt>
  </dgm:ptLst>
  <dgm:cxnLst>
    <dgm:cxn modelId="{AC452439-C294-419B-A5C1-1955B868C113}" type="presOf" srcId="{AE89099A-4B55-478B-B7B3-16F3240B8800}" destId="{C64B1A83-A181-4258-8112-EF8F3477EB5A}" srcOrd="0" destOrd="0" presId="urn:microsoft.com/office/officeart/2005/8/layout/vList2"/>
    <dgm:cxn modelId="{AEC5C267-6186-4C17-BDA4-36D4949C20BC}" type="presOf" srcId="{6F70B7D8-EAFE-4010-B29A-837048A38C0B}" destId="{1D2ADA58-7117-474A-BBDC-3991009CB1F7}" srcOrd="0" destOrd="0" presId="urn:microsoft.com/office/officeart/2005/8/layout/vList2"/>
    <dgm:cxn modelId="{8D357AEA-D986-49C6-9F2E-5176AEB4D8AA}" srcId="{6F70B7D8-EAFE-4010-B29A-837048A38C0B}" destId="{6C2743DE-A952-40C8-A2A1-0072ACF212EC}" srcOrd="0" destOrd="0" parTransId="{EB5E0AE5-2338-4424-A733-A4509D830D63}" sibTransId="{8BA2DA77-CD1E-4750-8DE1-C675E0EE8CC7}"/>
    <dgm:cxn modelId="{04B19153-8AB5-4F55-843F-F70E57722100}" type="presOf" srcId="{6C2743DE-A952-40C8-A2A1-0072ACF212EC}" destId="{19CA59DA-B3BC-4563-A30D-B5451B80E89D}" srcOrd="0" destOrd="0" presId="urn:microsoft.com/office/officeart/2005/8/layout/vList2"/>
    <dgm:cxn modelId="{F31876AF-7844-44E2-9198-6EA73C0F812F}" type="presOf" srcId="{A37ECED3-FA36-42A3-A840-DF21E7427FE7}" destId="{5FAF28E7-124A-4603-8444-1174448BBA7A}" srcOrd="0" destOrd="0" presId="urn:microsoft.com/office/officeart/2005/8/layout/vList2"/>
    <dgm:cxn modelId="{73A38CCB-0ABC-42CD-A580-E1D3E1B03C9F}" srcId="{AE89099A-4B55-478B-B7B3-16F3240B8800}" destId="{A37ECED3-FA36-42A3-A840-DF21E7427FE7}" srcOrd="1" destOrd="0" parTransId="{50B172DA-DF8C-4985-9F18-1E60403CA700}" sibTransId="{327999C6-5692-4FD4-8769-A230715CD3CF}"/>
    <dgm:cxn modelId="{E0EEB910-5158-48D1-A499-543BC5B5585A}" srcId="{AE89099A-4B55-478B-B7B3-16F3240B8800}" destId="{6F70B7D8-EAFE-4010-B29A-837048A38C0B}" srcOrd="0" destOrd="0" parTransId="{EBEA798F-0720-44BA-BCB4-A7F88A65A0FC}" sibTransId="{6AB20EAE-A727-4BE1-8DF5-5F1E3ECEFA63}"/>
    <dgm:cxn modelId="{7B1C3326-B90F-4E78-8968-488ECBCCD4E8}" type="presParOf" srcId="{C64B1A83-A181-4258-8112-EF8F3477EB5A}" destId="{1D2ADA58-7117-474A-BBDC-3991009CB1F7}" srcOrd="0" destOrd="0" presId="urn:microsoft.com/office/officeart/2005/8/layout/vList2"/>
    <dgm:cxn modelId="{76E64D1B-DEE3-4075-8000-7C78443576EB}" type="presParOf" srcId="{C64B1A83-A181-4258-8112-EF8F3477EB5A}" destId="{19CA59DA-B3BC-4563-A30D-B5451B80E89D}" srcOrd="1" destOrd="0" presId="urn:microsoft.com/office/officeart/2005/8/layout/vList2"/>
    <dgm:cxn modelId="{285E6B15-F0B8-4E86-9047-8124F315F343}" type="presParOf" srcId="{C64B1A83-A181-4258-8112-EF8F3477EB5A}" destId="{5FAF28E7-124A-4603-8444-1174448BBA7A}" srcOrd="2" destOrd="0" presId="urn:microsoft.com/office/officeart/2005/8/layout/vList2"/>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C3026FD-6B6D-4E1B-85C4-5391E0F0C35C}"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GB"/>
        </a:p>
      </dgm:t>
    </dgm:pt>
    <dgm:pt modelId="{BB7CDC14-A72B-47F1-ADF2-9EF625C15300}">
      <dgm:prSet phldrT="[Text]"/>
      <dgm:spPr>
        <a:solidFill>
          <a:srgbClr val="FFC000"/>
        </a:solidFill>
        <a:ln w="123825" cmpd="dbl"/>
      </dgm:spPr>
      <dgm:t>
        <a:bodyPr/>
        <a:lstStyle/>
        <a:p>
          <a:r>
            <a:rPr lang="en-ZA" b="1" baseline="0" dirty="0" smtClean="0">
              <a:solidFill>
                <a:srgbClr val="FF0000"/>
              </a:solidFill>
            </a:rPr>
            <a:t>APPLICATIONS</a:t>
          </a:r>
          <a:endParaRPr lang="en-GB" b="1" baseline="0" dirty="0">
            <a:solidFill>
              <a:srgbClr val="FF0000"/>
            </a:solidFill>
          </a:endParaRPr>
        </a:p>
      </dgm:t>
    </dgm:pt>
    <dgm:pt modelId="{0A7D6569-E584-4EDD-9C6F-D05A8FC19813}" type="parTrans" cxnId="{51343D14-113C-45E2-AC42-68F1E57DCD58}">
      <dgm:prSet/>
      <dgm:spPr/>
      <dgm:t>
        <a:bodyPr/>
        <a:lstStyle/>
        <a:p>
          <a:endParaRPr lang="en-GB"/>
        </a:p>
      </dgm:t>
    </dgm:pt>
    <dgm:pt modelId="{1332F7D5-5D0A-4D8A-9146-99174A7A4F9A}" type="sibTrans" cxnId="{51343D14-113C-45E2-AC42-68F1E57DCD58}">
      <dgm:prSet/>
      <dgm:spPr/>
      <dgm:t>
        <a:bodyPr/>
        <a:lstStyle/>
        <a:p>
          <a:endParaRPr lang="en-GB"/>
        </a:p>
      </dgm:t>
    </dgm:pt>
    <dgm:pt modelId="{626921E8-1A67-4028-B932-DC32E2739DAA}">
      <dgm:prSet phldrT="[Text]" custT="1"/>
      <dgm:spPr/>
      <dgm:t>
        <a:bodyPr/>
        <a:lstStyle/>
        <a:p>
          <a:r>
            <a:rPr lang="en-ZA" sz="2000" dirty="0" smtClean="0">
              <a:solidFill>
                <a:srgbClr val="FFFF00"/>
              </a:solidFill>
            </a:rPr>
            <a:t>Medium- to extended-range (beyond 3 days)</a:t>
          </a:r>
          <a:endParaRPr lang="en-GB" sz="2000" dirty="0">
            <a:solidFill>
              <a:srgbClr val="FFFF00"/>
            </a:solidFill>
          </a:endParaRPr>
        </a:p>
      </dgm:t>
    </dgm:pt>
    <dgm:pt modelId="{E043685B-A2D2-4A0B-AE3F-EA58E9CFDB0B}" type="parTrans" cxnId="{BC10456F-CA96-413A-99B3-20E059C407E0}">
      <dgm:prSet/>
      <dgm:spPr/>
      <dgm:t>
        <a:bodyPr/>
        <a:lstStyle/>
        <a:p>
          <a:endParaRPr lang="en-GB"/>
        </a:p>
      </dgm:t>
    </dgm:pt>
    <dgm:pt modelId="{7FAC8C29-B237-4296-902B-4126806029EF}" type="sibTrans" cxnId="{BC10456F-CA96-413A-99B3-20E059C407E0}">
      <dgm:prSet/>
      <dgm:spPr/>
      <dgm:t>
        <a:bodyPr/>
        <a:lstStyle/>
        <a:p>
          <a:endParaRPr lang="en-GB"/>
        </a:p>
      </dgm:t>
    </dgm:pt>
    <dgm:pt modelId="{6BDA7342-E545-4553-B5B0-748D238580B0}">
      <dgm:prSet phldrT="[Text]" custT="1"/>
      <dgm:spPr/>
      <dgm:t>
        <a:bodyPr/>
        <a:lstStyle/>
        <a:p>
          <a:r>
            <a:rPr lang="en-ZA" sz="2000" dirty="0" smtClean="0"/>
            <a:t>Seasonal forecast system (current SATREPS)</a:t>
          </a:r>
          <a:endParaRPr lang="en-GB" sz="2000" dirty="0"/>
        </a:p>
      </dgm:t>
    </dgm:pt>
    <dgm:pt modelId="{F9FB131C-B9D6-4E69-9771-9AFDF6F1FA35}" type="parTrans" cxnId="{844FF92E-2776-4328-B654-6B4090674F88}">
      <dgm:prSet/>
      <dgm:spPr/>
      <dgm:t>
        <a:bodyPr/>
        <a:lstStyle/>
        <a:p>
          <a:endParaRPr lang="en-GB"/>
        </a:p>
      </dgm:t>
    </dgm:pt>
    <dgm:pt modelId="{A4206AB2-2331-4EEF-8B46-49E88E1EE402}" type="sibTrans" cxnId="{844FF92E-2776-4328-B654-6B4090674F88}">
      <dgm:prSet/>
      <dgm:spPr/>
      <dgm:t>
        <a:bodyPr/>
        <a:lstStyle/>
        <a:p>
          <a:endParaRPr lang="en-GB"/>
        </a:p>
      </dgm:t>
    </dgm:pt>
    <dgm:pt modelId="{BEDD3876-8AFC-410C-B206-6B8E1B88C45B}">
      <dgm:prSet phldrT="[Text]" custT="1"/>
      <dgm:spPr/>
      <dgm:t>
        <a:bodyPr/>
        <a:lstStyle/>
        <a:p>
          <a:r>
            <a:rPr lang="en-ZA" sz="2000" dirty="0" smtClean="0">
              <a:solidFill>
                <a:srgbClr val="FFFF00"/>
              </a:solidFill>
            </a:rPr>
            <a:t>1-3 years; decadal</a:t>
          </a:r>
          <a:endParaRPr lang="en-GB" sz="2000" dirty="0">
            <a:solidFill>
              <a:srgbClr val="FFFF00"/>
            </a:solidFill>
          </a:endParaRPr>
        </a:p>
      </dgm:t>
    </dgm:pt>
    <dgm:pt modelId="{0F26788E-BF30-4598-99FA-04E220BF3118}" type="parTrans" cxnId="{D404C25D-E760-42E3-B6AB-650A4DA9B5F9}">
      <dgm:prSet/>
      <dgm:spPr/>
      <dgm:t>
        <a:bodyPr/>
        <a:lstStyle/>
        <a:p>
          <a:endParaRPr lang="en-GB"/>
        </a:p>
      </dgm:t>
    </dgm:pt>
    <dgm:pt modelId="{F99FAD4C-8485-420E-9B56-29288467F5CC}" type="sibTrans" cxnId="{D404C25D-E760-42E3-B6AB-650A4DA9B5F9}">
      <dgm:prSet/>
      <dgm:spPr/>
      <dgm:t>
        <a:bodyPr/>
        <a:lstStyle/>
        <a:p>
          <a:endParaRPr lang="en-GB"/>
        </a:p>
      </dgm:t>
    </dgm:pt>
    <dgm:pt modelId="{EDEE2FFE-C652-4CBB-97AA-FF80005E6169}" type="pres">
      <dgm:prSet presAssocID="{1C3026FD-6B6D-4E1B-85C4-5391E0F0C35C}" presName="cycle" presStyleCnt="0">
        <dgm:presLayoutVars>
          <dgm:chMax val="1"/>
          <dgm:dir/>
          <dgm:animLvl val="ctr"/>
          <dgm:resizeHandles val="exact"/>
        </dgm:presLayoutVars>
      </dgm:prSet>
      <dgm:spPr/>
      <dgm:t>
        <a:bodyPr/>
        <a:lstStyle/>
        <a:p>
          <a:endParaRPr lang="en-GB"/>
        </a:p>
      </dgm:t>
    </dgm:pt>
    <dgm:pt modelId="{38AA047C-DFD1-4300-8876-BF8169A87C21}" type="pres">
      <dgm:prSet presAssocID="{BB7CDC14-A72B-47F1-ADF2-9EF625C15300}" presName="centerShape" presStyleLbl="node0" presStyleIdx="0" presStyleCnt="1" custScaleX="148148" custScaleY="95411" custLinFactNeighborY="-743"/>
      <dgm:spPr/>
      <dgm:t>
        <a:bodyPr/>
        <a:lstStyle/>
        <a:p>
          <a:endParaRPr lang="en-GB"/>
        </a:p>
      </dgm:t>
    </dgm:pt>
    <dgm:pt modelId="{20138D6F-6371-478C-A300-B9B8F1A71C6B}" type="pres">
      <dgm:prSet presAssocID="{E043685B-A2D2-4A0B-AE3F-EA58E9CFDB0B}" presName="parTrans" presStyleLbl="bgSibTrans2D1" presStyleIdx="0" presStyleCnt="3"/>
      <dgm:spPr/>
      <dgm:t>
        <a:bodyPr/>
        <a:lstStyle/>
        <a:p>
          <a:endParaRPr lang="en-GB"/>
        </a:p>
      </dgm:t>
    </dgm:pt>
    <dgm:pt modelId="{0B2EA761-074A-44B8-93BE-26A99075B533}" type="pres">
      <dgm:prSet presAssocID="{626921E8-1A67-4028-B932-DC32E2739DAA}" presName="node" presStyleLbl="node1" presStyleIdx="0" presStyleCnt="3">
        <dgm:presLayoutVars>
          <dgm:bulletEnabled val="1"/>
        </dgm:presLayoutVars>
      </dgm:prSet>
      <dgm:spPr/>
      <dgm:t>
        <a:bodyPr/>
        <a:lstStyle/>
        <a:p>
          <a:endParaRPr lang="en-GB"/>
        </a:p>
      </dgm:t>
    </dgm:pt>
    <dgm:pt modelId="{697F56C5-009D-48B3-A98D-A49DB93EA672}" type="pres">
      <dgm:prSet presAssocID="{F9FB131C-B9D6-4E69-9771-9AFDF6F1FA35}" presName="parTrans" presStyleLbl="bgSibTrans2D1" presStyleIdx="1" presStyleCnt="3"/>
      <dgm:spPr/>
      <dgm:t>
        <a:bodyPr/>
        <a:lstStyle/>
        <a:p>
          <a:endParaRPr lang="en-GB"/>
        </a:p>
      </dgm:t>
    </dgm:pt>
    <dgm:pt modelId="{5F28F5E6-AB1A-4DBD-8168-D2E2D663B72D}" type="pres">
      <dgm:prSet presAssocID="{6BDA7342-E545-4553-B5B0-748D238580B0}" presName="node" presStyleLbl="node1" presStyleIdx="1" presStyleCnt="3" custScaleY="67468">
        <dgm:presLayoutVars>
          <dgm:bulletEnabled val="1"/>
        </dgm:presLayoutVars>
      </dgm:prSet>
      <dgm:spPr/>
      <dgm:t>
        <a:bodyPr/>
        <a:lstStyle/>
        <a:p>
          <a:endParaRPr lang="en-GB"/>
        </a:p>
      </dgm:t>
    </dgm:pt>
    <dgm:pt modelId="{B02A4AB3-6016-431E-8314-E62AC7CC933D}" type="pres">
      <dgm:prSet presAssocID="{0F26788E-BF30-4598-99FA-04E220BF3118}" presName="parTrans" presStyleLbl="bgSibTrans2D1" presStyleIdx="2" presStyleCnt="3"/>
      <dgm:spPr/>
      <dgm:t>
        <a:bodyPr/>
        <a:lstStyle/>
        <a:p>
          <a:endParaRPr lang="en-GB"/>
        </a:p>
      </dgm:t>
    </dgm:pt>
    <dgm:pt modelId="{114A06D0-8B6C-4E14-9E43-57F60B5EEC38}" type="pres">
      <dgm:prSet presAssocID="{BEDD3876-8AFC-410C-B206-6B8E1B88C45B}" presName="node" presStyleLbl="node1" presStyleIdx="2" presStyleCnt="3">
        <dgm:presLayoutVars>
          <dgm:bulletEnabled val="1"/>
        </dgm:presLayoutVars>
      </dgm:prSet>
      <dgm:spPr/>
      <dgm:t>
        <a:bodyPr/>
        <a:lstStyle/>
        <a:p>
          <a:endParaRPr lang="en-GB"/>
        </a:p>
      </dgm:t>
    </dgm:pt>
  </dgm:ptLst>
  <dgm:cxnLst>
    <dgm:cxn modelId="{71274700-A349-4DA4-92D6-9561C81E9304}" type="presOf" srcId="{1C3026FD-6B6D-4E1B-85C4-5391E0F0C35C}" destId="{EDEE2FFE-C652-4CBB-97AA-FF80005E6169}" srcOrd="0" destOrd="0" presId="urn:microsoft.com/office/officeart/2005/8/layout/radial4"/>
    <dgm:cxn modelId="{51343D14-113C-45E2-AC42-68F1E57DCD58}" srcId="{1C3026FD-6B6D-4E1B-85C4-5391E0F0C35C}" destId="{BB7CDC14-A72B-47F1-ADF2-9EF625C15300}" srcOrd="0" destOrd="0" parTransId="{0A7D6569-E584-4EDD-9C6F-D05A8FC19813}" sibTransId="{1332F7D5-5D0A-4D8A-9146-99174A7A4F9A}"/>
    <dgm:cxn modelId="{378E0498-1437-4E91-9BEA-C8855A546DEB}" type="presOf" srcId="{0F26788E-BF30-4598-99FA-04E220BF3118}" destId="{B02A4AB3-6016-431E-8314-E62AC7CC933D}" srcOrd="0" destOrd="0" presId="urn:microsoft.com/office/officeart/2005/8/layout/radial4"/>
    <dgm:cxn modelId="{844FF92E-2776-4328-B654-6B4090674F88}" srcId="{BB7CDC14-A72B-47F1-ADF2-9EF625C15300}" destId="{6BDA7342-E545-4553-B5B0-748D238580B0}" srcOrd="1" destOrd="0" parTransId="{F9FB131C-B9D6-4E69-9771-9AFDF6F1FA35}" sibTransId="{A4206AB2-2331-4EEF-8B46-49E88E1EE402}"/>
    <dgm:cxn modelId="{7C9021AC-4B33-4D05-B82F-36CDCD8916EA}" type="presOf" srcId="{BEDD3876-8AFC-410C-B206-6B8E1B88C45B}" destId="{114A06D0-8B6C-4E14-9E43-57F60B5EEC38}" srcOrd="0" destOrd="0" presId="urn:microsoft.com/office/officeart/2005/8/layout/radial4"/>
    <dgm:cxn modelId="{400A4F4F-ECE9-4DFB-A3C7-FA1F1609A41A}" type="presOf" srcId="{BB7CDC14-A72B-47F1-ADF2-9EF625C15300}" destId="{38AA047C-DFD1-4300-8876-BF8169A87C21}" srcOrd="0" destOrd="0" presId="urn:microsoft.com/office/officeart/2005/8/layout/radial4"/>
    <dgm:cxn modelId="{BC10456F-CA96-413A-99B3-20E059C407E0}" srcId="{BB7CDC14-A72B-47F1-ADF2-9EF625C15300}" destId="{626921E8-1A67-4028-B932-DC32E2739DAA}" srcOrd="0" destOrd="0" parTransId="{E043685B-A2D2-4A0B-AE3F-EA58E9CFDB0B}" sibTransId="{7FAC8C29-B237-4296-902B-4126806029EF}"/>
    <dgm:cxn modelId="{D404C25D-E760-42E3-B6AB-650A4DA9B5F9}" srcId="{BB7CDC14-A72B-47F1-ADF2-9EF625C15300}" destId="{BEDD3876-8AFC-410C-B206-6B8E1B88C45B}" srcOrd="2" destOrd="0" parTransId="{0F26788E-BF30-4598-99FA-04E220BF3118}" sibTransId="{F99FAD4C-8485-420E-9B56-29288467F5CC}"/>
    <dgm:cxn modelId="{60EE8890-86AA-434B-9267-F003E663BB03}" type="presOf" srcId="{626921E8-1A67-4028-B932-DC32E2739DAA}" destId="{0B2EA761-074A-44B8-93BE-26A99075B533}" srcOrd="0" destOrd="0" presId="urn:microsoft.com/office/officeart/2005/8/layout/radial4"/>
    <dgm:cxn modelId="{00A3099E-6FDB-4CC0-9191-D336636C8141}" type="presOf" srcId="{F9FB131C-B9D6-4E69-9771-9AFDF6F1FA35}" destId="{697F56C5-009D-48B3-A98D-A49DB93EA672}" srcOrd="0" destOrd="0" presId="urn:microsoft.com/office/officeart/2005/8/layout/radial4"/>
    <dgm:cxn modelId="{47D4F458-6998-408F-B380-9F125FE0C3D2}" type="presOf" srcId="{E043685B-A2D2-4A0B-AE3F-EA58E9CFDB0B}" destId="{20138D6F-6371-478C-A300-B9B8F1A71C6B}" srcOrd="0" destOrd="0" presId="urn:microsoft.com/office/officeart/2005/8/layout/radial4"/>
    <dgm:cxn modelId="{35D8DC3A-56F4-476E-A488-294723E79B87}" type="presOf" srcId="{6BDA7342-E545-4553-B5B0-748D238580B0}" destId="{5F28F5E6-AB1A-4DBD-8168-D2E2D663B72D}" srcOrd="0" destOrd="0" presId="urn:microsoft.com/office/officeart/2005/8/layout/radial4"/>
    <dgm:cxn modelId="{B1B678A6-1DEB-4967-AA30-C096DE67C931}" type="presParOf" srcId="{EDEE2FFE-C652-4CBB-97AA-FF80005E6169}" destId="{38AA047C-DFD1-4300-8876-BF8169A87C21}" srcOrd="0" destOrd="0" presId="urn:microsoft.com/office/officeart/2005/8/layout/radial4"/>
    <dgm:cxn modelId="{F5350C9D-44BB-46B9-B89A-6F091923C614}" type="presParOf" srcId="{EDEE2FFE-C652-4CBB-97AA-FF80005E6169}" destId="{20138D6F-6371-478C-A300-B9B8F1A71C6B}" srcOrd="1" destOrd="0" presId="urn:microsoft.com/office/officeart/2005/8/layout/radial4"/>
    <dgm:cxn modelId="{0D87FEF1-5868-43AF-B008-B7C2D5648CD1}" type="presParOf" srcId="{EDEE2FFE-C652-4CBB-97AA-FF80005E6169}" destId="{0B2EA761-074A-44B8-93BE-26A99075B533}" srcOrd="2" destOrd="0" presId="urn:microsoft.com/office/officeart/2005/8/layout/radial4"/>
    <dgm:cxn modelId="{5D3BC9BE-CED1-4F1D-92DD-77C245409FE9}" type="presParOf" srcId="{EDEE2FFE-C652-4CBB-97AA-FF80005E6169}" destId="{697F56C5-009D-48B3-A98D-A49DB93EA672}" srcOrd="3" destOrd="0" presId="urn:microsoft.com/office/officeart/2005/8/layout/radial4"/>
    <dgm:cxn modelId="{20B32568-DB24-4408-B988-CDBD4DFA1823}" type="presParOf" srcId="{EDEE2FFE-C652-4CBB-97AA-FF80005E6169}" destId="{5F28F5E6-AB1A-4DBD-8168-D2E2D663B72D}" srcOrd="4" destOrd="0" presId="urn:microsoft.com/office/officeart/2005/8/layout/radial4"/>
    <dgm:cxn modelId="{4A14ED49-9D90-4EC9-8877-57888307F3C1}" type="presParOf" srcId="{EDEE2FFE-C652-4CBB-97AA-FF80005E6169}" destId="{B02A4AB3-6016-431E-8314-E62AC7CC933D}" srcOrd="5" destOrd="0" presId="urn:microsoft.com/office/officeart/2005/8/layout/radial4"/>
    <dgm:cxn modelId="{71572AE7-8909-421E-ADFE-67E15E585377}" type="presParOf" srcId="{EDEE2FFE-C652-4CBB-97AA-FF80005E6169}" destId="{114A06D0-8B6C-4E14-9E43-57F60B5EEC38}" srcOrd="6" destOrd="0" presId="urn:microsoft.com/office/officeart/2005/8/layout/radial4"/>
  </dgm:cxnLst>
  <dgm:bg>
    <a:noFill/>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D2ADA58-7117-474A-BBDC-3991009CB1F7}">
      <dsp:nvSpPr>
        <dsp:cNvPr id="0" name=""/>
        <dsp:cNvSpPr/>
      </dsp:nvSpPr>
      <dsp:spPr>
        <a:xfrm>
          <a:off x="0" y="0"/>
          <a:ext cx="4648200" cy="168480"/>
        </a:xfrm>
        <a:prstGeom prst="roundRect">
          <a:avLst/>
        </a:prstGeom>
        <a:solidFill>
          <a:schemeClr val="accent1">
            <a:hueOff val="0"/>
            <a:satOff val="0"/>
            <a:lumOff val="0"/>
            <a:alpha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l" defTabSz="311150">
            <a:lnSpc>
              <a:spcPct val="90000"/>
            </a:lnSpc>
            <a:spcBef>
              <a:spcPct val="0"/>
            </a:spcBef>
            <a:spcAft>
              <a:spcPct val="35000"/>
            </a:spcAft>
          </a:pPr>
          <a:endParaRPr lang="en-GB" sz="700" kern="1200" dirty="0"/>
        </a:p>
      </dsp:txBody>
      <dsp:txXfrm>
        <a:off x="0" y="0"/>
        <a:ext cx="4648200" cy="168480"/>
      </dsp:txXfrm>
    </dsp:sp>
    <dsp:sp modelId="{19CA59DA-B3BC-4563-A30D-B5451B80E89D}">
      <dsp:nvSpPr>
        <dsp:cNvPr id="0" name=""/>
        <dsp:cNvSpPr/>
      </dsp:nvSpPr>
      <dsp:spPr>
        <a:xfrm>
          <a:off x="0" y="358382"/>
          <a:ext cx="4648200" cy="149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7580" tIns="8890" rIns="49784" bIns="8890" numCol="1" spcCol="1270" anchor="t" anchorCtr="0">
          <a:noAutofit/>
        </a:bodyPr>
        <a:lstStyle/>
        <a:p>
          <a:pPr marL="57150" lvl="1" indent="-57150" algn="l" defTabSz="222250">
            <a:lnSpc>
              <a:spcPct val="90000"/>
            </a:lnSpc>
            <a:spcBef>
              <a:spcPct val="0"/>
            </a:spcBef>
            <a:spcAft>
              <a:spcPct val="20000"/>
            </a:spcAft>
            <a:buChar char="••"/>
          </a:pPr>
          <a:endParaRPr lang="en-GB" sz="500" kern="1200"/>
        </a:p>
      </dsp:txBody>
      <dsp:txXfrm>
        <a:off x="0" y="358382"/>
        <a:ext cx="4648200" cy="149040"/>
      </dsp:txXfrm>
    </dsp:sp>
    <dsp:sp modelId="{5FAF28E7-124A-4603-8444-1174448BBA7A}">
      <dsp:nvSpPr>
        <dsp:cNvPr id="0" name=""/>
        <dsp:cNvSpPr/>
      </dsp:nvSpPr>
      <dsp:spPr>
        <a:xfrm>
          <a:off x="0" y="697325"/>
          <a:ext cx="4648200" cy="826674"/>
        </a:xfrm>
        <a:prstGeom prst="roundRect">
          <a:avLst/>
        </a:prstGeom>
        <a:solidFill>
          <a:schemeClr val="accent1">
            <a:hueOff val="0"/>
            <a:satOff val="0"/>
            <a:lumOff val="0"/>
            <a:alpha val="4600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l" defTabSz="311150">
            <a:lnSpc>
              <a:spcPct val="90000"/>
            </a:lnSpc>
            <a:spcBef>
              <a:spcPct val="0"/>
            </a:spcBef>
            <a:spcAft>
              <a:spcPct val="35000"/>
            </a:spcAft>
          </a:pPr>
          <a:endParaRPr lang="en-GB" sz="700" kern="1200" dirty="0"/>
        </a:p>
      </dsp:txBody>
      <dsp:txXfrm>
        <a:off x="0" y="697325"/>
        <a:ext cx="4648200" cy="826674"/>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8AA047C-DFD1-4300-8876-BF8169A87C21}">
      <dsp:nvSpPr>
        <dsp:cNvPr id="0" name=""/>
        <dsp:cNvSpPr/>
      </dsp:nvSpPr>
      <dsp:spPr>
        <a:xfrm>
          <a:off x="2743201" y="3050070"/>
          <a:ext cx="3657596" cy="2355583"/>
        </a:xfrm>
        <a:prstGeom prst="ellipse">
          <a:avLst/>
        </a:prstGeom>
        <a:solidFill>
          <a:srgbClr val="FFC000"/>
        </a:solidFill>
        <a:ln w="123825" cap="flat" cmpd="dbl"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lvl="0" algn="ctr" defTabSz="1200150">
            <a:lnSpc>
              <a:spcPct val="90000"/>
            </a:lnSpc>
            <a:spcBef>
              <a:spcPct val="0"/>
            </a:spcBef>
            <a:spcAft>
              <a:spcPct val="35000"/>
            </a:spcAft>
          </a:pPr>
          <a:r>
            <a:rPr lang="en-ZA" sz="2700" b="1" kern="1200" baseline="0" dirty="0" smtClean="0">
              <a:solidFill>
                <a:srgbClr val="FF0000"/>
              </a:solidFill>
            </a:rPr>
            <a:t>APPLICATIONS</a:t>
          </a:r>
          <a:endParaRPr lang="en-GB" sz="2700" b="1" kern="1200" baseline="0" dirty="0">
            <a:solidFill>
              <a:srgbClr val="FF0000"/>
            </a:solidFill>
          </a:endParaRPr>
        </a:p>
      </dsp:txBody>
      <dsp:txXfrm>
        <a:off x="2743201" y="3050070"/>
        <a:ext cx="3657596" cy="2355583"/>
      </dsp:txXfrm>
    </dsp:sp>
    <dsp:sp modelId="{20138D6F-6371-478C-A300-B9B8F1A71C6B}">
      <dsp:nvSpPr>
        <dsp:cNvPr id="0" name=""/>
        <dsp:cNvSpPr/>
      </dsp:nvSpPr>
      <dsp:spPr>
        <a:xfrm rot="12857796">
          <a:off x="1576491" y="2450282"/>
          <a:ext cx="1810300" cy="703630"/>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B2EA761-074A-44B8-93BE-26A99075B533}">
      <dsp:nvSpPr>
        <dsp:cNvPr id="0" name=""/>
        <dsp:cNvSpPr/>
      </dsp:nvSpPr>
      <dsp:spPr>
        <a:xfrm>
          <a:off x="561150" y="1353891"/>
          <a:ext cx="2345436" cy="187634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889000">
            <a:lnSpc>
              <a:spcPct val="90000"/>
            </a:lnSpc>
            <a:spcBef>
              <a:spcPct val="0"/>
            </a:spcBef>
            <a:spcAft>
              <a:spcPct val="35000"/>
            </a:spcAft>
          </a:pPr>
          <a:r>
            <a:rPr lang="en-ZA" sz="2000" kern="1200" dirty="0" smtClean="0">
              <a:solidFill>
                <a:srgbClr val="FFFF00"/>
              </a:solidFill>
            </a:rPr>
            <a:t>Medium- to extended-range (beyond 3 days)</a:t>
          </a:r>
          <a:endParaRPr lang="en-GB" sz="2000" kern="1200" dirty="0">
            <a:solidFill>
              <a:srgbClr val="FFFF00"/>
            </a:solidFill>
          </a:endParaRPr>
        </a:p>
      </dsp:txBody>
      <dsp:txXfrm>
        <a:off x="561150" y="1353891"/>
        <a:ext cx="2345436" cy="1876348"/>
      </dsp:txXfrm>
    </dsp:sp>
    <dsp:sp modelId="{697F56C5-009D-48B3-A98D-A49DB93EA672}">
      <dsp:nvSpPr>
        <dsp:cNvPr id="0" name=""/>
        <dsp:cNvSpPr/>
      </dsp:nvSpPr>
      <dsp:spPr>
        <a:xfrm rot="16200000">
          <a:off x="3515753" y="1519059"/>
          <a:ext cx="2112492" cy="703630"/>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F28F5E6-AB1A-4DBD-8168-D2E2D663B72D}">
      <dsp:nvSpPr>
        <dsp:cNvPr id="0" name=""/>
        <dsp:cNvSpPr/>
      </dsp:nvSpPr>
      <dsp:spPr>
        <a:xfrm>
          <a:off x="3399282" y="181661"/>
          <a:ext cx="2345436" cy="1265935"/>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889000">
            <a:lnSpc>
              <a:spcPct val="90000"/>
            </a:lnSpc>
            <a:spcBef>
              <a:spcPct val="0"/>
            </a:spcBef>
            <a:spcAft>
              <a:spcPct val="35000"/>
            </a:spcAft>
          </a:pPr>
          <a:r>
            <a:rPr lang="en-ZA" sz="2000" kern="1200" dirty="0" smtClean="0"/>
            <a:t>Seasonal forecast system (current SATREPS)</a:t>
          </a:r>
          <a:endParaRPr lang="en-GB" sz="2000" kern="1200" dirty="0"/>
        </a:p>
      </dsp:txBody>
      <dsp:txXfrm>
        <a:off x="3399282" y="181661"/>
        <a:ext cx="2345436" cy="1265935"/>
      </dsp:txXfrm>
    </dsp:sp>
    <dsp:sp modelId="{B02A4AB3-6016-431E-8314-E62AC7CC933D}">
      <dsp:nvSpPr>
        <dsp:cNvPr id="0" name=""/>
        <dsp:cNvSpPr/>
      </dsp:nvSpPr>
      <dsp:spPr>
        <a:xfrm rot="19542204">
          <a:off x="5757207" y="2450282"/>
          <a:ext cx="1810300" cy="703630"/>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14A06D0-8B6C-4E14-9E43-57F60B5EEC38}">
      <dsp:nvSpPr>
        <dsp:cNvPr id="0" name=""/>
        <dsp:cNvSpPr/>
      </dsp:nvSpPr>
      <dsp:spPr>
        <a:xfrm>
          <a:off x="6237413" y="1353891"/>
          <a:ext cx="2345436" cy="187634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lvl="0" algn="ctr" defTabSz="889000">
            <a:lnSpc>
              <a:spcPct val="90000"/>
            </a:lnSpc>
            <a:spcBef>
              <a:spcPct val="0"/>
            </a:spcBef>
            <a:spcAft>
              <a:spcPct val="35000"/>
            </a:spcAft>
          </a:pPr>
          <a:r>
            <a:rPr lang="en-ZA" sz="2000" kern="1200" dirty="0" smtClean="0">
              <a:solidFill>
                <a:srgbClr val="FFFF00"/>
              </a:solidFill>
            </a:rPr>
            <a:t>1-3 years; decadal</a:t>
          </a:r>
          <a:endParaRPr lang="en-GB" sz="2000" kern="1200" dirty="0">
            <a:solidFill>
              <a:srgbClr val="FFFF00"/>
            </a:solidFill>
          </a:endParaRPr>
        </a:p>
      </dsp:txBody>
      <dsp:txXfrm>
        <a:off x="6237413" y="1353891"/>
        <a:ext cx="2345436" cy="187634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998EFA-88DD-4A5E-B96D-86A246492FD4}" type="datetimeFigureOut">
              <a:rPr lang="en-GB" smtClean="0"/>
              <a:pPr/>
              <a:t>29/03/2012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3F004CB-EE34-488F-9712-30D8A62F8C8E}"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3/29/2012</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3/29/2012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3/29/2012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3/29/2012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3/29/2012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3/29/2012</a:t>
            </a:fld>
            <a:endParaRPr lang="en-US"/>
          </a:p>
        </p:txBody>
      </p:sp>
      <p:sp>
        <p:nvSpPr>
          <p:cNvPr id="8" name="Slide Number Placeholder 7"/>
          <p:cNvSpPr>
            <a:spLocks noGrp="1"/>
          </p:cNvSpPr>
          <p:nvPr>
            <p:ph type="sldNum" sz="quarter" idx="11"/>
          </p:nvPr>
        </p:nvSpPr>
        <p:spPr/>
        <p:txBody>
          <a:bodyPr/>
          <a:lstStyle/>
          <a:p>
            <a:fld id="{B6F15528-21DE-4FAA-801E-634DDDAF4B2B}"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3/29/2012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3/29/2012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156448" y="6422064"/>
            <a:ext cx="762000" cy="365125"/>
          </a:xfrm>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1D8BD707-D9CF-40AE-B4C6-C98DA3205C09}" type="datetimeFigureOut">
              <a:rPr lang="en-US" smtClean="0"/>
              <a:pPr/>
              <a:t>3/29/2012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3/29/2012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3/29/2012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41763"/>
            <a:ext cx="4038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10"/>
          </p:nvPr>
        </p:nvSpPr>
        <p:spPr>
          <a:xfrm>
            <a:off x="3124200" y="6248400"/>
            <a:ext cx="2895600" cy="457200"/>
          </a:xfrm>
        </p:spPr>
        <p:txBody>
          <a:bodyPr/>
          <a:lstStyle>
            <a:lvl1pPr>
              <a:defRPr/>
            </a:lvl1pPr>
          </a:lstStyle>
          <a:p>
            <a:endParaRPr lang="en-US"/>
          </a:p>
        </p:txBody>
      </p:sp>
      <p:sp>
        <p:nvSpPr>
          <p:cNvPr id="7" name="Slide Number Placeholder 6"/>
          <p:cNvSpPr>
            <a:spLocks noGrp="1"/>
          </p:cNvSpPr>
          <p:nvPr>
            <p:ph type="sldNum" sz="quarter" idx="11"/>
          </p:nvPr>
        </p:nvSpPr>
        <p:spPr>
          <a:xfrm>
            <a:off x="6553200" y="6243638"/>
            <a:ext cx="2133600" cy="457200"/>
          </a:xfrm>
        </p:spPr>
        <p:txBody>
          <a:bodyPr/>
          <a:lstStyle>
            <a:lvl1pPr>
              <a:defRPr/>
            </a:lvl1pPr>
          </a:lstStyle>
          <a:p>
            <a:fld id="{0BC16514-EFDB-4F9A-9BC6-6481CC4718A2}" type="slidenum">
              <a:rPr lang="en-US"/>
              <a:pPr/>
              <a:t>‹#›</a:t>
            </a:fld>
            <a:endParaRPr lang="en-US"/>
          </a:p>
        </p:txBody>
      </p:sp>
      <p:sp>
        <p:nvSpPr>
          <p:cNvPr id="8" name="Date Placeholder 7"/>
          <p:cNvSpPr>
            <a:spLocks noGrp="1"/>
          </p:cNvSpPr>
          <p:nvPr>
            <p:ph type="dt" sz="half" idx="12"/>
          </p:nvPr>
        </p:nvSpPr>
        <p:spPr>
          <a:xfrm>
            <a:off x="457200" y="6248400"/>
            <a:ext cx="2133600" cy="457200"/>
          </a:xfrm>
        </p:spPr>
        <p:txBody>
          <a:bodyPr/>
          <a:lstStyle>
            <a:lvl1pPr>
              <a:defRPr/>
            </a:lvl1p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1D8BD707-D9CF-40AE-B4C6-C98DA3205C09}" type="datetimeFigureOut">
              <a:rPr lang="en-US" smtClean="0"/>
              <a:pPr/>
              <a:t>3/29/2012</a:t>
            </a:fld>
            <a:endParaRPr lang="en-US"/>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B6F15528-21DE-4FAA-801E-634DDDAF4B2B}"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 id="2147483803" r:id="rId12"/>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gif"/></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image" Target="../media/image21.gif"/><Relationship Id="rId7" Type="http://schemas.openxmlformats.org/officeDocument/2006/relationships/image" Target="../media/image25.wmf"/><Relationship Id="rId2" Type="http://schemas.openxmlformats.org/officeDocument/2006/relationships/image" Target="../media/image20.gif"/><Relationship Id="rId1" Type="http://schemas.openxmlformats.org/officeDocument/2006/relationships/slideLayout" Target="../slideLayouts/slideLayout7.xml"/><Relationship Id="rId6" Type="http://schemas.openxmlformats.org/officeDocument/2006/relationships/image" Target="../media/image24.gif"/><Relationship Id="rId5" Type="http://schemas.openxmlformats.org/officeDocument/2006/relationships/image" Target="../media/image23.gif"/><Relationship Id="rId4" Type="http://schemas.openxmlformats.org/officeDocument/2006/relationships/image" Target="../media/image22.gi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8.png"/><Relationship Id="rId7" Type="http://schemas.openxmlformats.org/officeDocument/2006/relationships/diagramQuickStyle" Target="../diagrams/quickStyle1.xml"/><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9.png"/><Relationship Id="rId9" Type="http://schemas.microsoft.com/office/2007/relationships/diagramDrawing" Target="../diagrams/drawing1.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36.gif"/><Relationship Id="rId3" Type="http://schemas.openxmlformats.org/officeDocument/2006/relationships/diagramLayout" Target="../diagrams/layout2.xml"/><Relationship Id="rId7" Type="http://schemas.openxmlformats.org/officeDocument/2006/relationships/image" Target="../media/image30.gif"/><Relationship Id="rId12" Type="http://schemas.openxmlformats.org/officeDocument/2006/relationships/image" Target="../media/image35.gif"/><Relationship Id="rId17" Type="http://schemas.openxmlformats.org/officeDocument/2006/relationships/image" Target="../media/image40.png"/><Relationship Id="rId2" Type="http://schemas.openxmlformats.org/officeDocument/2006/relationships/diagramData" Target="../diagrams/data2.xml"/><Relationship Id="rId16" Type="http://schemas.openxmlformats.org/officeDocument/2006/relationships/image" Target="../media/image39.gif"/><Relationship Id="rId1" Type="http://schemas.openxmlformats.org/officeDocument/2006/relationships/slideLayout" Target="../slideLayouts/slideLayout2.xml"/><Relationship Id="rId6" Type="http://schemas.microsoft.com/office/2007/relationships/diagramDrawing" Target="../diagrams/drawing2.xml"/><Relationship Id="rId11" Type="http://schemas.openxmlformats.org/officeDocument/2006/relationships/image" Target="../media/image34.jpeg"/><Relationship Id="rId5" Type="http://schemas.openxmlformats.org/officeDocument/2006/relationships/diagramColors" Target="../diagrams/colors2.xml"/><Relationship Id="rId15" Type="http://schemas.openxmlformats.org/officeDocument/2006/relationships/image" Target="../media/image38.png"/><Relationship Id="rId10" Type="http://schemas.openxmlformats.org/officeDocument/2006/relationships/image" Target="../media/image33.png"/><Relationship Id="rId4" Type="http://schemas.openxmlformats.org/officeDocument/2006/relationships/diagramQuickStyle" Target="../diagrams/quickStyle2.xml"/><Relationship Id="rId9" Type="http://schemas.openxmlformats.org/officeDocument/2006/relationships/image" Target="../media/image32.png"/><Relationship Id="rId14" Type="http://schemas.openxmlformats.org/officeDocument/2006/relationships/image" Target="../media/image37.jpeg"/></Relationships>
</file>

<file path=ppt/slides/_rels/slide1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4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28600"/>
            <a:ext cx="9144000" cy="2301240"/>
          </a:xfrm>
        </p:spPr>
        <p:txBody>
          <a:bodyPr>
            <a:normAutofit/>
          </a:bodyPr>
          <a:lstStyle/>
          <a:p>
            <a:pPr algn="ctr"/>
            <a:r>
              <a:rPr lang="en-ZA" dirty="0" smtClean="0"/>
              <a:t>The CCAM as operational seasonal forecast system</a:t>
            </a:r>
            <a:endParaRPr lang="en-GB" dirty="0"/>
          </a:p>
        </p:txBody>
      </p:sp>
      <p:sp>
        <p:nvSpPr>
          <p:cNvPr id="3" name="Subtitle 2"/>
          <p:cNvSpPr>
            <a:spLocks noGrp="1"/>
          </p:cNvSpPr>
          <p:nvPr>
            <p:ph type="subTitle" idx="1"/>
          </p:nvPr>
        </p:nvSpPr>
        <p:spPr>
          <a:xfrm>
            <a:off x="0" y="2209800"/>
            <a:ext cx="9144000" cy="990600"/>
          </a:xfrm>
        </p:spPr>
        <p:txBody>
          <a:bodyPr>
            <a:normAutofit lnSpcReduction="10000"/>
          </a:bodyPr>
          <a:lstStyle/>
          <a:p>
            <a:pPr algn="ctr"/>
            <a:r>
              <a:rPr lang="en-ZA" dirty="0" smtClean="0"/>
              <a:t>Willem A. Landman</a:t>
            </a:r>
          </a:p>
          <a:p>
            <a:pPr algn="ctr"/>
            <a:r>
              <a:rPr lang="en-ZA" dirty="0" smtClean="0"/>
              <a:t>Francois Engelbrecht</a:t>
            </a:r>
          </a:p>
          <a:p>
            <a:pPr algn="ctr"/>
            <a:r>
              <a:rPr lang="en-ZA" dirty="0" smtClean="0"/>
              <a:t>Ruth Park</a:t>
            </a:r>
          </a:p>
        </p:txBody>
      </p:sp>
      <p:pic>
        <p:nvPicPr>
          <p:cNvPr id="4" name="Picture 3" descr="csir_embleem.gif"/>
          <p:cNvPicPr>
            <a:picLocks noChangeAspect="1"/>
          </p:cNvPicPr>
          <p:nvPr/>
        </p:nvPicPr>
        <p:blipFill>
          <a:blip r:embed="rId2" cstate="print"/>
          <a:stretch>
            <a:fillRect/>
          </a:stretch>
        </p:blipFill>
        <p:spPr>
          <a:xfrm>
            <a:off x="5562600" y="4038600"/>
            <a:ext cx="2667000" cy="2288006"/>
          </a:xfrm>
          <a:prstGeom prst="rect">
            <a:avLst/>
          </a:prstGeom>
        </p:spPr>
      </p:pic>
      <p:pic>
        <p:nvPicPr>
          <p:cNvPr id="5" name="Picture 4" descr="Global_Atmospheric_Model.jpg"/>
          <p:cNvPicPr>
            <a:picLocks noChangeAspect="1"/>
          </p:cNvPicPr>
          <p:nvPr/>
        </p:nvPicPr>
        <p:blipFill>
          <a:blip r:embed="rId3" cstate="print"/>
          <a:stretch>
            <a:fillRect/>
          </a:stretch>
        </p:blipFill>
        <p:spPr>
          <a:xfrm>
            <a:off x="211416" y="3657600"/>
            <a:ext cx="4512984" cy="30480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9144000" cy="1139825"/>
          </a:xfrm>
        </p:spPr>
        <p:txBody>
          <a:bodyPr>
            <a:normAutofit fontScale="90000"/>
          </a:bodyPr>
          <a:lstStyle/>
          <a:p>
            <a:pPr algn="ctr"/>
            <a:r>
              <a:rPr lang="en-ZA" b="1" dirty="0" smtClean="0">
                <a:solidFill>
                  <a:srgbClr val="FFFF00"/>
                </a:solidFill>
              </a:rPr>
              <a:t>Building an optimized CCAM seasonal forecast system</a:t>
            </a:r>
            <a:endParaRPr lang="en-GB" b="1" dirty="0">
              <a:solidFill>
                <a:srgbClr val="FFFF00"/>
              </a:solidFill>
            </a:endParaRPr>
          </a:p>
        </p:txBody>
      </p:sp>
      <p:sp>
        <p:nvSpPr>
          <p:cNvPr id="3" name="Content Placeholder 2"/>
          <p:cNvSpPr>
            <a:spLocks noGrp="1"/>
          </p:cNvSpPr>
          <p:nvPr>
            <p:ph sz="half" idx="1"/>
          </p:nvPr>
        </p:nvSpPr>
        <p:spPr>
          <a:xfrm>
            <a:off x="228600" y="1447800"/>
            <a:ext cx="8686800" cy="5410200"/>
          </a:xfrm>
        </p:spPr>
        <p:txBody>
          <a:bodyPr>
            <a:normAutofit/>
          </a:bodyPr>
          <a:lstStyle/>
          <a:p>
            <a:r>
              <a:rPr lang="en-ZA" dirty="0" smtClean="0"/>
              <a:t>Objective: to produce skilful seasonal forecasts at lead-times up to 6 months </a:t>
            </a:r>
          </a:p>
          <a:p>
            <a:r>
              <a:rPr lang="en-ZA" dirty="0" smtClean="0"/>
              <a:t>Operational seasonal forecast development is a function of the ability of the next “best” system to outscore the current base-line skill</a:t>
            </a:r>
          </a:p>
          <a:p>
            <a:pPr lvl="1"/>
            <a:r>
              <a:rPr lang="en-ZA" dirty="0" smtClean="0"/>
              <a:t>After AGCMs, CGCMs is theoretically the next “best” system </a:t>
            </a:r>
            <a:r>
              <a:rPr lang="en-ZA" dirty="0" smtClean="0">
                <a:solidFill>
                  <a:srgbClr val="FFC000"/>
                </a:solidFill>
              </a:rPr>
              <a:t>(challenge for WG3)</a:t>
            </a:r>
          </a:p>
          <a:p>
            <a:r>
              <a:rPr lang="en-ZA" dirty="0" smtClean="0"/>
              <a:t>Optimal systems have the best chance to capture important modes of variability and their link to SADC’s seasonal-to-interannual variability</a:t>
            </a:r>
          </a:p>
          <a:p>
            <a:endParaRPr lang="en-GB" dirty="0"/>
          </a:p>
        </p:txBody>
      </p:sp>
      <p:sp>
        <p:nvSpPr>
          <p:cNvPr id="4" name="TextBox 3"/>
          <p:cNvSpPr txBox="1"/>
          <p:nvPr/>
        </p:nvSpPr>
        <p:spPr>
          <a:xfrm>
            <a:off x="2743200" y="6172200"/>
            <a:ext cx="6096000" cy="707886"/>
          </a:xfrm>
          <a:prstGeom prst="rect">
            <a:avLst/>
          </a:prstGeom>
          <a:noFill/>
        </p:spPr>
        <p:txBody>
          <a:bodyPr wrap="square" rtlCol="0">
            <a:spAutoFit/>
          </a:bodyPr>
          <a:lstStyle/>
          <a:p>
            <a:r>
              <a:rPr lang="en-ZA" sz="2000" b="1" dirty="0" smtClean="0">
                <a:solidFill>
                  <a:srgbClr val="FFC000"/>
                </a:solidFill>
              </a:rPr>
              <a:t>A large AMIP and hindcast data set will be available for this purpose: Challenge for WG1</a:t>
            </a:r>
            <a:endParaRPr lang="en-GB" sz="2000" b="1" dirty="0">
              <a:solidFill>
                <a:srgbClr val="FFC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914400"/>
          </a:xfrm>
        </p:spPr>
        <p:txBody>
          <a:bodyPr>
            <a:normAutofit/>
          </a:bodyPr>
          <a:lstStyle/>
          <a:p>
            <a:pPr algn="ctr"/>
            <a:r>
              <a:rPr lang="en-ZA" dirty="0" smtClean="0"/>
              <a:t>Old operational approach</a:t>
            </a:r>
            <a:endParaRPr lang="en-GB" dirty="0"/>
          </a:p>
        </p:txBody>
      </p:sp>
      <p:pic>
        <p:nvPicPr>
          <p:cNvPr id="2050" name="Picture 2"/>
          <p:cNvPicPr>
            <a:picLocks noChangeAspect="1" noChangeArrowheads="1"/>
          </p:cNvPicPr>
          <p:nvPr/>
        </p:nvPicPr>
        <p:blipFill>
          <a:blip r:embed="rId2" cstate="print"/>
          <a:srcRect/>
          <a:stretch>
            <a:fillRect/>
          </a:stretch>
        </p:blipFill>
        <p:spPr bwMode="auto">
          <a:xfrm>
            <a:off x="762000" y="1066800"/>
            <a:ext cx="7620000" cy="2107335"/>
          </a:xfrm>
          <a:prstGeom prst="rect">
            <a:avLst/>
          </a:prstGeom>
          <a:noFill/>
          <a:ln w="9525">
            <a:noFill/>
            <a:miter lim="800000"/>
            <a:headEnd/>
            <a:tailEnd/>
          </a:ln>
        </p:spPr>
      </p:pic>
      <p:pic>
        <p:nvPicPr>
          <p:cNvPr id="2051" name="Picture 3" descr="D:\1AMATLABMATLAB\CCAMnavorsing\Limpopo4SATREPS\Figure\OND1999_A.jpg"/>
          <p:cNvPicPr>
            <a:picLocks noChangeAspect="1" noChangeArrowheads="1"/>
          </p:cNvPicPr>
          <p:nvPr/>
        </p:nvPicPr>
        <p:blipFill>
          <a:blip r:embed="rId3" cstate="print"/>
          <a:srcRect/>
          <a:stretch>
            <a:fillRect/>
          </a:stretch>
        </p:blipFill>
        <p:spPr bwMode="auto">
          <a:xfrm>
            <a:off x="1066800" y="3324225"/>
            <a:ext cx="3457575" cy="3457575"/>
          </a:xfrm>
          <a:prstGeom prst="rect">
            <a:avLst/>
          </a:prstGeom>
          <a:noFill/>
        </p:spPr>
      </p:pic>
      <p:pic>
        <p:nvPicPr>
          <p:cNvPr id="2052" name="Picture 4" descr="D:\1AMATLABMATLAB\CCAMnavorsing\Limpopo4SATREPS\Figure\OND1999_B.jpg"/>
          <p:cNvPicPr>
            <a:picLocks noChangeAspect="1" noChangeArrowheads="1"/>
          </p:cNvPicPr>
          <p:nvPr/>
        </p:nvPicPr>
        <p:blipFill>
          <a:blip r:embed="rId4" cstate="print"/>
          <a:srcRect/>
          <a:stretch>
            <a:fillRect/>
          </a:stretch>
        </p:blipFill>
        <p:spPr bwMode="auto">
          <a:xfrm>
            <a:off x="4648200" y="3324225"/>
            <a:ext cx="3457575" cy="3457575"/>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1AMATLABMATLAB\CCAMnavorsing\Limpopo4SATREPS\Figure\Hovm.jpg"/>
          <p:cNvPicPr>
            <a:picLocks noGrp="1" noChangeAspect="1" noChangeArrowheads="1"/>
          </p:cNvPicPr>
          <p:nvPr>
            <p:ph idx="1"/>
          </p:nvPr>
        </p:nvPicPr>
        <p:blipFill>
          <a:blip r:embed="rId2" cstate="print"/>
          <a:srcRect l="7090" t="1684" r="55048" b="7401"/>
          <a:stretch>
            <a:fillRect/>
          </a:stretch>
        </p:blipFill>
        <p:spPr bwMode="auto">
          <a:xfrm>
            <a:off x="152400" y="1158241"/>
            <a:ext cx="3124199" cy="5623559"/>
          </a:xfrm>
          <a:prstGeom prst="rect">
            <a:avLst/>
          </a:prstGeom>
          <a:noFill/>
        </p:spPr>
      </p:pic>
      <p:pic>
        <p:nvPicPr>
          <p:cNvPr id="1030" name="Picture 6" descr="D:\1AMATLABMATLAB\CCAMnavorsing\Limpopo4SATREPS\Figure\AttrDJF_A.jpg"/>
          <p:cNvPicPr>
            <a:picLocks noChangeAspect="1" noChangeArrowheads="1"/>
          </p:cNvPicPr>
          <p:nvPr/>
        </p:nvPicPr>
        <p:blipFill>
          <a:blip r:embed="rId3" cstate="print"/>
          <a:srcRect/>
          <a:stretch>
            <a:fillRect/>
          </a:stretch>
        </p:blipFill>
        <p:spPr bwMode="auto">
          <a:xfrm>
            <a:off x="3429000" y="4038600"/>
            <a:ext cx="2743200" cy="2743200"/>
          </a:xfrm>
          <a:prstGeom prst="rect">
            <a:avLst/>
          </a:prstGeom>
          <a:noFill/>
        </p:spPr>
      </p:pic>
      <p:pic>
        <p:nvPicPr>
          <p:cNvPr id="1031" name="Picture 7" descr="D:\1AMATLABMATLAB\CCAMnavorsing\Limpopo4SATREPS\Figure\AttrDJF_B.jpg"/>
          <p:cNvPicPr>
            <a:picLocks noChangeAspect="1" noChangeArrowheads="1"/>
          </p:cNvPicPr>
          <p:nvPr/>
        </p:nvPicPr>
        <p:blipFill>
          <a:blip r:embed="rId4" cstate="print"/>
          <a:srcRect/>
          <a:stretch>
            <a:fillRect/>
          </a:stretch>
        </p:blipFill>
        <p:spPr bwMode="auto">
          <a:xfrm>
            <a:off x="6248400" y="4038600"/>
            <a:ext cx="2743200" cy="2743200"/>
          </a:xfrm>
          <a:prstGeom prst="rect">
            <a:avLst/>
          </a:prstGeom>
          <a:noFill/>
        </p:spPr>
      </p:pic>
      <p:pic>
        <p:nvPicPr>
          <p:cNvPr id="2" name="Picture 2" descr="D:\1AMATLABMATLAB\CCAMnavorsing\Limpopo4SATREPS\Figure\tydreeks.jpg"/>
          <p:cNvPicPr>
            <a:picLocks noChangeAspect="1" noChangeArrowheads="1"/>
          </p:cNvPicPr>
          <p:nvPr/>
        </p:nvPicPr>
        <p:blipFill>
          <a:blip r:embed="rId5" cstate="print"/>
          <a:srcRect l="6014" t="2292" r="6352" b="6017"/>
          <a:stretch>
            <a:fillRect/>
          </a:stretch>
        </p:blipFill>
        <p:spPr bwMode="auto">
          <a:xfrm>
            <a:off x="3429000" y="1159435"/>
            <a:ext cx="3505200" cy="2749177"/>
          </a:xfrm>
          <a:prstGeom prst="rect">
            <a:avLst/>
          </a:prstGeom>
          <a:noFill/>
        </p:spPr>
      </p:pic>
      <p:sp>
        <p:nvSpPr>
          <p:cNvPr id="11" name="TextBox 10"/>
          <p:cNvSpPr txBox="1"/>
          <p:nvPr/>
        </p:nvSpPr>
        <p:spPr>
          <a:xfrm>
            <a:off x="0" y="1"/>
            <a:ext cx="9144000" cy="1077218"/>
          </a:xfrm>
          <a:prstGeom prst="rect">
            <a:avLst/>
          </a:prstGeom>
          <a:noFill/>
        </p:spPr>
        <p:txBody>
          <a:bodyPr wrap="square" rtlCol="0">
            <a:spAutoFit/>
          </a:bodyPr>
          <a:lstStyle/>
          <a:p>
            <a:pPr algn="ctr"/>
            <a:r>
              <a:rPr lang="en-ZA" sz="3200" b="1" dirty="0" smtClean="0">
                <a:solidFill>
                  <a:srgbClr val="92D050"/>
                </a:solidFill>
              </a:rPr>
              <a:t>Verification of old system: </a:t>
            </a:r>
            <a:r>
              <a:rPr lang="en-ZA" sz="3200" b="1" i="1" u="sng" dirty="0" smtClean="0">
                <a:solidFill>
                  <a:srgbClr val="FF0000"/>
                </a:solidFill>
              </a:rPr>
              <a:t>Limpopo</a:t>
            </a:r>
          </a:p>
          <a:p>
            <a:pPr algn="ctr"/>
            <a:r>
              <a:rPr lang="en-ZA" sz="3200" b="1" dirty="0" smtClean="0">
                <a:solidFill>
                  <a:srgbClr val="FFFF00"/>
                </a:solidFill>
              </a:rPr>
              <a:t>(also a challenge for WG2)</a:t>
            </a:r>
            <a:endParaRPr lang="en-GB" sz="3200" b="1" dirty="0">
              <a:solidFill>
                <a:srgbClr val="FFFF00"/>
              </a:solidFill>
            </a:endParaRPr>
          </a:p>
        </p:txBody>
      </p:sp>
      <p:pic>
        <p:nvPicPr>
          <p:cNvPr id="7" name="Picture 2" descr="D:\ARTIKELS\1vs2tiered\ECHAM4p5_IRI\DieArtikel\FIG_4.jpg"/>
          <p:cNvPicPr>
            <a:picLocks noChangeAspect="1" noChangeArrowheads="1"/>
          </p:cNvPicPr>
          <p:nvPr/>
        </p:nvPicPr>
        <p:blipFill>
          <a:blip r:embed="rId6" cstate="print"/>
          <a:srcRect l="6176" t="3089" r="50593" b="51609"/>
          <a:stretch>
            <a:fillRect/>
          </a:stretch>
        </p:blipFill>
        <p:spPr bwMode="auto">
          <a:xfrm>
            <a:off x="7010400" y="2351314"/>
            <a:ext cx="1953490" cy="1534886"/>
          </a:xfrm>
          <a:prstGeom prst="rect">
            <a:avLst/>
          </a:prstGeom>
          <a:noFill/>
        </p:spPr>
      </p:pic>
      <p:sp>
        <p:nvSpPr>
          <p:cNvPr id="8" name="TextBox 7"/>
          <p:cNvSpPr txBox="1"/>
          <p:nvPr/>
        </p:nvSpPr>
        <p:spPr>
          <a:xfrm>
            <a:off x="7162800" y="1143000"/>
            <a:ext cx="1600200" cy="1200329"/>
          </a:xfrm>
          <a:prstGeom prst="rect">
            <a:avLst/>
          </a:prstGeom>
          <a:noFill/>
        </p:spPr>
        <p:txBody>
          <a:bodyPr wrap="square" rtlCol="0">
            <a:spAutoFit/>
          </a:bodyPr>
          <a:lstStyle/>
          <a:p>
            <a:r>
              <a:rPr lang="en-ZA" b="1" dirty="0" smtClean="0">
                <a:solidFill>
                  <a:srgbClr val="FFC000"/>
                </a:solidFill>
              </a:rPr>
              <a:t>WG3: To improve on </a:t>
            </a:r>
            <a:r>
              <a:rPr lang="en-ZA" b="1" u="sng" dirty="0" smtClean="0">
                <a:solidFill>
                  <a:srgbClr val="FFC000"/>
                </a:solidFill>
              </a:rPr>
              <a:t>drought</a:t>
            </a:r>
            <a:r>
              <a:rPr lang="en-ZA" b="1" dirty="0" smtClean="0">
                <a:solidFill>
                  <a:srgbClr val="FFC000"/>
                </a:solidFill>
              </a:rPr>
              <a:t> forecasting</a:t>
            </a:r>
            <a:endParaRPr lang="en-GB" b="1" dirty="0">
              <a:solidFill>
                <a:srgbClr val="FFC0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38200"/>
          </a:xfrm>
        </p:spPr>
        <p:txBody>
          <a:bodyPr>
            <a:normAutofit/>
          </a:bodyPr>
          <a:lstStyle/>
          <a:p>
            <a:pPr algn="ctr"/>
            <a:r>
              <a:rPr lang="en-ZA" dirty="0" smtClean="0"/>
              <a:t>Streamflow </a:t>
            </a:r>
            <a:r>
              <a:rPr lang="en-ZA" smtClean="0"/>
              <a:t>forecast skill (DJF)</a:t>
            </a:r>
            <a:endParaRPr lang="en-GB" dirty="0"/>
          </a:p>
        </p:txBody>
      </p:sp>
      <p:pic>
        <p:nvPicPr>
          <p:cNvPr id="2050" name="Picture 2" descr="D:\AANBIEDINGE\2010\CSIR2010Conference\S_cor_b.jpg"/>
          <p:cNvPicPr>
            <a:picLocks noGrp="1" noChangeAspect="1" noChangeArrowheads="1"/>
          </p:cNvPicPr>
          <p:nvPr>
            <p:ph idx="1"/>
          </p:nvPr>
        </p:nvPicPr>
        <p:blipFill>
          <a:blip r:embed="rId2" cstate="print"/>
          <a:srcRect/>
          <a:stretch>
            <a:fillRect/>
          </a:stretch>
        </p:blipFill>
        <p:spPr bwMode="auto">
          <a:xfrm>
            <a:off x="487514" y="914401"/>
            <a:ext cx="8123086" cy="5746614"/>
          </a:xfrm>
          <a:prstGeom prst="rect">
            <a:avLst/>
          </a:prstGeom>
          <a:noFill/>
        </p:spPr>
      </p:pic>
      <p:sp>
        <p:nvSpPr>
          <p:cNvPr id="4" name="Oval 3"/>
          <p:cNvSpPr/>
          <p:nvPr/>
        </p:nvSpPr>
        <p:spPr>
          <a:xfrm>
            <a:off x="6096000" y="990600"/>
            <a:ext cx="1828800" cy="2209800"/>
          </a:xfrm>
          <a:prstGeom prst="ellipse">
            <a:avLst/>
          </a:prstGeom>
          <a:noFill/>
          <a:ln w="17780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685800" y="1673423"/>
            <a:ext cx="4876800" cy="307777"/>
          </a:xfrm>
          <a:prstGeom prst="rect">
            <a:avLst/>
          </a:prstGeom>
          <a:noFill/>
        </p:spPr>
        <p:txBody>
          <a:bodyPr wrap="square" rtlCol="0">
            <a:spAutoFit/>
          </a:bodyPr>
          <a:lstStyle/>
          <a:p>
            <a:r>
              <a:rPr lang="en-ZA" sz="1400" b="1" dirty="0" smtClean="0">
                <a:solidFill>
                  <a:srgbClr val="FF0000"/>
                </a:solidFill>
              </a:rPr>
              <a:t>850 hPa CCAM simulations downscaled to streamflow</a:t>
            </a:r>
            <a:endParaRPr lang="en-GB" sz="1400" b="1" dirty="0">
              <a:solidFill>
                <a:srgbClr val="FF00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9144000" cy="792162"/>
          </a:xfrm>
        </p:spPr>
        <p:txBody>
          <a:bodyPr>
            <a:normAutofit fontScale="90000"/>
          </a:bodyPr>
          <a:lstStyle/>
          <a:p>
            <a:pPr algn="ctr"/>
            <a:r>
              <a:rPr lang="en-ZA" b="1" dirty="0" smtClean="0">
                <a:solidFill>
                  <a:srgbClr val="FFFF00"/>
                </a:solidFill>
              </a:rPr>
              <a:t>New operational approach</a:t>
            </a:r>
            <a:endParaRPr lang="en-GB" b="1" dirty="0">
              <a:solidFill>
                <a:srgbClr val="FFFF00"/>
              </a:solidFill>
            </a:endParaRPr>
          </a:p>
        </p:txBody>
      </p:sp>
      <p:pic>
        <p:nvPicPr>
          <p:cNvPr id="4" name="Picture 2" descr="Picture_glob"/>
          <p:cNvPicPr>
            <a:picLocks noChangeAspect="1" noChangeArrowheads="1"/>
          </p:cNvPicPr>
          <p:nvPr/>
        </p:nvPicPr>
        <p:blipFill>
          <a:blip r:embed="rId2" cstate="print"/>
          <a:srcRect/>
          <a:stretch>
            <a:fillRect/>
          </a:stretch>
        </p:blipFill>
        <p:spPr bwMode="auto">
          <a:xfrm>
            <a:off x="4800600" y="4191000"/>
            <a:ext cx="4141694" cy="2133600"/>
          </a:xfrm>
          <a:prstGeom prst="rect">
            <a:avLst/>
          </a:prstGeom>
          <a:noFill/>
          <a:ln w="9525">
            <a:noFill/>
            <a:miter lim="800000"/>
            <a:headEnd/>
            <a:tailEnd/>
          </a:ln>
        </p:spPr>
      </p:pic>
      <p:pic>
        <p:nvPicPr>
          <p:cNvPr id="5" name="Picture 1"/>
          <p:cNvPicPr>
            <a:picLocks noChangeAspect="1" noChangeArrowheads="1"/>
          </p:cNvPicPr>
          <p:nvPr/>
        </p:nvPicPr>
        <p:blipFill>
          <a:blip r:embed="rId3" cstate="print"/>
          <a:srcRect r="25862"/>
          <a:stretch>
            <a:fillRect/>
          </a:stretch>
        </p:blipFill>
        <p:spPr bwMode="auto">
          <a:xfrm>
            <a:off x="76200" y="1424414"/>
            <a:ext cx="5029200" cy="1775986"/>
          </a:xfrm>
          <a:prstGeom prst="rect">
            <a:avLst/>
          </a:prstGeom>
          <a:noFill/>
          <a:ln w="9525">
            <a:noFill/>
            <a:miter lim="800000"/>
            <a:headEnd/>
            <a:tailEnd/>
          </a:ln>
        </p:spPr>
      </p:pic>
      <p:pic>
        <p:nvPicPr>
          <p:cNvPr id="1026" name="Picture 2" descr="D:\1AMULTIMODELvspel\10October_2011\SSTglobal_SEA3.gif"/>
          <p:cNvPicPr>
            <a:picLocks noChangeAspect="1" noChangeArrowheads="1"/>
          </p:cNvPicPr>
          <p:nvPr/>
        </p:nvPicPr>
        <p:blipFill>
          <a:blip r:embed="rId4" cstate="print"/>
          <a:srcRect l="5556" t="26768" r="9477" b="28788"/>
          <a:stretch>
            <a:fillRect/>
          </a:stretch>
        </p:blipFill>
        <p:spPr bwMode="auto">
          <a:xfrm>
            <a:off x="228600" y="3888544"/>
            <a:ext cx="4114800" cy="2785403"/>
          </a:xfrm>
          <a:prstGeom prst="rect">
            <a:avLst/>
          </a:prstGeom>
          <a:noFill/>
        </p:spPr>
      </p:pic>
      <p:sp>
        <p:nvSpPr>
          <p:cNvPr id="7" name="TextBox 6"/>
          <p:cNvSpPr txBox="1"/>
          <p:nvPr/>
        </p:nvSpPr>
        <p:spPr>
          <a:xfrm>
            <a:off x="304800" y="2373868"/>
            <a:ext cx="1752600" cy="369332"/>
          </a:xfrm>
          <a:prstGeom prst="rect">
            <a:avLst/>
          </a:prstGeom>
          <a:noFill/>
        </p:spPr>
        <p:txBody>
          <a:bodyPr wrap="square" rtlCol="0">
            <a:spAutoFit/>
          </a:bodyPr>
          <a:lstStyle/>
          <a:p>
            <a:r>
              <a:rPr lang="en-ZA" b="1" dirty="0" smtClean="0">
                <a:solidFill>
                  <a:schemeClr val="bg1"/>
                </a:solidFill>
              </a:rPr>
              <a:t>NCEP/GFS</a:t>
            </a:r>
            <a:endParaRPr lang="en-GB" b="1" dirty="0">
              <a:solidFill>
                <a:schemeClr val="bg1"/>
              </a:solidFill>
            </a:endParaRPr>
          </a:p>
        </p:txBody>
      </p:sp>
      <p:pic>
        <p:nvPicPr>
          <p:cNvPr id="8" name="Picture 2"/>
          <p:cNvPicPr>
            <a:picLocks noChangeAspect="1" noChangeArrowheads="1"/>
          </p:cNvPicPr>
          <p:nvPr/>
        </p:nvPicPr>
        <p:blipFill>
          <a:blip r:embed="rId5" cstate="print"/>
          <a:srcRect/>
          <a:stretch>
            <a:fillRect/>
          </a:stretch>
        </p:blipFill>
        <p:spPr bwMode="auto">
          <a:xfrm>
            <a:off x="5203108" y="1485900"/>
            <a:ext cx="3788492" cy="1714500"/>
          </a:xfrm>
          <a:prstGeom prst="rect">
            <a:avLst/>
          </a:prstGeom>
          <a:noFill/>
          <a:ln w="9525">
            <a:noFill/>
            <a:miter lim="800000"/>
            <a:headEnd/>
            <a:tailEnd/>
          </a:ln>
        </p:spPr>
      </p:pic>
      <p:sp>
        <p:nvSpPr>
          <p:cNvPr id="9" name="TextBox 8"/>
          <p:cNvSpPr txBox="1"/>
          <p:nvPr/>
        </p:nvSpPr>
        <p:spPr>
          <a:xfrm>
            <a:off x="5181600" y="1143000"/>
            <a:ext cx="3810000" cy="369332"/>
          </a:xfrm>
          <a:prstGeom prst="rect">
            <a:avLst/>
          </a:prstGeom>
          <a:noFill/>
        </p:spPr>
        <p:txBody>
          <a:bodyPr wrap="square" rtlCol="0">
            <a:spAutoFit/>
          </a:bodyPr>
          <a:lstStyle/>
          <a:p>
            <a:pPr algn="ctr"/>
            <a:r>
              <a:rPr lang="en-ZA" b="1" dirty="0" smtClean="0">
                <a:solidFill>
                  <a:srgbClr val="00B050"/>
                </a:solidFill>
              </a:rPr>
              <a:t>Model Output Statistics</a:t>
            </a:r>
            <a:endParaRPr lang="en-GB" b="1" dirty="0">
              <a:solidFill>
                <a:srgbClr val="00B050"/>
              </a:solidFill>
            </a:endParaRPr>
          </a:p>
        </p:txBody>
      </p:sp>
      <p:sp>
        <p:nvSpPr>
          <p:cNvPr id="10" name="TextBox 9"/>
          <p:cNvSpPr txBox="1"/>
          <p:nvPr/>
        </p:nvSpPr>
        <p:spPr>
          <a:xfrm>
            <a:off x="152400" y="1066800"/>
            <a:ext cx="4876800" cy="369332"/>
          </a:xfrm>
          <a:prstGeom prst="rect">
            <a:avLst/>
          </a:prstGeom>
          <a:noFill/>
        </p:spPr>
        <p:txBody>
          <a:bodyPr wrap="square" rtlCol="0">
            <a:spAutoFit/>
          </a:bodyPr>
          <a:lstStyle/>
          <a:p>
            <a:pPr algn="ctr"/>
            <a:r>
              <a:rPr lang="en-ZA" b="1" dirty="0" smtClean="0">
                <a:solidFill>
                  <a:srgbClr val="00B050"/>
                </a:solidFill>
              </a:rPr>
              <a:t>Atmospheric ICs</a:t>
            </a:r>
            <a:endParaRPr lang="en-GB" b="1" dirty="0">
              <a:solidFill>
                <a:srgbClr val="00B050"/>
              </a:solidFill>
            </a:endParaRPr>
          </a:p>
        </p:txBody>
      </p:sp>
      <p:sp>
        <p:nvSpPr>
          <p:cNvPr id="11" name="TextBox 10"/>
          <p:cNvSpPr txBox="1"/>
          <p:nvPr/>
        </p:nvSpPr>
        <p:spPr>
          <a:xfrm>
            <a:off x="381000" y="3516868"/>
            <a:ext cx="3810000" cy="369332"/>
          </a:xfrm>
          <a:prstGeom prst="rect">
            <a:avLst/>
          </a:prstGeom>
          <a:noFill/>
        </p:spPr>
        <p:txBody>
          <a:bodyPr wrap="square" rtlCol="0">
            <a:spAutoFit/>
          </a:bodyPr>
          <a:lstStyle/>
          <a:p>
            <a:pPr algn="ctr"/>
            <a:r>
              <a:rPr lang="en-ZA" b="1" dirty="0" smtClean="0">
                <a:solidFill>
                  <a:srgbClr val="00B050"/>
                </a:solidFill>
              </a:rPr>
              <a:t>Boundary Conditions</a:t>
            </a:r>
            <a:endParaRPr lang="en-GB" b="1" dirty="0">
              <a:solidFill>
                <a:srgbClr val="00B050"/>
              </a:solidFill>
            </a:endParaRPr>
          </a:p>
        </p:txBody>
      </p:sp>
      <p:sp>
        <p:nvSpPr>
          <p:cNvPr id="12" name="TextBox 11"/>
          <p:cNvSpPr txBox="1"/>
          <p:nvPr/>
        </p:nvSpPr>
        <p:spPr>
          <a:xfrm>
            <a:off x="4953000" y="3821668"/>
            <a:ext cx="3810000" cy="369332"/>
          </a:xfrm>
          <a:prstGeom prst="rect">
            <a:avLst/>
          </a:prstGeom>
          <a:noFill/>
        </p:spPr>
        <p:txBody>
          <a:bodyPr wrap="square" rtlCol="0">
            <a:spAutoFit/>
          </a:bodyPr>
          <a:lstStyle/>
          <a:p>
            <a:pPr algn="ctr"/>
            <a:r>
              <a:rPr lang="en-ZA" b="1" dirty="0" smtClean="0">
                <a:solidFill>
                  <a:srgbClr val="00B050"/>
                </a:solidFill>
              </a:rPr>
              <a:t>Resolution ~200km</a:t>
            </a:r>
            <a:endParaRPr lang="en-GB" b="1" dirty="0">
              <a:solidFill>
                <a:srgbClr val="00B050"/>
              </a:solidFill>
            </a:endParaRPr>
          </a:p>
        </p:txBody>
      </p:sp>
      <p:sp>
        <p:nvSpPr>
          <p:cNvPr id="17" name="Curved Right Arrow 16"/>
          <p:cNvSpPr/>
          <p:nvPr/>
        </p:nvSpPr>
        <p:spPr>
          <a:xfrm>
            <a:off x="3505200" y="2819400"/>
            <a:ext cx="1524000" cy="2667000"/>
          </a:xfrm>
          <a:prstGeom prst="curvedRightArrow">
            <a:avLst/>
          </a:prstGeom>
          <a:ln w="698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8" name="Up Arrow 17"/>
          <p:cNvSpPr/>
          <p:nvPr/>
        </p:nvSpPr>
        <p:spPr>
          <a:xfrm>
            <a:off x="5334000" y="2895600"/>
            <a:ext cx="457200" cy="2209800"/>
          </a:xfrm>
          <a:prstGeom prst="upArrow">
            <a:avLst/>
          </a:prstGeom>
          <a:solidFill>
            <a:srgbClr val="002060"/>
          </a:solidFill>
          <a:ln w="539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NINO34_MMvsSM_Jan.jpg"/>
          <p:cNvPicPr>
            <a:picLocks noGrp="1" noChangeAspect="1"/>
          </p:cNvPicPr>
          <p:nvPr>
            <p:ph idx="1"/>
          </p:nvPr>
        </p:nvPicPr>
        <p:blipFill>
          <a:blip r:embed="rId2" cstate="print"/>
          <a:stretch>
            <a:fillRect/>
          </a:stretch>
        </p:blipFill>
        <p:spPr>
          <a:xfrm>
            <a:off x="0" y="0"/>
            <a:ext cx="9144000" cy="6855716"/>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1AMATLABMATLAB\SSTforecasts\HINDCASTverification\Figure\Spearman_MAPS\MultiModel\Spearman_MM-Dec-1.jpg"/>
          <p:cNvPicPr>
            <a:picLocks noChangeAspect="1" noChangeArrowheads="1"/>
          </p:cNvPicPr>
          <p:nvPr/>
        </p:nvPicPr>
        <p:blipFill>
          <a:blip r:embed="rId2" cstate="print"/>
          <a:srcRect l="11990" t="3552" r="8743" b="57380"/>
          <a:stretch>
            <a:fillRect/>
          </a:stretch>
        </p:blipFill>
        <p:spPr bwMode="auto">
          <a:xfrm>
            <a:off x="0" y="0"/>
            <a:ext cx="6096001" cy="2286000"/>
          </a:xfrm>
          <a:prstGeom prst="rect">
            <a:avLst/>
          </a:prstGeom>
          <a:noFill/>
        </p:spPr>
      </p:pic>
      <p:sp>
        <p:nvSpPr>
          <p:cNvPr id="5" name="TextBox 4"/>
          <p:cNvSpPr txBox="1"/>
          <p:nvPr/>
        </p:nvSpPr>
        <p:spPr>
          <a:xfrm>
            <a:off x="152400" y="5029200"/>
            <a:ext cx="2819400" cy="1477328"/>
          </a:xfrm>
          <a:prstGeom prst="rect">
            <a:avLst/>
          </a:prstGeom>
          <a:noFill/>
        </p:spPr>
        <p:txBody>
          <a:bodyPr wrap="square" rtlCol="0">
            <a:spAutoFit/>
          </a:bodyPr>
          <a:lstStyle/>
          <a:p>
            <a:r>
              <a:rPr lang="en-ZA" b="1" dirty="0" smtClean="0">
                <a:solidFill>
                  <a:srgbClr val="FFFF00"/>
                </a:solidFill>
              </a:rPr>
              <a:t>Should we direct (some of) our focus to the southern/mid-latitudinal </a:t>
            </a:r>
            <a:endParaRPr lang="en-GB" b="1" dirty="0" smtClean="0">
              <a:solidFill>
                <a:srgbClr val="FFFF00"/>
              </a:solidFill>
            </a:endParaRPr>
          </a:p>
          <a:p>
            <a:r>
              <a:rPr lang="en-ZA" b="1" dirty="0" smtClean="0">
                <a:solidFill>
                  <a:srgbClr val="FFFF00"/>
                </a:solidFill>
              </a:rPr>
              <a:t>ocean?</a:t>
            </a:r>
          </a:p>
          <a:p>
            <a:r>
              <a:rPr lang="en-ZA" b="1" dirty="0" smtClean="0">
                <a:solidFill>
                  <a:srgbClr val="FFFF00"/>
                </a:solidFill>
              </a:rPr>
              <a:t>Challenge for WG3?</a:t>
            </a:r>
            <a:endParaRPr lang="en-GB" b="1" dirty="0">
              <a:solidFill>
                <a:srgbClr val="FFFF00"/>
              </a:solidFill>
            </a:endParaRPr>
          </a:p>
        </p:txBody>
      </p:sp>
      <p:pic>
        <p:nvPicPr>
          <p:cNvPr id="1027" name="Picture 3" descr="D:\1AMATLABMATLAB\SSTforecasts\HINDCASTverification\Figure\Spearman_MAPS\MultiModel\Spearman_MM-Jan-2.jpg"/>
          <p:cNvPicPr>
            <a:picLocks noChangeAspect="1" noChangeArrowheads="1"/>
          </p:cNvPicPr>
          <p:nvPr/>
        </p:nvPicPr>
        <p:blipFill>
          <a:blip r:embed="rId3" cstate="print"/>
          <a:srcRect l="12032" t="2941" r="8701" b="57103"/>
          <a:stretch>
            <a:fillRect/>
          </a:stretch>
        </p:blipFill>
        <p:spPr bwMode="auto">
          <a:xfrm>
            <a:off x="1524000" y="2266791"/>
            <a:ext cx="6096000" cy="2305210"/>
          </a:xfrm>
          <a:prstGeom prst="rect">
            <a:avLst/>
          </a:prstGeom>
          <a:noFill/>
        </p:spPr>
      </p:pic>
      <p:pic>
        <p:nvPicPr>
          <p:cNvPr id="1028" name="Picture 4" descr="D:\1AMATLABMATLAB\SSTforecasts\HINDCASTverification\Figure\Spearman_MAPS\MultiModel\Spearman_MM-Feb-3.jpg"/>
          <p:cNvPicPr>
            <a:picLocks noChangeAspect="1" noChangeArrowheads="1"/>
          </p:cNvPicPr>
          <p:nvPr/>
        </p:nvPicPr>
        <p:blipFill>
          <a:blip r:embed="rId4" cstate="print"/>
          <a:srcRect l="12032" t="2941" r="8701" b="57103"/>
          <a:stretch>
            <a:fillRect/>
          </a:stretch>
        </p:blipFill>
        <p:spPr bwMode="auto">
          <a:xfrm>
            <a:off x="3048000" y="4552790"/>
            <a:ext cx="6095999" cy="2305209"/>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1AMULTIMODELvspel\2010\8Augustus_2010\SSTglobal_SEA4.gif"/>
          <p:cNvPicPr>
            <a:picLocks noChangeAspect="1" noChangeArrowheads="1"/>
          </p:cNvPicPr>
          <p:nvPr/>
        </p:nvPicPr>
        <p:blipFill>
          <a:blip r:embed="rId2" cstate="print"/>
          <a:srcRect l="6536" t="27273" r="9804" b="29293"/>
          <a:stretch>
            <a:fillRect/>
          </a:stretch>
        </p:blipFill>
        <p:spPr bwMode="auto">
          <a:xfrm>
            <a:off x="0" y="0"/>
            <a:ext cx="4876800" cy="3276600"/>
          </a:xfrm>
          <a:prstGeom prst="rect">
            <a:avLst/>
          </a:prstGeom>
          <a:noFill/>
        </p:spPr>
      </p:pic>
      <p:pic>
        <p:nvPicPr>
          <p:cNvPr id="2051" name="Picture 3" descr="D:\1AMULTIMODELvspel\2010\9September_2010\SSTglobal_SEA3.gif"/>
          <p:cNvPicPr>
            <a:picLocks noChangeAspect="1" noChangeArrowheads="1"/>
          </p:cNvPicPr>
          <p:nvPr/>
        </p:nvPicPr>
        <p:blipFill>
          <a:blip r:embed="rId3" cstate="print"/>
          <a:srcRect l="5556" t="27778" r="9477" b="28788"/>
          <a:stretch>
            <a:fillRect/>
          </a:stretch>
        </p:blipFill>
        <p:spPr bwMode="auto">
          <a:xfrm>
            <a:off x="2286000" y="1219200"/>
            <a:ext cx="4953000" cy="3276600"/>
          </a:xfrm>
          <a:prstGeom prst="rect">
            <a:avLst/>
          </a:prstGeom>
          <a:noFill/>
        </p:spPr>
      </p:pic>
      <p:sp>
        <p:nvSpPr>
          <p:cNvPr id="4" name="TextBox 3"/>
          <p:cNvSpPr txBox="1"/>
          <p:nvPr/>
        </p:nvSpPr>
        <p:spPr>
          <a:xfrm>
            <a:off x="762000" y="2743200"/>
            <a:ext cx="1295400" cy="369332"/>
          </a:xfrm>
          <a:prstGeom prst="rect">
            <a:avLst/>
          </a:prstGeom>
          <a:noFill/>
        </p:spPr>
        <p:txBody>
          <a:bodyPr wrap="square" rtlCol="0">
            <a:spAutoFit/>
          </a:bodyPr>
          <a:lstStyle/>
          <a:p>
            <a:r>
              <a:rPr lang="en-ZA" b="1" dirty="0" smtClean="0">
                <a:solidFill>
                  <a:srgbClr val="FF0000"/>
                </a:solidFill>
              </a:rPr>
              <a:t>AUG ICs</a:t>
            </a:r>
            <a:endParaRPr lang="en-GB" b="1" dirty="0">
              <a:solidFill>
                <a:srgbClr val="FF0000"/>
              </a:solidFill>
            </a:endParaRPr>
          </a:p>
        </p:txBody>
      </p:sp>
      <p:sp>
        <p:nvSpPr>
          <p:cNvPr id="5" name="TextBox 4"/>
          <p:cNvSpPr txBox="1"/>
          <p:nvPr/>
        </p:nvSpPr>
        <p:spPr>
          <a:xfrm>
            <a:off x="3124200" y="3962400"/>
            <a:ext cx="1295400" cy="369332"/>
          </a:xfrm>
          <a:prstGeom prst="rect">
            <a:avLst/>
          </a:prstGeom>
          <a:noFill/>
        </p:spPr>
        <p:txBody>
          <a:bodyPr wrap="square" rtlCol="0">
            <a:spAutoFit/>
          </a:bodyPr>
          <a:lstStyle/>
          <a:p>
            <a:r>
              <a:rPr lang="en-ZA" b="1" dirty="0" smtClean="0">
                <a:solidFill>
                  <a:srgbClr val="FF0000"/>
                </a:solidFill>
              </a:rPr>
              <a:t>SEP ICs</a:t>
            </a:r>
            <a:endParaRPr lang="en-GB" b="1" dirty="0">
              <a:solidFill>
                <a:srgbClr val="FF0000"/>
              </a:solidFill>
            </a:endParaRPr>
          </a:p>
        </p:txBody>
      </p:sp>
      <p:pic>
        <p:nvPicPr>
          <p:cNvPr id="2052" name="Picture 4" descr="D:\1AMULTIMODELvspel\2010\10October_2010\SSTglobal_SEA2.gif"/>
          <p:cNvPicPr>
            <a:picLocks noChangeAspect="1" noChangeArrowheads="1"/>
          </p:cNvPicPr>
          <p:nvPr/>
        </p:nvPicPr>
        <p:blipFill>
          <a:blip r:embed="rId4" cstate="print"/>
          <a:srcRect l="6536" t="27778" r="9804" b="28788"/>
          <a:stretch>
            <a:fillRect/>
          </a:stretch>
        </p:blipFill>
        <p:spPr bwMode="auto">
          <a:xfrm>
            <a:off x="4648200" y="2438400"/>
            <a:ext cx="4876800" cy="3276600"/>
          </a:xfrm>
          <a:prstGeom prst="rect">
            <a:avLst/>
          </a:prstGeom>
          <a:noFill/>
        </p:spPr>
      </p:pic>
      <p:sp>
        <p:nvSpPr>
          <p:cNvPr id="7" name="TextBox 6"/>
          <p:cNvSpPr txBox="1"/>
          <p:nvPr/>
        </p:nvSpPr>
        <p:spPr>
          <a:xfrm>
            <a:off x="5410200" y="5193268"/>
            <a:ext cx="1295400" cy="369332"/>
          </a:xfrm>
          <a:prstGeom prst="rect">
            <a:avLst/>
          </a:prstGeom>
          <a:noFill/>
        </p:spPr>
        <p:txBody>
          <a:bodyPr wrap="square" rtlCol="0">
            <a:spAutoFit/>
          </a:bodyPr>
          <a:lstStyle/>
          <a:p>
            <a:r>
              <a:rPr lang="en-ZA" b="1" dirty="0" smtClean="0">
                <a:solidFill>
                  <a:srgbClr val="FF0000"/>
                </a:solidFill>
              </a:rPr>
              <a:t>OCT ICs</a:t>
            </a:r>
            <a:endParaRPr lang="en-GB" b="1" dirty="0">
              <a:solidFill>
                <a:srgbClr val="FF0000"/>
              </a:solidFill>
            </a:endParaRPr>
          </a:p>
        </p:txBody>
      </p:sp>
      <p:pic>
        <p:nvPicPr>
          <p:cNvPr id="2053" name="Picture 5" descr="D:\1AMULTIMODELvspel\2010\11November_2010\SSTglobal_SEA1.gif"/>
          <p:cNvPicPr>
            <a:picLocks noChangeAspect="1" noChangeArrowheads="1"/>
          </p:cNvPicPr>
          <p:nvPr/>
        </p:nvPicPr>
        <p:blipFill>
          <a:blip r:embed="rId5" cstate="print"/>
          <a:srcRect l="5229" t="27778" r="9477" b="28788"/>
          <a:stretch>
            <a:fillRect/>
          </a:stretch>
        </p:blipFill>
        <p:spPr bwMode="auto">
          <a:xfrm>
            <a:off x="6934200" y="3581400"/>
            <a:ext cx="4972050" cy="3276600"/>
          </a:xfrm>
          <a:prstGeom prst="rect">
            <a:avLst/>
          </a:prstGeom>
          <a:noFill/>
        </p:spPr>
      </p:pic>
      <p:sp>
        <p:nvSpPr>
          <p:cNvPr id="9" name="TextBox 8"/>
          <p:cNvSpPr txBox="1"/>
          <p:nvPr/>
        </p:nvSpPr>
        <p:spPr>
          <a:xfrm>
            <a:off x="7772400" y="6324600"/>
            <a:ext cx="1295400" cy="369332"/>
          </a:xfrm>
          <a:prstGeom prst="rect">
            <a:avLst/>
          </a:prstGeom>
          <a:noFill/>
        </p:spPr>
        <p:txBody>
          <a:bodyPr wrap="square" rtlCol="0">
            <a:spAutoFit/>
          </a:bodyPr>
          <a:lstStyle/>
          <a:p>
            <a:r>
              <a:rPr lang="en-ZA" b="1" dirty="0" smtClean="0">
                <a:solidFill>
                  <a:srgbClr val="FF0000"/>
                </a:solidFill>
              </a:rPr>
              <a:t>NOV ICs</a:t>
            </a:r>
            <a:endParaRPr lang="en-GB" b="1" dirty="0">
              <a:solidFill>
                <a:srgbClr val="FF0000"/>
              </a:solidFill>
            </a:endParaRPr>
          </a:p>
        </p:txBody>
      </p:sp>
      <p:sp>
        <p:nvSpPr>
          <p:cNvPr id="10" name="TextBox 9"/>
          <p:cNvSpPr txBox="1"/>
          <p:nvPr/>
        </p:nvSpPr>
        <p:spPr>
          <a:xfrm>
            <a:off x="5257800" y="-76200"/>
            <a:ext cx="3733800" cy="1292662"/>
          </a:xfrm>
          <a:prstGeom prst="rect">
            <a:avLst/>
          </a:prstGeom>
          <a:noFill/>
        </p:spPr>
        <p:txBody>
          <a:bodyPr wrap="square" rtlCol="0">
            <a:spAutoFit/>
          </a:bodyPr>
          <a:lstStyle/>
          <a:p>
            <a:r>
              <a:rPr lang="en-ZA" sz="2600" b="1" dirty="0" smtClean="0">
                <a:solidFill>
                  <a:srgbClr val="FFFF00"/>
                </a:solidFill>
              </a:rPr>
              <a:t>Predicted Subtropical Dipole Modes during 2010/11</a:t>
            </a:r>
            <a:endParaRPr lang="en-GB" sz="2600" b="1" dirty="0">
              <a:solidFill>
                <a:srgbClr val="FFFF00"/>
              </a:solidFill>
            </a:endParaRPr>
          </a:p>
        </p:txBody>
      </p:sp>
      <p:sp>
        <p:nvSpPr>
          <p:cNvPr id="11" name="TextBox 10"/>
          <p:cNvSpPr txBox="1"/>
          <p:nvPr/>
        </p:nvSpPr>
        <p:spPr>
          <a:xfrm>
            <a:off x="4038600" y="5858470"/>
            <a:ext cx="2743200" cy="923330"/>
          </a:xfrm>
          <a:prstGeom prst="rect">
            <a:avLst/>
          </a:prstGeom>
          <a:noFill/>
        </p:spPr>
        <p:txBody>
          <a:bodyPr wrap="square" rtlCol="0">
            <a:spAutoFit/>
          </a:bodyPr>
          <a:lstStyle/>
          <a:p>
            <a:r>
              <a:rPr lang="en-ZA" b="1" dirty="0" smtClean="0">
                <a:solidFill>
                  <a:srgbClr val="00B0F0"/>
                </a:solidFill>
              </a:rPr>
              <a:t>Inclusion of SINTEX-F forecasts in the MM should improve skill</a:t>
            </a:r>
            <a:endParaRPr lang="en-GB" b="1" dirty="0">
              <a:solidFill>
                <a:srgbClr val="00B0F0"/>
              </a:solidFill>
            </a:endParaRPr>
          </a:p>
        </p:txBody>
      </p:sp>
      <p:pic>
        <p:nvPicPr>
          <p:cNvPr id="12" name="Picture 4" descr="D:\ENSO\SSTlanina201011\Dec29_2010wkatlind.gif"/>
          <p:cNvPicPr>
            <a:picLocks noChangeAspect="1" noChangeArrowheads="1"/>
          </p:cNvPicPr>
          <p:nvPr/>
        </p:nvPicPr>
        <p:blipFill>
          <a:blip r:embed="rId6" cstate="print"/>
          <a:srcRect l="6667" t="55000" r="1333" b="13000"/>
          <a:stretch>
            <a:fillRect/>
          </a:stretch>
        </p:blipFill>
        <p:spPr bwMode="auto">
          <a:xfrm>
            <a:off x="152401" y="5029200"/>
            <a:ext cx="3657600" cy="1676400"/>
          </a:xfrm>
          <a:prstGeom prst="rect">
            <a:avLst/>
          </a:prstGeom>
          <a:noFill/>
        </p:spPr>
      </p:pic>
      <p:pic>
        <p:nvPicPr>
          <p:cNvPr id="13" name="Picture 5" descr="D:\ENSO\SSTlanina201011\Dec29_2010wkatlind.gif"/>
          <p:cNvPicPr>
            <a:picLocks noChangeAspect="1" noChangeArrowheads="1"/>
          </p:cNvPicPr>
          <p:nvPr/>
        </p:nvPicPr>
        <p:blipFill>
          <a:blip r:embed="rId6" cstate="print"/>
          <a:srcRect l="14000" t="1000" r="15334" b="93000"/>
          <a:stretch>
            <a:fillRect/>
          </a:stretch>
        </p:blipFill>
        <p:spPr bwMode="auto">
          <a:xfrm>
            <a:off x="152400" y="4718649"/>
            <a:ext cx="3657600" cy="310551"/>
          </a:xfrm>
          <a:prstGeom prst="rect">
            <a:avLst/>
          </a:prstGeom>
          <a:noFill/>
        </p:spPr>
      </p:pic>
      <p:pic>
        <p:nvPicPr>
          <p:cNvPr id="2054" name="Picture 6" descr="C:\Program Files\Microsoft Office\MEDIA\CAGCAT10\j0293828.wmf"/>
          <p:cNvPicPr>
            <a:picLocks noChangeAspect="1" noChangeArrowheads="1"/>
          </p:cNvPicPr>
          <p:nvPr/>
        </p:nvPicPr>
        <p:blipFill>
          <a:blip r:embed="rId7" cstate="print"/>
          <a:srcRect/>
          <a:stretch>
            <a:fillRect/>
          </a:stretch>
        </p:blipFill>
        <p:spPr bwMode="auto">
          <a:xfrm>
            <a:off x="7391400" y="914400"/>
            <a:ext cx="1600200" cy="1299057"/>
          </a:xfrm>
          <a:prstGeom prst="rect">
            <a:avLst/>
          </a:prstGeom>
          <a:noFill/>
        </p:spPr>
      </p:pic>
      <p:pic>
        <p:nvPicPr>
          <p:cNvPr id="2055" name="Picture 7" descr="C:\Program Files\Microsoft Office\MEDIA\CAGCAT10\j0300912.wmf"/>
          <p:cNvPicPr>
            <a:picLocks noChangeAspect="1" noChangeArrowheads="1"/>
          </p:cNvPicPr>
          <p:nvPr/>
        </p:nvPicPr>
        <p:blipFill>
          <a:blip r:embed="rId8" cstate="print"/>
          <a:srcRect/>
          <a:stretch>
            <a:fillRect/>
          </a:stretch>
        </p:blipFill>
        <p:spPr bwMode="auto">
          <a:xfrm>
            <a:off x="609600" y="3414783"/>
            <a:ext cx="1219200" cy="1157217"/>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9144000" cy="1143000"/>
          </a:xfrm>
        </p:spPr>
        <p:txBody>
          <a:bodyPr/>
          <a:lstStyle/>
          <a:p>
            <a:pPr algn="ctr"/>
            <a:r>
              <a:rPr lang="en-ZA" b="1" dirty="0" smtClean="0">
                <a:solidFill>
                  <a:srgbClr val="FFFF00"/>
                </a:solidFill>
              </a:rPr>
              <a:t>Imminent development</a:t>
            </a:r>
            <a:endParaRPr lang="en-GB" b="1" dirty="0">
              <a:solidFill>
                <a:srgbClr val="FFFF00"/>
              </a:solidFill>
            </a:endParaRPr>
          </a:p>
        </p:txBody>
      </p:sp>
      <p:sp>
        <p:nvSpPr>
          <p:cNvPr id="3" name="Content Placeholder 2"/>
          <p:cNvSpPr>
            <a:spLocks noGrp="1"/>
          </p:cNvSpPr>
          <p:nvPr>
            <p:ph idx="1"/>
          </p:nvPr>
        </p:nvSpPr>
        <p:spPr>
          <a:xfrm>
            <a:off x="1676400" y="1524000"/>
            <a:ext cx="6477000" cy="5181600"/>
          </a:xfrm>
        </p:spPr>
        <p:txBody>
          <a:bodyPr>
            <a:normAutofit lnSpcReduction="10000"/>
          </a:bodyPr>
          <a:lstStyle/>
          <a:p>
            <a:r>
              <a:rPr lang="en-ZA" dirty="0" smtClean="0"/>
              <a:t>AMIP</a:t>
            </a:r>
          </a:p>
          <a:p>
            <a:pPr lvl="1"/>
            <a:r>
              <a:rPr lang="en-ZA" dirty="0" smtClean="0"/>
              <a:t>1979 to 2008</a:t>
            </a:r>
          </a:p>
          <a:p>
            <a:pPr lvl="1"/>
            <a:r>
              <a:rPr lang="en-ZA" dirty="0" smtClean="0"/>
              <a:t>6 ensemble members</a:t>
            </a:r>
          </a:p>
          <a:p>
            <a:r>
              <a:rPr lang="en-ZA" dirty="0" smtClean="0"/>
              <a:t>Hindcasts with predicted SSTs</a:t>
            </a:r>
          </a:p>
          <a:p>
            <a:pPr lvl="1"/>
            <a:r>
              <a:rPr lang="en-ZA" dirty="0" smtClean="0"/>
              <a:t>1982 to 2010</a:t>
            </a:r>
          </a:p>
          <a:p>
            <a:pPr lvl="1"/>
            <a:r>
              <a:rPr lang="en-ZA" dirty="0" smtClean="0"/>
              <a:t>10 ensemble members</a:t>
            </a:r>
          </a:p>
          <a:p>
            <a:r>
              <a:rPr lang="en-ZA" dirty="0" smtClean="0"/>
              <a:t>Verification statistics</a:t>
            </a:r>
          </a:p>
          <a:p>
            <a:pPr lvl="1"/>
            <a:r>
              <a:rPr lang="en-ZA" dirty="0" smtClean="0"/>
              <a:t>SVSLRF</a:t>
            </a:r>
          </a:p>
          <a:p>
            <a:r>
              <a:rPr lang="en-ZA" dirty="0" smtClean="0"/>
              <a:t>Applying forecasts to</a:t>
            </a:r>
          </a:p>
          <a:p>
            <a:pPr lvl="1"/>
            <a:r>
              <a:rPr lang="en-ZA" dirty="0" smtClean="0"/>
              <a:t>Streamflow</a:t>
            </a:r>
          </a:p>
          <a:p>
            <a:pPr lvl="1"/>
            <a:r>
              <a:rPr lang="en-ZA" dirty="0" smtClean="0"/>
              <a:t>Maize yield</a:t>
            </a:r>
          </a:p>
          <a:p>
            <a:pPr lvl="1"/>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1143000"/>
          </a:xfrm>
        </p:spPr>
        <p:txBody>
          <a:bodyPr/>
          <a:lstStyle/>
          <a:p>
            <a:pPr algn="ctr"/>
            <a:r>
              <a:rPr lang="en-US" dirty="0"/>
              <a:t>What about the land?</a:t>
            </a:r>
          </a:p>
        </p:txBody>
      </p:sp>
      <p:sp>
        <p:nvSpPr>
          <p:cNvPr id="5" name="Rectangle 3"/>
          <p:cNvSpPr txBox="1">
            <a:spLocks noChangeArrowheads="1"/>
          </p:cNvSpPr>
          <p:nvPr/>
        </p:nvSpPr>
        <p:spPr>
          <a:xfrm>
            <a:off x="152400" y="1066800"/>
            <a:ext cx="8763000" cy="1981200"/>
          </a:xfrm>
          <a:prstGeom prst="rect">
            <a:avLst/>
          </a:prstGeom>
        </p:spPr>
        <p:txBody>
          <a:bodyPr vert="horz">
            <a:normAutofit fontScale="77500" lnSpcReduction="20000"/>
          </a:bodyPr>
          <a:lstStyle/>
          <a:p>
            <a:pPr marL="420624"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r>
              <a:rPr kumimoji="0" lang="en-US" sz="3000" b="0" i="0" u="none" strike="noStrike" kern="1200" cap="none" spc="0" normalizeH="0" baseline="0" noProof="0" dirty="0" smtClean="0">
                <a:ln>
                  <a:noFill/>
                </a:ln>
                <a:solidFill>
                  <a:srgbClr val="FF0000"/>
                </a:solidFill>
                <a:effectLst/>
                <a:uLnTx/>
                <a:uFillTx/>
                <a:latin typeface="+mn-lt"/>
                <a:ea typeface="+mn-ea"/>
                <a:cs typeface="+mn-cs"/>
              </a:rPr>
              <a:t>Land surface conditions may modulate the response of the atmospheric circulation to SST anomalies</a:t>
            </a:r>
          </a:p>
          <a:p>
            <a:pPr marL="420624"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r>
              <a:rPr kumimoji="0" lang="en-US" sz="3000" b="0" i="0" u="none" strike="noStrike" kern="1200" cap="none" spc="0" normalizeH="0" baseline="0" noProof="0" dirty="0" smtClean="0">
                <a:ln>
                  <a:noFill/>
                </a:ln>
                <a:solidFill>
                  <a:srgbClr val="FF0000"/>
                </a:solidFill>
                <a:effectLst/>
                <a:uLnTx/>
                <a:uFillTx/>
                <a:latin typeface="+mn-lt"/>
                <a:ea typeface="+mn-ea"/>
                <a:cs typeface="+mn-cs"/>
              </a:rPr>
              <a:t>Agents of climate memory at the land surface</a:t>
            </a:r>
          </a:p>
          <a:p>
            <a:pPr marL="722376" marR="0" lvl="1" indent="-274320" algn="l" defTabSz="914400" rtl="0" eaLnBrk="1" fontAlgn="auto" latinLnBrk="0" hangingPunct="1">
              <a:lnSpc>
                <a:spcPct val="100000"/>
              </a:lnSpc>
              <a:spcBef>
                <a:spcPct val="20000"/>
              </a:spcBef>
              <a:spcAft>
                <a:spcPts val="0"/>
              </a:spcAft>
              <a:buClr>
                <a:schemeClr val="accent1"/>
              </a:buClr>
              <a:buSzPct val="90000"/>
              <a:buFont typeface="Wingdings 2"/>
              <a:buChar char=""/>
              <a:tabLst/>
              <a:defRPr/>
            </a:pPr>
            <a:r>
              <a:rPr kumimoji="0" lang="en-US" sz="2600" b="0" i="0" u="none" strike="noStrike" kern="1200" cap="none" spc="0" normalizeH="0" baseline="0" noProof="0" dirty="0" smtClean="0">
                <a:ln>
                  <a:noFill/>
                </a:ln>
                <a:solidFill>
                  <a:srgbClr val="FF0000"/>
                </a:solidFill>
                <a:effectLst/>
                <a:uLnTx/>
                <a:uFillTx/>
                <a:latin typeface="+mn-lt"/>
                <a:ea typeface="+mn-ea"/>
                <a:cs typeface="+mn-cs"/>
              </a:rPr>
              <a:t>Soil moisture</a:t>
            </a:r>
          </a:p>
          <a:p>
            <a:pPr marL="722376" marR="0" lvl="1" indent="-274320" algn="l" defTabSz="914400" rtl="0" eaLnBrk="1" fontAlgn="auto" latinLnBrk="0" hangingPunct="1">
              <a:lnSpc>
                <a:spcPct val="100000"/>
              </a:lnSpc>
              <a:spcBef>
                <a:spcPct val="20000"/>
              </a:spcBef>
              <a:spcAft>
                <a:spcPts val="0"/>
              </a:spcAft>
              <a:buClr>
                <a:schemeClr val="accent1"/>
              </a:buClr>
              <a:buSzPct val="90000"/>
              <a:buFont typeface="Wingdings 2"/>
              <a:buChar char=""/>
              <a:tabLst/>
              <a:defRPr/>
            </a:pPr>
            <a:r>
              <a:rPr kumimoji="0" lang="en-US" sz="2600" b="0" i="0" u="none" strike="noStrike" kern="1200" cap="none" spc="0" normalizeH="0" baseline="0" noProof="0" dirty="0" smtClean="0">
                <a:ln>
                  <a:noFill/>
                </a:ln>
                <a:solidFill>
                  <a:srgbClr val="FF0000"/>
                </a:solidFill>
                <a:effectLst/>
                <a:uLnTx/>
                <a:uFillTx/>
                <a:latin typeface="+mn-lt"/>
                <a:ea typeface="+mn-ea"/>
                <a:cs typeface="+mn-cs"/>
              </a:rPr>
              <a:t>Snow cover</a:t>
            </a:r>
          </a:p>
          <a:p>
            <a:pPr marL="722376" marR="0" lvl="1" indent="-274320" algn="l" defTabSz="914400" rtl="0" eaLnBrk="1" fontAlgn="auto" latinLnBrk="0" hangingPunct="1">
              <a:lnSpc>
                <a:spcPct val="100000"/>
              </a:lnSpc>
              <a:spcBef>
                <a:spcPct val="20000"/>
              </a:spcBef>
              <a:spcAft>
                <a:spcPts val="0"/>
              </a:spcAft>
              <a:buClr>
                <a:schemeClr val="accent1"/>
              </a:buClr>
              <a:buSzPct val="90000"/>
              <a:buFont typeface="Wingdings 2"/>
              <a:buChar char=""/>
              <a:tabLst/>
              <a:defRPr/>
            </a:pPr>
            <a:r>
              <a:rPr kumimoji="0" lang="en-US" sz="2600" b="0" i="0" u="none" strike="noStrike" kern="1200" cap="none" spc="0" normalizeH="0" baseline="0" noProof="0" dirty="0" smtClean="0">
                <a:ln>
                  <a:noFill/>
                </a:ln>
                <a:solidFill>
                  <a:srgbClr val="FF0000"/>
                </a:solidFill>
                <a:effectLst/>
                <a:uLnTx/>
                <a:uFillTx/>
                <a:latin typeface="+mn-lt"/>
                <a:ea typeface="+mn-ea"/>
                <a:cs typeface="+mn-cs"/>
              </a:rPr>
              <a:t>State of vegetation</a:t>
            </a:r>
            <a:endParaRPr kumimoji="0" lang="en-US" sz="2600" b="0" i="0" u="none" strike="noStrike" kern="1200" cap="none" spc="0" normalizeH="0" baseline="0" noProof="0" dirty="0">
              <a:ln>
                <a:noFill/>
              </a:ln>
              <a:solidFill>
                <a:srgbClr val="FF0000"/>
              </a:solidFill>
              <a:effectLst/>
              <a:uLnTx/>
              <a:uFillTx/>
              <a:latin typeface="+mn-lt"/>
              <a:ea typeface="+mn-ea"/>
              <a:cs typeface="+mn-cs"/>
            </a:endParaRPr>
          </a:p>
        </p:txBody>
      </p:sp>
      <p:sp>
        <p:nvSpPr>
          <p:cNvPr id="6" name="Rectangle 3"/>
          <p:cNvSpPr txBox="1">
            <a:spLocks noChangeArrowheads="1"/>
          </p:cNvSpPr>
          <p:nvPr/>
        </p:nvSpPr>
        <p:spPr>
          <a:xfrm>
            <a:off x="76200" y="3124200"/>
            <a:ext cx="8915400" cy="2590800"/>
          </a:xfrm>
          <a:prstGeom prst="rect">
            <a:avLst/>
          </a:prstGeom>
        </p:spPr>
        <p:txBody>
          <a:bodyPr vert="horz">
            <a:normAutofit/>
          </a:bodyPr>
          <a:lstStyle/>
          <a:p>
            <a:pPr marL="420624" marR="0" lvl="0" indent="-384048" algn="l" defTabSz="914400" rtl="0" eaLnBrk="1" fontAlgn="auto" latinLnBrk="0" hangingPunct="1">
              <a:lnSpc>
                <a:spcPct val="100000"/>
              </a:lnSpc>
              <a:spcBef>
                <a:spcPct val="20000"/>
              </a:spcBef>
              <a:spcAft>
                <a:spcPts val="0"/>
              </a:spcAft>
              <a:buClr>
                <a:schemeClr val="accent1"/>
              </a:buClr>
              <a:buSzPct val="80000"/>
              <a:buFont typeface="Wingdings" pitchFamily="2" charset="2"/>
              <a:buNone/>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000" b="0" i="0" u="none" strike="noStrike" kern="1200" cap="none" spc="0" normalizeH="0" baseline="0" noProof="0" dirty="0" smtClean="0">
                <a:ln>
                  <a:noFill/>
                </a:ln>
                <a:solidFill>
                  <a:srgbClr val="00B0F0"/>
                </a:solidFill>
                <a:effectLst/>
                <a:uLnTx/>
                <a:uFillTx/>
                <a:latin typeface="+mn-lt"/>
                <a:ea typeface="+mn-ea"/>
                <a:cs typeface="+mn-cs"/>
              </a:rPr>
              <a:t>“If the general circulation alone determines local anomalies, and SST determines the general circulation, then there is little hope for enhancing prediction during boreal summer by improved land surface representation”</a:t>
            </a:r>
          </a:p>
          <a:p>
            <a:pPr marL="420624" marR="0" lvl="0" indent="-384048" algn="l" defTabSz="914400" rtl="0" eaLnBrk="1" fontAlgn="auto" latinLnBrk="0" hangingPunct="1">
              <a:lnSpc>
                <a:spcPct val="100000"/>
              </a:lnSpc>
              <a:spcBef>
                <a:spcPct val="20000"/>
              </a:spcBef>
              <a:spcAft>
                <a:spcPts val="0"/>
              </a:spcAft>
              <a:buClr>
                <a:schemeClr val="accent1"/>
              </a:buClr>
              <a:buSzPct val="80000"/>
              <a:buFont typeface="Wingdings 2"/>
              <a:buChar char=""/>
              <a:tabLst/>
              <a:defRPr/>
            </a:pPr>
            <a:endParaRPr kumimoji="0" lang="en-US" sz="2000" b="0" i="0" u="none" strike="noStrike" kern="1200" cap="none" spc="0" normalizeH="0" baseline="0" noProof="0" dirty="0" smtClean="0">
              <a:ln>
                <a:noFill/>
              </a:ln>
              <a:solidFill>
                <a:schemeClr val="tx1"/>
              </a:solidFill>
              <a:effectLst/>
              <a:uLnTx/>
              <a:uFillTx/>
              <a:latin typeface="+mn-lt"/>
              <a:ea typeface="+mn-ea"/>
              <a:cs typeface="+mn-cs"/>
            </a:endParaRPr>
          </a:p>
          <a:p>
            <a:pPr marL="420624" marR="0" lvl="0" indent="-384048" algn="l" defTabSz="914400" rtl="0" eaLnBrk="1" fontAlgn="auto" latinLnBrk="0" hangingPunct="1">
              <a:lnSpc>
                <a:spcPct val="100000"/>
              </a:lnSpc>
              <a:spcBef>
                <a:spcPct val="20000"/>
              </a:spcBef>
              <a:spcAft>
                <a:spcPts val="0"/>
              </a:spcAft>
              <a:buClr>
                <a:schemeClr val="accent1"/>
              </a:buClr>
              <a:buSzPct val="80000"/>
              <a:buFont typeface="Wingdings" pitchFamily="2" charset="2"/>
              <a:buNone/>
              <a:tabLst/>
              <a:defRPr/>
            </a:pPr>
            <a:r>
              <a:rPr kumimoji="0" lang="en-US" sz="20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000" b="1" i="0" u="none" strike="noStrike" kern="1200" cap="none" spc="0" normalizeH="0" baseline="0" noProof="0" dirty="0" smtClean="0">
                <a:ln>
                  <a:noFill/>
                </a:ln>
                <a:solidFill>
                  <a:srgbClr val="FFC000"/>
                </a:solidFill>
                <a:effectLst/>
                <a:uLnTx/>
                <a:uFillTx/>
                <a:latin typeface="+mn-lt"/>
                <a:ea typeface="+mn-ea"/>
                <a:cs typeface="+mn-cs"/>
              </a:rPr>
              <a:t>Is there latent predictability over a land region to be harvested from the land surface state? If so, would it supersede SST influences?</a:t>
            </a:r>
            <a:endParaRPr kumimoji="0" lang="en-US" sz="2000" b="1" i="0" u="none" strike="noStrike" kern="1200" cap="none" spc="0" normalizeH="0" baseline="0" noProof="0" dirty="0">
              <a:ln>
                <a:noFill/>
              </a:ln>
              <a:solidFill>
                <a:srgbClr val="FFC000"/>
              </a:solidFill>
              <a:effectLst/>
              <a:uLnTx/>
              <a:uFillTx/>
              <a:latin typeface="+mn-lt"/>
              <a:ea typeface="+mn-ea"/>
              <a:cs typeface="+mn-cs"/>
            </a:endParaRPr>
          </a:p>
        </p:txBody>
      </p:sp>
      <p:sp>
        <p:nvSpPr>
          <p:cNvPr id="7" name="TextBox 6"/>
          <p:cNvSpPr txBox="1"/>
          <p:nvPr/>
        </p:nvSpPr>
        <p:spPr>
          <a:xfrm>
            <a:off x="533400" y="5791200"/>
            <a:ext cx="8229600" cy="923330"/>
          </a:xfrm>
          <a:prstGeom prst="rect">
            <a:avLst/>
          </a:prstGeom>
          <a:noFill/>
        </p:spPr>
        <p:txBody>
          <a:bodyPr wrap="square" rtlCol="0">
            <a:spAutoFit/>
          </a:bodyPr>
          <a:lstStyle/>
          <a:p>
            <a:r>
              <a:rPr lang="en-ZA" b="1" u="sng" dirty="0" smtClean="0">
                <a:solidFill>
                  <a:schemeClr val="tx1">
                    <a:lumMod val="75000"/>
                  </a:schemeClr>
                </a:solidFill>
              </a:rPr>
              <a:t>CCAM will be integrated, coupled to the dynamic land-surface model CABLE, in an attempt to investigate the relative role of the land-surface in forcing seasonal rainfall and temperature anomalies over southern Africa</a:t>
            </a:r>
            <a:endParaRPr lang="en-GB" b="1" u="sng" dirty="0">
              <a:solidFill>
                <a:schemeClr val="tx1">
                  <a:lumMod val="75000"/>
                </a:schemeClr>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 y="0"/>
            <a:ext cx="4828097" cy="6858000"/>
          </a:xfrm>
          <a:prstGeom prst="rect">
            <a:avLst/>
          </a:prstGeom>
          <a:noFill/>
          <a:ln w="9525">
            <a:noFill/>
            <a:miter lim="800000"/>
            <a:headEnd/>
            <a:tailEnd/>
          </a:ln>
        </p:spPr>
      </p:pic>
      <p:sp>
        <p:nvSpPr>
          <p:cNvPr id="3" name="TextBox 2"/>
          <p:cNvSpPr txBox="1"/>
          <p:nvPr/>
        </p:nvSpPr>
        <p:spPr>
          <a:xfrm>
            <a:off x="1219200" y="304800"/>
            <a:ext cx="1828800" cy="369332"/>
          </a:xfrm>
          <a:prstGeom prst="rect">
            <a:avLst/>
          </a:prstGeom>
          <a:noFill/>
        </p:spPr>
        <p:txBody>
          <a:bodyPr wrap="square" rtlCol="0">
            <a:spAutoFit/>
          </a:bodyPr>
          <a:lstStyle/>
          <a:p>
            <a:r>
              <a:rPr lang="en-ZA" b="1" dirty="0" smtClean="0">
                <a:solidFill>
                  <a:schemeClr val="tx2">
                    <a:lumMod val="10000"/>
                  </a:schemeClr>
                </a:solidFill>
              </a:rPr>
              <a:t>ENSEMBLES</a:t>
            </a:r>
            <a:endParaRPr lang="en-GB" b="1" dirty="0">
              <a:solidFill>
                <a:schemeClr val="tx2">
                  <a:lumMod val="10000"/>
                </a:schemeClr>
              </a:solidFill>
            </a:endParaRPr>
          </a:p>
        </p:txBody>
      </p:sp>
      <p:sp>
        <p:nvSpPr>
          <p:cNvPr id="4" name="TextBox 3"/>
          <p:cNvSpPr txBox="1"/>
          <p:nvPr/>
        </p:nvSpPr>
        <p:spPr>
          <a:xfrm>
            <a:off x="5029200" y="4196477"/>
            <a:ext cx="4191000" cy="2585323"/>
          </a:xfrm>
          <a:prstGeom prst="rect">
            <a:avLst/>
          </a:prstGeom>
          <a:noFill/>
        </p:spPr>
        <p:txBody>
          <a:bodyPr wrap="square" rtlCol="0">
            <a:spAutoFit/>
          </a:bodyPr>
          <a:lstStyle/>
          <a:p>
            <a:r>
              <a:rPr lang="en-US" dirty="0" smtClean="0"/>
              <a:t>Strong </a:t>
            </a:r>
            <a:r>
              <a:rPr lang="en-US" dirty="0" err="1" smtClean="0"/>
              <a:t>anthropogenically</a:t>
            </a:r>
            <a:r>
              <a:rPr lang="en-US" dirty="0" smtClean="0"/>
              <a:t> forced warming trends have been observed over southern Africa and are projected to continue to rise, consequently justifying the investigation into how the annual update of greenhouse gas (GHG) concentrations in a global model may affect seasonal forecast performance over the region.</a:t>
            </a:r>
            <a:endParaRPr lang="en-GB" dirty="0"/>
          </a:p>
        </p:txBody>
      </p:sp>
      <p:pic>
        <p:nvPicPr>
          <p:cNvPr id="5" name="Picture 2"/>
          <p:cNvPicPr>
            <a:picLocks noChangeAspect="1" noChangeArrowheads="1"/>
          </p:cNvPicPr>
          <p:nvPr/>
        </p:nvPicPr>
        <p:blipFill>
          <a:blip r:embed="rId3" cstate="print"/>
          <a:srcRect l="35802" t="41392" r="34568" b="29304"/>
          <a:stretch>
            <a:fillRect/>
          </a:stretch>
        </p:blipFill>
        <p:spPr bwMode="auto">
          <a:xfrm>
            <a:off x="5410200" y="1943100"/>
            <a:ext cx="2997200" cy="2247900"/>
          </a:xfrm>
          <a:prstGeom prst="rect">
            <a:avLst/>
          </a:prstGeom>
          <a:noFill/>
          <a:ln w="9525">
            <a:noFill/>
            <a:miter lim="800000"/>
            <a:headEnd/>
            <a:tailEnd/>
          </a:ln>
          <a:effectLst>
            <a:outerShdw blurRad="50800" dist="50800" dir="5400000" algn="ctr" rotWithShape="0">
              <a:srgbClr val="000000">
                <a:alpha val="20000"/>
              </a:srgbClr>
            </a:outerShdw>
          </a:effectLst>
        </p:spPr>
      </p:pic>
      <p:pic>
        <p:nvPicPr>
          <p:cNvPr id="6" name="Picture 3"/>
          <p:cNvPicPr>
            <a:picLocks noChangeAspect="1" noChangeArrowheads="1"/>
          </p:cNvPicPr>
          <p:nvPr/>
        </p:nvPicPr>
        <p:blipFill>
          <a:blip r:embed="rId4" cstate="print"/>
          <a:srcRect t="53981"/>
          <a:stretch>
            <a:fillRect/>
          </a:stretch>
        </p:blipFill>
        <p:spPr bwMode="auto">
          <a:xfrm>
            <a:off x="5340350" y="0"/>
            <a:ext cx="3117850" cy="1913051"/>
          </a:xfrm>
          <a:prstGeom prst="rect">
            <a:avLst/>
          </a:prstGeom>
          <a:noFill/>
          <a:ln w="9525">
            <a:noFill/>
            <a:round/>
            <a:headEnd/>
            <a:tailEnd/>
          </a:ln>
          <a:effectLst/>
        </p:spPr>
      </p:pic>
      <p:sp>
        <p:nvSpPr>
          <p:cNvPr id="7" name="Rectangle 6"/>
          <p:cNvSpPr/>
          <p:nvPr/>
        </p:nvSpPr>
        <p:spPr>
          <a:xfrm>
            <a:off x="7120860" y="1002268"/>
            <a:ext cx="1184940" cy="369332"/>
          </a:xfrm>
          <a:prstGeom prst="rect">
            <a:avLst/>
          </a:prstGeom>
        </p:spPr>
        <p:txBody>
          <a:bodyPr wrap="none">
            <a:spAutoFit/>
          </a:bodyPr>
          <a:lstStyle/>
          <a:p>
            <a:r>
              <a:rPr lang="en-US" dirty="0" smtClean="0">
                <a:solidFill>
                  <a:srgbClr val="FF0000"/>
                </a:solidFill>
                <a:latin typeface="Times New Roman" pitchFamily="16" charset="0"/>
                <a:cs typeface="DejaVu Sans" charset="0"/>
              </a:rPr>
              <a:t>1901-2002</a:t>
            </a:r>
            <a:endParaRPr lang="en-GB" dirty="0"/>
          </a:p>
        </p:txBody>
      </p:sp>
      <p:graphicFrame>
        <p:nvGraphicFramePr>
          <p:cNvPr id="9" name="Diagram 8"/>
          <p:cNvGraphicFramePr/>
          <p:nvPr/>
        </p:nvGraphicFramePr>
        <p:xfrm>
          <a:off x="152400" y="5334000"/>
          <a:ext cx="4648200" cy="1524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Up Arrow 14"/>
          <p:cNvSpPr/>
          <p:nvPr/>
        </p:nvSpPr>
        <p:spPr>
          <a:xfrm rot="-1500000">
            <a:off x="3308244" y="3333173"/>
            <a:ext cx="484632" cy="978408"/>
          </a:xfrm>
          <a:prstGeom prst="upArrow">
            <a:avLst/>
          </a:prstGeom>
          <a:solidFill>
            <a:srgbClr val="FFC000">
              <a:alpha val="7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Up Arrow 15"/>
          <p:cNvSpPr/>
          <p:nvPr/>
        </p:nvSpPr>
        <p:spPr>
          <a:xfrm rot="1500000">
            <a:off x="5351124" y="3333173"/>
            <a:ext cx="484632" cy="978408"/>
          </a:xfrm>
          <a:prstGeom prst="upArrow">
            <a:avLst/>
          </a:prstGeom>
          <a:solidFill>
            <a:srgbClr val="FFC000">
              <a:alpha val="7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0" y="-76200"/>
            <a:ext cx="9144000" cy="800219"/>
          </a:xfrm>
          <a:prstGeom prst="rect">
            <a:avLst/>
          </a:prstGeom>
        </p:spPr>
        <p:txBody>
          <a:bodyPr wrap="square">
            <a:spAutoFit/>
          </a:bodyPr>
          <a:lstStyle/>
          <a:p>
            <a:pPr algn="ctr"/>
            <a:r>
              <a:rPr lang="en-ZA" sz="4600" b="1" dirty="0" smtClean="0">
                <a:solidFill>
                  <a:srgbClr val="FFFF00"/>
                </a:solidFill>
                <a:latin typeface="Franklin Gothic Book"/>
                <a:ea typeface="+mj-ea"/>
                <a:cs typeface="+mj-cs"/>
              </a:rPr>
              <a:t>Future plans: SATREPS-2 ??</a:t>
            </a:r>
            <a:endParaRPr lang="en-GB" b="1" dirty="0">
              <a:solidFill>
                <a:srgbClr val="FFFF00"/>
              </a:solidFill>
            </a:endParaRPr>
          </a:p>
        </p:txBody>
      </p:sp>
      <p:graphicFrame>
        <p:nvGraphicFramePr>
          <p:cNvPr id="6" name="Diagram 5"/>
          <p:cNvGraphicFramePr/>
          <p:nvPr/>
        </p:nvGraphicFramePr>
        <p:xfrm>
          <a:off x="0" y="1143000"/>
          <a:ext cx="9144000" cy="5638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2" descr="D:\REISE\Japan_2011\ssta_nino3_4_fcst_2-yr_1oct2011.gif"/>
          <p:cNvPicPr>
            <a:picLocks noGrp="1" noChangeAspect="1" noChangeArrowheads="1"/>
          </p:cNvPicPr>
          <p:nvPr>
            <p:ph idx="1"/>
          </p:nvPr>
        </p:nvPicPr>
        <p:blipFill>
          <a:blip r:embed="rId7" cstate="print"/>
          <a:srcRect l="10000"/>
          <a:stretch>
            <a:fillRect/>
          </a:stretch>
        </p:blipFill>
        <p:spPr bwMode="auto">
          <a:xfrm>
            <a:off x="6477000" y="3733800"/>
            <a:ext cx="1905000" cy="1395763"/>
          </a:xfrm>
          <a:prstGeom prst="rect">
            <a:avLst/>
          </a:prstGeom>
          <a:noFill/>
        </p:spPr>
      </p:pic>
      <p:pic>
        <p:nvPicPr>
          <p:cNvPr id="9" name="Picture 3"/>
          <p:cNvPicPr>
            <a:picLocks noChangeAspect="1" noChangeArrowheads="1"/>
          </p:cNvPicPr>
          <p:nvPr/>
        </p:nvPicPr>
        <p:blipFill>
          <a:blip r:embed="rId8" cstate="print"/>
          <a:srcRect l="2611" t="40769" r="69125" b="24564"/>
          <a:stretch>
            <a:fillRect/>
          </a:stretch>
        </p:blipFill>
        <p:spPr bwMode="auto">
          <a:xfrm>
            <a:off x="2429933" y="5562599"/>
            <a:ext cx="1456267" cy="1191491"/>
          </a:xfrm>
          <a:prstGeom prst="rect">
            <a:avLst/>
          </a:prstGeom>
          <a:noFill/>
          <a:ln w="9525">
            <a:noFill/>
            <a:miter lim="800000"/>
            <a:headEnd/>
            <a:tailEnd/>
          </a:ln>
        </p:spPr>
      </p:pic>
      <p:pic>
        <p:nvPicPr>
          <p:cNvPr id="10" name="Picture 2" descr="D:\1AMULTIMODELvspel\1January_2011\Streamflow.GIF"/>
          <p:cNvPicPr>
            <a:picLocks noChangeAspect="1" noChangeArrowheads="1"/>
          </p:cNvPicPr>
          <p:nvPr/>
        </p:nvPicPr>
        <p:blipFill>
          <a:blip r:embed="rId9" cstate="print"/>
          <a:srcRect l="13937" t="5911" r="8012" b="52709"/>
          <a:stretch>
            <a:fillRect/>
          </a:stretch>
        </p:blipFill>
        <p:spPr bwMode="auto">
          <a:xfrm>
            <a:off x="3886200" y="5562600"/>
            <a:ext cx="1600200" cy="1200150"/>
          </a:xfrm>
          <a:prstGeom prst="rect">
            <a:avLst/>
          </a:prstGeom>
          <a:noFill/>
          <a:ln w="9525">
            <a:noFill/>
            <a:miter lim="800000"/>
            <a:headEnd/>
            <a:tailEnd/>
          </a:ln>
        </p:spPr>
      </p:pic>
      <p:pic>
        <p:nvPicPr>
          <p:cNvPr id="1026" name="Picture 2" descr="D:\REISE\Japan_2011\email_rainfall_1018.png"/>
          <p:cNvPicPr>
            <a:picLocks noChangeAspect="1" noChangeArrowheads="1"/>
          </p:cNvPicPr>
          <p:nvPr/>
        </p:nvPicPr>
        <p:blipFill>
          <a:blip r:embed="rId10" cstate="print"/>
          <a:srcRect/>
          <a:stretch>
            <a:fillRect/>
          </a:stretch>
        </p:blipFill>
        <p:spPr bwMode="auto">
          <a:xfrm>
            <a:off x="0" y="3886200"/>
            <a:ext cx="2286000" cy="2971800"/>
          </a:xfrm>
          <a:prstGeom prst="rect">
            <a:avLst/>
          </a:prstGeom>
          <a:noFill/>
        </p:spPr>
      </p:pic>
      <p:pic>
        <p:nvPicPr>
          <p:cNvPr id="1027" name="Picture 3" descr="C:\Documents and Settings\WALandman\My Documents\My Pictures\is.jpg"/>
          <p:cNvPicPr>
            <a:picLocks noChangeAspect="1" noChangeArrowheads="1"/>
          </p:cNvPicPr>
          <p:nvPr/>
        </p:nvPicPr>
        <p:blipFill>
          <a:blip r:embed="rId11" cstate="print"/>
          <a:srcRect/>
          <a:stretch>
            <a:fillRect/>
          </a:stretch>
        </p:blipFill>
        <p:spPr bwMode="auto">
          <a:xfrm>
            <a:off x="5468767" y="5562599"/>
            <a:ext cx="1313033" cy="1213419"/>
          </a:xfrm>
          <a:prstGeom prst="rect">
            <a:avLst/>
          </a:prstGeom>
          <a:noFill/>
        </p:spPr>
      </p:pic>
      <p:pic>
        <p:nvPicPr>
          <p:cNvPr id="1028" name="Picture 4" descr="C:\Documents and Settings\WALandman\My Documents\My Pictures\mosquito.gif"/>
          <p:cNvPicPr>
            <a:picLocks noChangeAspect="1" noChangeArrowheads="1"/>
          </p:cNvPicPr>
          <p:nvPr/>
        </p:nvPicPr>
        <p:blipFill>
          <a:blip r:embed="rId12" cstate="print"/>
          <a:srcRect/>
          <a:stretch>
            <a:fillRect/>
          </a:stretch>
        </p:blipFill>
        <p:spPr bwMode="auto">
          <a:xfrm>
            <a:off x="3886200" y="4343400"/>
            <a:ext cx="1324112" cy="838199"/>
          </a:xfrm>
          <a:prstGeom prst="rect">
            <a:avLst/>
          </a:prstGeom>
          <a:noFill/>
        </p:spPr>
      </p:pic>
      <p:pic>
        <p:nvPicPr>
          <p:cNvPr id="1029" name="Picture 5" descr="D:\1AMULTIMODELvspel\9September_2011\MxT_SEA_SA.gif"/>
          <p:cNvPicPr>
            <a:picLocks noChangeAspect="1" noChangeArrowheads="1"/>
          </p:cNvPicPr>
          <p:nvPr/>
        </p:nvPicPr>
        <p:blipFill>
          <a:blip r:embed="rId13" cstate="print"/>
          <a:srcRect l="8667" t="4500" r="2667"/>
          <a:stretch>
            <a:fillRect/>
          </a:stretch>
        </p:blipFill>
        <p:spPr bwMode="auto">
          <a:xfrm>
            <a:off x="2133600" y="685800"/>
            <a:ext cx="1213614" cy="1742860"/>
          </a:xfrm>
          <a:prstGeom prst="rect">
            <a:avLst/>
          </a:prstGeom>
          <a:noFill/>
        </p:spPr>
      </p:pic>
      <p:pic>
        <p:nvPicPr>
          <p:cNvPr id="1030" name="Picture 6" descr="D:\1AMATLABMATLAB\CCAMnavorsing\Figure\ObsvsSim.jpg"/>
          <p:cNvPicPr>
            <a:picLocks noChangeAspect="1" noChangeArrowheads="1"/>
          </p:cNvPicPr>
          <p:nvPr/>
        </p:nvPicPr>
        <p:blipFill>
          <a:blip r:embed="rId14" cstate="print"/>
          <a:srcRect l="5928" t="1004" r="7526" b="7654"/>
          <a:stretch>
            <a:fillRect/>
          </a:stretch>
        </p:blipFill>
        <p:spPr bwMode="auto">
          <a:xfrm>
            <a:off x="5791200" y="609600"/>
            <a:ext cx="2286000" cy="1808922"/>
          </a:xfrm>
          <a:prstGeom prst="rect">
            <a:avLst/>
          </a:prstGeom>
          <a:noFill/>
        </p:spPr>
      </p:pic>
      <p:pic>
        <p:nvPicPr>
          <p:cNvPr id="1031" name="Picture 7"/>
          <p:cNvPicPr>
            <a:picLocks noChangeAspect="1" noChangeArrowheads="1"/>
          </p:cNvPicPr>
          <p:nvPr/>
        </p:nvPicPr>
        <p:blipFill>
          <a:blip r:embed="rId15" cstate="print"/>
          <a:srcRect/>
          <a:stretch>
            <a:fillRect/>
          </a:stretch>
        </p:blipFill>
        <p:spPr bwMode="auto">
          <a:xfrm>
            <a:off x="5791200" y="2590800"/>
            <a:ext cx="3179619" cy="685800"/>
          </a:xfrm>
          <a:prstGeom prst="rect">
            <a:avLst/>
          </a:prstGeom>
          <a:noFill/>
          <a:ln w="9525">
            <a:noFill/>
            <a:miter lim="800000"/>
            <a:headEnd/>
            <a:tailEnd/>
          </a:ln>
        </p:spPr>
      </p:pic>
      <p:pic>
        <p:nvPicPr>
          <p:cNvPr id="1032" name="Picture 8" descr="C:\Documents and Settings\WALandman\My Documents\My Pictures\tm_order_2.gif"/>
          <p:cNvPicPr>
            <a:picLocks noChangeAspect="1" noChangeArrowheads="1"/>
          </p:cNvPicPr>
          <p:nvPr/>
        </p:nvPicPr>
        <p:blipFill>
          <a:blip r:embed="rId16" cstate="print"/>
          <a:srcRect/>
          <a:stretch>
            <a:fillRect/>
          </a:stretch>
        </p:blipFill>
        <p:spPr bwMode="auto">
          <a:xfrm>
            <a:off x="76200" y="685800"/>
            <a:ext cx="1905000" cy="2291236"/>
          </a:xfrm>
          <a:prstGeom prst="rect">
            <a:avLst/>
          </a:prstGeom>
          <a:noFill/>
        </p:spPr>
      </p:pic>
      <p:pic>
        <p:nvPicPr>
          <p:cNvPr id="3" name="Picture 2"/>
          <p:cNvPicPr>
            <a:picLocks noChangeAspect="1" noChangeArrowheads="1"/>
          </p:cNvPicPr>
          <p:nvPr/>
        </p:nvPicPr>
        <p:blipFill>
          <a:blip r:embed="rId17" cstate="print"/>
          <a:srcRect/>
          <a:stretch>
            <a:fillRect/>
          </a:stretch>
        </p:blipFill>
        <p:spPr bwMode="auto">
          <a:xfrm>
            <a:off x="6921122" y="5181600"/>
            <a:ext cx="2146678" cy="1600200"/>
          </a:xfrm>
          <a:prstGeom prst="rect">
            <a:avLst/>
          </a:prstGeom>
          <a:noFill/>
          <a:ln w="9525">
            <a:noFill/>
            <a:miter lim="800000"/>
            <a:headEnd/>
            <a:tailEnd/>
          </a:ln>
        </p:spPr>
      </p:pic>
      <p:sp>
        <p:nvSpPr>
          <p:cNvPr id="17" name="TextBox 16"/>
          <p:cNvSpPr txBox="1"/>
          <p:nvPr/>
        </p:nvSpPr>
        <p:spPr>
          <a:xfrm>
            <a:off x="2819400" y="5605790"/>
            <a:ext cx="1066800" cy="261610"/>
          </a:xfrm>
          <a:prstGeom prst="rect">
            <a:avLst/>
          </a:prstGeom>
          <a:noFill/>
        </p:spPr>
        <p:txBody>
          <a:bodyPr wrap="square" rtlCol="0">
            <a:spAutoFit/>
          </a:bodyPr>
          <a:lstStyle/>
          <a:p>
            <a:r>
              <a:rPr lang="en-ZA" sz="1100" b="1" dirty="0" smtClean="0">
                <a:solidFill>
                  <a:srgbClr val="FF0000"/>
                </a:solidFill>
              </a:rPr>
              <a:t>Maize yield</a:t>
            </a:r>
            <a:endParaRPr lang="en-GB" sz="1100" b="1" dirty="0">
              <a:solidFill>
                <a:srgbClr val="FF0000"/>
              </a:solidFill>
            </a:endParaRPr>
          </a:p>
        </p:txBody>
      </p:sp>
      <p:sp>
        <p:nvSpPr>
          <p:cNvPr id="18" name="TextBox 17"/>
          <p:cNvSpPr txBox="1"/>
          <p:nvPr/>
        </p:nvSpPr>
        <p:spPr>
          <a:xfrm>
            <a:off x="3962400" y="5715000"/>
            <a:ext cx="914400" cy="261610"/>
          </a:xfrm>
          <a:prstGeom prst="rect">
            <a:avLst/>
          </a:prstGeom>
          <a:noFill/>
        </p:spPr>
        <p:txBody>
          <a:bodyPr wrap="square" rtlCol="0">
            <a:spAutoFit/>
          </a:bodyPr>
          <a:lstStyle/>
          <a:p>
            <a:r>
              <a:rPr lang="en-ZA" sz="1100" b="1" dirty="0" smtClean="0">
                <a:solidFill>
                  <a:srgbClr val="FF0000"/>
                </a:solidFill>
              </a:rPr>
              <a:t>River flow</a:t>
            </a:r>
            <a:endParaRPr lang="en-GB" sz="1100" b="1" dirty="0">
              <a:solidFill>
                <a:srgbClr val="FF0000"/>
              </a:solidFill>
            </a:endParaRPr>
          </a:p>
        </p:txBody>
      </p:sp>
      <p:sp>
        <p:nvSpPr>
          <p:cNvPr id="19" name="TextBox 18"/>
          <p:cNvSpPr txBox="1"/>
          <p:nvPr/>
        </p:nvSpPr>
        <p:spPr>
          <a:xfrm>
            <a:off x="3810000" y="4310390"/>
            <a:ext cx="1066800" cy="261610"/>
          </a:xfrm>
          <a:prstGeom prst="rect">
            <a:avLst/>
          </a:prstGeom>
          <a:noFill/>
        </p:spPr>
        <p:txBody>
          <a:bodyPr wrap="square" rtlCol="0">
            <a:spAutoFit/>
          </a:bodyPr>
          <a:lstStyle/>
          <a:p>
            <a:r>
              <a:rPr lang="en-ZA" sz="1100" b="1" dirty="0" smtClean="0">
                <a:solidFill>
                  <a:srgbClr val="FF0000"/>
                </a:solidFill>
              </a:rPr>
              <a:t>Diseases</a:t>
            </a:r>
            <a:endParaRPr lang="en-GB" sz="1100" b="1" dirty="0">
              <a:solidFill>
                <a:srgbClr val="FF0000"/>
              </a:solidFill>
            </a:endParaRPr>
          </a:p>
        </p:txBody>
      </p:sp>
      <p:sp>
        <p:nvSpPr>
          <p:cNvPr id="20" name="TextBox 19"/>
          <p:cNvSpPr txBox="1"/>
          <p:nvPr/>
        </p:nvSpPr>
        <p:spPr>
          <a:xfrm>
            <a:off x="5791200" y="5681990"/>
            <a:ext cx="1143000" cy="261610"/>
          </a:xfrm>
          <a:prstGeom prst="rect">
            <a:avLst/>
          </a:prstGeom>
          <a:noFill/>
        </p:spPr>
        <p:txBody>
          <a:bodyPr wrap="square" rtlCol="0">
            <a:spAutoFit/>
          </a:bodyPr>
          <a:lstStyle/>
          <a:p>
            <a:r>
              <a:rPr lang="en-ZA" sz="1100" b="1" dirty="0" smtClean="0">
                <a:solidFill>
                  <a:srgbClr val="FF0000"/>
                </a:solidFill>
              </a:rPr>
              <a:t>Livestock</a:t>
            </a:r>
            <a:endParaRPr lang="en-GB" sz="1100" b="1" dirty="0">
              <a:solidFill>
                <a:srgbClr val="FF0000"/>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62000"/>
          </a:xfrm>
        </p:spPr>
        <p:txBody>
          <a:bodyPr>
            <a:normAutofit fontScale="90000"/>
          </a:bodyPr>
          <a:lstStyle/>
          <a:p>
            <a:pPr algn="ctr"/>
            <a:r>
              <a:rPr lang="en-ZA" b="1" dirty="0" smtClean="0">
                <a:solidFill>
                  <a:srgbClr val="FFC000"/>
                </a:solidFill>
              </a:rPr>
              <a:t>Tornado Sunday</a:t>
            </a:r>
            <a:endParaRPr lang="en-GB" b="1" dirty="0">
              <a:solidFill>
                <a:srgbClr val="FFC000"/>
              </a:solidFill>
            </a:endParaRPr>
          </a:p>
        </p:txBody>
      </p:sp>
      <p:pic>
        <p:nvPicPr>
          <p:cNvPr id="1026" name="Picture 2" descr="D:\1ANWVvoorspel\seven_rainfall_0930.png"/>
          <p:cNvPicPr>
            <a:picLocks noGrp="1" noChangeAspect="1" noChangeArrowheads="1"/>
          </p:cNvPicPr>
          <p:nvPr>
            <p:ph idx="1"/>
          </p:nvPr>
        </p:nvPicPr>
        <p:blipFill>
          <a:blip r:embed="rId2" cstate="print"/>
          <a:srcRect/>
          <a:stretch>
            <a:fillRect/>
          </a:stretch>
        </p:blipFill>
        <p:spPr bwMode="auto">
          <a:xfrm>
            <a:off x="4572000" y="838200"/>
            <a:ext cx="4419600" cy="5892800"/>
          </a:xfrm>
          <a:prstGeom prst="rect">
            <a:avLst/>
          </a:prstGeom>
          <a:noFill/>
        </p:spPr>
      </p:pic>
      <p:pic>
        <p:nvPicPr>
          <p:cNvPr id="3" name="Picture 2" descr="C:\Documents and Settings\WALandman\My Documents\My Pictures\untitled.bmp"/>
          <p:cNvPicPr>
            <a:picLocks noChangeAspect="1" noChangeArrowheads="1"/>
          </p:cNvPicPr>
          <p:nvPr/>
        </p:nvPicPr>
        <p:blipFill>
          <a:blip r:embed="rId3" cstate="print"/>
          <a:srcRect/>
          <a:stretch>
            <a:fillRect/>
          </a:stretch>
        </p:blipFill>
        <p:spPr bwMode="auto">
          <a:xfrm>
            <a:off x="838200" y="2971800"/>
            <a:ext cx="2057400" cy="1371600"/>
          </a:xfrm>
          <a:prstGeom prst="rect">
            <a:avLst/>
          </a:prstGeom>
          <a:noFill/>
        </p:spPr>
      </p:pic>
      <p:pic>
        <p:nvPicPr>
          <p:cNvPr id="1027" name="Picture 3" descr="C:\Documents and Settings\WALandman\My Documents\My Pictures\b2e1ea2d090b4f838a7430d476fcd784.jpg"/>
          <p:cNvPicPr>
            <a:picLocks noChangeAspect="1" noChangeArrowheads="1"/>
          </p:cNvPicPr>
          <p:nvPr/>
        </p:nvPicPr>
        <p:blipFill>
          <a:blip r:embed="rId4" cstate="print"/>
          <a:srcRect/>
          <a:stretch>
            <a:fillRect/>
          </a:stretch>
        </p:blipFill>
        <p:spPr bwMode="auto">
          <a:xfrm>
            <a:off x="2420380" y="4513580"/>
            <a:ext cx="1846820" cy="2277745"/>
          </a:xfrm>
          <a:prstGeom prst="rect">
            <a:avLst/>
          </a:prstGeom>
          <a:noFill/>
        </p:spPr>
      </p:pic>
      <p:pic>
        <p:nvPicPr>
          <p:cNvPr id="4" name="Picture 4" descr="C:\Documents and Settings\WALandman\My Documents\My Pictures\tornado-3.jpg"/>
          <p:cNvPicPr>
            <a:picLocks noChangeAspect="1" noChangeArrowheads="1"/>
          </p:cNvPicPr>
          <p:nvPr/>
        </p:nvPicPr>
        <p:blipFill>
          <a:blip r:embed="rId5" cstate="print"/>
          <a:srcRect/>
          <a:stretch>
            <a:fillRect/>
          </a:stretch>
        </p:blipFill>
        <p:spPr bwMode="auto">
          <a:xfrm>
            <a:off x="381000" y="762000"/>
            <a:ext cx="3111500" cy="2057400"/>
          </a:xfrm>
          <a:prstGeom prst="rect">
            <a:avLst/>
          </a:prstGeom>
          <a:noFill/>
        </p:spPr>
      </p:pic>
      <p:sp>
        <p:nvSpPr>
          <p:cNvPr id="8" name="TextBox 7"/>
          <p:cNvSpPr txBox="1"/>
          <p:nvPr/>
        </p:nvSpPr>
        <p:spPr>
          <a:xfrm>
            <a:off x="228600" y="4674275"/>
            <a:ext cx="2209800" cy="2031325"/>
          </a:xfrm>
          <a:prstGeom prst="rect">
            <a:avLst/>
          </a:prstGeom>
          <a:noFill/>
        </p:spPr>
        <p:txBody>
          <a:bodyPr wrap="square" rtlCol="0">
            <a:spAutoFit/>
          </a:bodyPr>
          <a:lstStyle/>
          <a:p>
            <a:r>
              <a:rPr lang="en-ZA" sz="1400" b="1" dirty="0" smtClean="0"/>
              <a:t>Hundreds of homes were destroyed  in </a:t>
            </a:r>
            <a:r>
              <a:rPr lang="en-ZA" sz="1400" b="1" dirty="0" err="1" smtClean="0"/>
              <a:t>Ficksburg</a:t>
            </a:r>
            <a:r>
              <a:rPr lang="en-ZA" sz="1400" b="1" dirty="0" smtClean="0"/>
              <a:t> in the Free State. Another tornado hit the East Rand and caused extensive damage to </a:t>
            </a:r>
            <a:r>
              <a:rPr lang="en-ZA" sz="1400" b="1" dirty="0" err="1" smtClean="0"/>
              <a:t>Duduza</a:t>
            </a:r>
            <a:r>
              <a:rPr lang="en-ZA" sz="1400" b="1" dirty="0" smtClean="0"/>
              <a:t>, near Nigel. </a:t>
            </a:r>
            <a:r>
              <a:rPr lang="en-ZA" sz="1400" b="1" dirty="0" smtClean="0">
                <a:solidFill>
                  <a:srgbClr val="FFFF00"/>
                </a:solidFill>
              </a:rPr>
              <a:t>Two children died.</a:t>
            </a:r>
            <a:endParaRPr lang="en-ZA" sz="1400" b="1" dirty="0">
              <a:solidFill>
                <a:srgbClr val="FFFF00"/>
              </a:solidFill>
            </a:endParaRPr>
          </a:p>
        </p:txBody>
      </p:sp>
      <p:sp>
        <p:nvSpPr>
          <p:cNvPr id="9" name="Oval 8"/>
          <p:cNvSpPr/>
          <p:nvPr/>
        </p:nvSpPr>
        <p:spPr>
          <a:xfrm>
            <a:off x="7467600" y="2514600"/>
            <a:ext cx="1066800" cy="1219200"/>
          </a:xfrm>
          <a:prstGeom prst="ellipse">
            <a:avLst/>
          </a:prstGeom>
          <a:noFill/>
          <a:ln w="127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92162"/>
          </a:xfrm>
        </p:spPr>
        <p:txBody>
          <a:bodyPr>
            <a:normAutofit fontScale="90000"/>
          </a:bodyPr>
          <a:lstStyle/>
          <a:p>
            <a:pPr algn="ctr"/>
            <a:r>
              <a:rPr lang="en-ZA" b="1" dirty="0" smtClean="0">
                <a:solidFill>
                  <a:srgbClr val="FFFF00"/>
                </a:solidFill>
              </a:rPr>
              <a:t>Final comments… </a:t>
            </a:r>
            <a:endParaRPr lang="en-GB" b="1" dirty="0">
              <a:solidFill>
                <a:srgbClr val="FFFF00"/>
              </a:solidFill>
            </a:endParaRPr>
          </a:p>
        </p:txBody>
      </p:sp>
      <p:sp>
        <p:nvSpPr>
          <p:cNvPr id="3" name="Content Placeholder 2"/>
          <p:cNvSpPr>
            <a:spLocks noGrp="1"/>
          </p:cNvSpPr>
          <p:nvPr>
            <p:ph idx="1"/>
          </p:nvPr>
        </p:nvSpPr>
        <p:spPr>
          <a:xfrm>
            <a:off x="0" y="1066800"/>
            <a:ext cx="9144000" cy="5943600"/>
          </a:xfrm>
        </p:spPr>
        <p:txBody>
          <a:bodyPr>
            <a:normAutofit fontScale="85000" lnSpcReduction="20000"/>
          </a:bodyPr>
          <a:lstStyle/>
          <a:p>
            <a:r>
              <a:rPr lang="en-ZA" dirty="0" smtClean="0"/>
              <a:t>Optimal AGCM configuration will benefit from sensitivity studies using AMIP (to determine, for example, Cu scheme, etc.) </a:t>
            </a:r>
            <a:r>
              <a:rPr lang="en-ZA" b="1" dirty="0" smtClean="0">
                <a:solidFill>
                  <a:srgbClr val="FFC000"/>
                </a:solidFill>
              </a:rPr>
              <a:t>[WG3]</a:t>
            </a:r>
          </a:p>
          <a:p>
            <a:r>
              <a:rPr lang="en-ZA" dirty="0" smtClean="0"/>
              <a:t>Resources should continue to be directed towards AGCM optimization </a:t>
            </a:r>
            <a:r>
              <a:rPr lang="en-ZA" b="1" dirty="0" smtClean="0">
                <a:solidFill>
                  <a:srgbClr val="FFC000"/>
                </a:solidFill>
              </a:rPr>
              <a:t>[WG3]</a:t>
            </a:r>
          </a:p>
          <a:p>
            <a:pPr lvl="1"/>
            <a:r>
              <a:rPr lang="en-ZA" dirty="0" smtClean="0"/>
              <a:t>about ½ resources required compared to CGCMs – higher resolution, bigger ensemble </a:t>
            </a:r>
          </a:p>
          <a:p>
            <a:pPr lvl="1"/>
            <a:r>
              <a:rPr lang="en-ZA" dirty="0" smtClean="0"/>
              <a:t>SA modellers focussing on CGCM development/use – must outscore baseline to justify effort</a:t>
            </a:r>
          </a:p>
          <a:p>
            <a:r>
              <a:rPr lang="en-ZA" dirty="0" smtClean="0"/>
              <a:t>More effort should be directed towards analysing AGCM hindcast/AMIP data to understand processes </a:t>
            </a:r>
            <a:r>
              <a:rPr lang="en-ZA" b="1" dirty="0" smtClean="0">
                <a:solidFill>
                  <a:srgbClr val="FFC000"/>
                </a:solidFill>
              </a:rPr>
              <a:t>[WG1]</a:t>
            </a:r>
          </a:p>
          <a:p>
            <a:r>
              <a:rPr lang="en-ZA" dirty="0" smtClean="0"/>
              <a:t>Hindcast global SST set: 28 years, 6 months lead-time, AND operational SST forecasts available from CSIR FTP site (UCT-CSAG already using it for AGCM predictions, soon at SAWS and at CSIR) </a:t>
            </a:r>
            <a:r>
              <a:rPr lang="en-ZA" b="1" dirty="0" smtClean="0">
                <a:solidFill>
                  <a:srgbClr val="FFC000"/>
                </a:solidFill>
              </a:rPr>
              <a:t>[WG3/4]</a:t>
            </a:r>
          </a:p>
          <a:p>
            <a:r>
              <a:rPr lang="en-ZA" dirty="0" smtClean="0"/>
              <a:t>Strong emphasis on applications modelling </a:t>
            </a:r>
            <a:r>
              <a:rPr lang="en-ZA" b="1" dirty="0" smtClean="0">
                <a:solidFill>
                  <a:srgbClr val="FFC000"/>
                </a:solidFill>
              </a:rPr>
              <a:t>[WG4]</a:t>
            </a:r>
            <a:endParaRPr lang="en-GB" b="1" dirty="0">
              <a:solidFill>
                <a:srgbClr val="FFC000"/>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chnic">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1386</TotalTime>
  <Words>544</Words>
  <Application>Microsoft Office PowerPoint</Application>
  <PresentationFormat>On-screen Show (4:3)</PresentationFormat>
  <Paragraphs>75</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Technic</vt:lpstr>
      <vt:lpstr>The CCAM as operational seasonal forecast system</vt:lpstr>
      <vt:lpstr>Building an optimized CCAM seasonal forecast system</vt:lpstr>
      <vt:lpstr>Old operational approach</vt:lpstr>
      <vt:lpstr>Slide 4</vt:lpstr>
      <vt:lpstr>Streamflow forecast skill (DJF)</vt:lpstr>
      <vt:lpstr>New operational approach</vt:lpstr>
      <vt:lpstr>Slide 7</vt:lpstr>
      <vt:lpstr>Slide 8</vt:lpstr>
      <vt:lpstr>Slide 9</vt:lpstr>
      <vt:lpstr>Imminent development</vt:lpstr>
      <vt:lpstr>What about the land?</vt:lpstr>
      <vt:lpstr>Slide 12</vt:lpstr>
      <vt:lpstr>Slide 13</vt:lpstr>
      <vt:lpstr>Tornado Sunday</vt:lpstr>
      <vt:lpstr>Final comments…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Optimizing AGCMs for operational seasonal forecasting for southern Africa</dc:title>
  <dc:creator/>
  <cp:lastModifiedBy>User @</cp:lastModifiedBy>
  <cp:revision>252</cp:revision>
  <dcterms:created xsi:type="dcterms:W3CDTF">2006-08-16T00:00:00Z</dcterms:created>
  <dcterms:modified xsi:type="dcterms:W3CDTF">2012-03-29T10:50:34Z</dcterms:modified>
</cp:coreProperties>
</file>