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Default Extension="tiff" ContentType="image/tif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4" r:id="rId1"/>
  </p:sldMasterIdLst>
  <p:notesMasterIdLst>
    <p:notesMasterId r:id="rId18"/>
  </p:notesMasterIdLst>
  <p:sldIdLst>
    <p:sldId id="286" r:id="rId2"/>
    <p:sldId id="289" r:id="rId3"/>
    <p:sldId id="268" r:id="rId4"/>
    <p:sldId id="275" r:id="rId5"/>
    <p:sldId id="269" r:id="rId6"/>
    <p:sldId id="292" r:id="rId7"/>
    <p:sldId id="281" r:id="rId8"/>
    <p:sldId id="283" r:id="rId9"/>
    <p:sldId id="293" r:id="rId10"/>
    <p:sldId id="300" r:id="rId11"/>
    <p:sldId id="294" r:id="rId12"/>
    <p:sldId id="264" r:id="rId13"/>
    <p:sldId id="298" r:id="rId14"/>
    <p:sldId id="295" r:id="rId15"/>
    <p:sldId id="296" r:id="rId16"/>
    <p:sldId id="29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212"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8CA79C0-04A7-4520-938E-C904E1022596}" type="datetimeFigureOut">
              <a:rPr lang="en-US" smtClean="0"/>
              <a:pPr/>
              <a:t>3/29/2012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0A9C7E8-FDE0-41D2-BE2C-91E466CFDFEF}"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893D45-B52E-42E2-BDBF-5FCF759F0CEE}" type="slidenum">
              <a:rPr lang="en-US"/>
              <a:pPr/>
              <a:t>10</a:t>
            </a:fld>
            <a:endParaRPr lang="en-US"/>
          </a:p>
        </p:txBody>
      </p:sp>
      <p:sp>
        <p:nvSpPr>
          <p:cNvPr id="8194" name="Rectangle 2"/>
          <p:cNvSpPr>
            <a:spLocks noGrp="1" noRot="1" noChangeAspect="1" noChangeArrowheads="1" noTextEdit="1"/>
          </p:cNvSpPr>
          <p:nvPr>
            <p:ph type="sldImg"/>
          </p:nvPr>
        </p:nvSpPr>
        <p:spPr>
          <a:xfrm>
            <a:off x="1106488" y="679450"/>
            <a:ext cx="4630737" cy="3473450"/>
          </a:xfrm>
          <a:ln/>
        </p:spPr>
      </p:sp>
      <p:sp>
        <p:nvSpPr>
          <p:cNvPr id="8195" name="Rectangle 3"/>
          <p:cNvSpPr>
            <a:spLocks noGrp="1" noChangeArrowheads="1"/>
          </p:cNvSpPr>
          <p:nvPr>
            <p:ph type="body" idx="1"/>
          </p:nvPr>
        </p:nvSpPr>
        <p:spPr>
          <a:xfrm>
            <a:off x="909638" y="4379913"/>
            <a:ext cx="5132387" cy="4476750"/>
          </a:xfrm>
        </p:spPr>
        <p:txBody>
          <a:bodyPr lIns="91432" tIns="45716" rIns="91432" bIns="45716"/>
          <a:lstStyle/>
          <a:p>
            <a:pPr algn="just" defTabSz="762000"/>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893D45-B52E-42E2-BDBF-5FCF759F0CEE}" type="slidenum">
              <a:rPr lang="en-US"/>
              <a:pPr/>
              <a:t>16</a:t>
            </a:fld>
            <a:endParaRPr lang="en-US"/>
          </a:p>
        </p:txBody>
      </p:sp>
      <p:sp>
        <p:nvSpPr>
          <p:cNvPr id="8194" name="Rectangle 2"/>
          <p:cNvSpPr>
            <a:spLocks noGrp="1" noRot="1" noChangeAspect="1" noChangeArrowheads="1" noTextEdit="1"/>
          </p:cNvSpPr>
          <p:nvPr>
            <p:ph type="sldImg"/>
          </p:nvPr>
        </p:nvSpPr>
        <p:spPr>
          <a:xfrm>
            <a:off x="1106488" y="679450"/>
            <a:ext cx="4630737" cy="3473450"/>
          </a:xfrm>
          <a:ln/>
        </p:spPr>
      </p:sp>
      <p:sp>
        <p:nvSpPr>
          <p:cNvPr id="8195" name="Rectangle 3"/>
          <p:cNvSpPr>
            <a:spLocks noGrp="1" noChangeArrowheads="1"/>
          </p:cNvSpPr>
          <p:nvPr>
            <p:ph type="body" idx="1"/>
          </p:nvPr>
        </p:nvSpPr>
        <p:spPr>
          <a:xfrm>
            <a:off x="909638" y="4379913"/>
            <a:ext cx="5132387" cy="4476750"/>
          </a:xfrm>
        </p:spPr>
        <p:txBody>
          <a:bodyPr lIns="91432" tIns="45716" rIns="91432" bIns="45716"/>
          <a:lstStyle/>
          <a:p>
            <a:pPr algn="just" defTabSz="762000"/>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705600" y="4206240"/>
            <a:ext cx="960120" cy="457200"/>
          </a:xfrm>
        </p:spPr>
        <p:txBody>
          <a:bodyPr/>
          <a:lstStyle/>
          <a:p>
            <a:fld id="{1D8BD707-D9CF-40AE-B4C6-C98DA3205C09}" type="datetimeFigureOut">
              <a:rPr lang="en-US" smtClean="0"/>
              <a:pPr/>
              <a:t>3/29/2012</a:t>
            </a:fld>
            <a:endParaRPr lang="en-US"/>
          </a:p>
        </p:txBody>
      </p:sp>
      <p:sp>
        <p:nvSpPr>
          <p:cNvPr id="17" name="Footer Placeholder 16"/>
          <p:cNvSpPr>
            <a:spLocks noGrp="1"/>
          </p:cNvSpPr>
          <p:nvPr>
            <p:ph type="ftr" sz="quarter" idx="11"/>
          </p:nvPr>
        </p:nvSpPr>
        <p:spPr>
          <a:xfrm>
            <a:off x="5410200" y="4205288"/>
            <a:ext cx="1295400" cy="457200"/>
          </a:xfrm>
        </p:spPr>
        <p:txBody>
          <a:bodyPr/>
          <a:lstStyle/>
          <a:p>
            <a:endParaRPr lang="en-US"/>
          </a:p>
        </p:txBody>
      </p:sp>
      <p:sp>
        <p:nvSpPr>
          <p:cNvPr id="29" name="Slide Number Placeholder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3/29/2012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3/29/2012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3/29/2012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382000" cy="1069848"/>
          </a:xfrm>
        </p:spPr>
        <p:txBody>
          <a:bodyPr anchor="ctr"/>
          <a:lstStyle>
            <a:lvl1pPr>
              <a:defRPr sz="4000" b="0" i="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Date Placeholder 25"/>
          <p:cNvSpPr>
            <a:spLocks noGrp="1"/>
          </p:cNvSpPr>
          <p:nvPr>
            <p:ph type="dt" sz="half" idx="10"/>
          </p:nvPr>
        </p:nvSpPr>
        <p:spPr/>
        <p:txBody>
          <a:bodyPr rtlCol="0"/>
          <a:lstStyle/>
          <a:p>
            <a:fld id="{1D8BD707-D9CF-40AE-B4C6-C98DA3205C09}" type="datetimeFigureOut">
              <a:rPr lang="en-US" smtClean="0"/>
              <a:pPr/>
              <a:t>3/29/2012</a:t>
            </a:fld>
            <a:endParaRPr lang="en-US"/>
          </a:p>
        </p:txBody>
      </p:sp>
      <p:sp>
        <p:nvSpPr>
          <p:cNvPr id="27" name="Slide Number Placeholder 26"/>
          <p:cNvSpPr>
            <a:spLocks noGrp="1"/>
          </p:cNvSpPr>
          <p:nvPr>
            <p:ph type="sldNum" sz="quarter" idx="11"/>
          </p:nvPr>
        </p:nvSpPr>
        <p:spPr/>
        <p:txBody>
          <a:bodyPr rtlCol="0"/>
          <a:lstStyle/>
          <a:p>
            <a:fld id="{B6F15528-21DE-4FAA-801E-634DDDAF4B2B}" type="slidenum">
              <a:rPr lang="en-US" smtClean="0"/>
              <a:pPr/>
              <a:t>‹#›</a:t>
            </a:fld>
            <a:endParaRPr lang="en-US"/>
          </a:p>
        </p:txBody>
      </p:sp>
      <p:sp>
        <p:nvSpPr>
          <p:cNvPr id="28" name="Footer Placeholder 27"/>
          <p:cNvSpPr>
            <a:spLocks noGrp="1"/>
          </p:cNvSpPr>
          <p:nvPr>
            <p:ph type="ftr" sz="quarter" idx="12"/>
          </p:nvPr>
        </p:nvSpPr>
        <p:spPr/>
        <p:txBody>
          <a:bodyPr rtlCol="0"/>
          <a:lstStyle/>
          <a:p>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a:xfrm>
            <a:off x="6583680" y="612648"/>
            <a:ext cx="957264" cy="457200"/>
          </a:xfrm>
        </p:spPr>
        <p:txBody>
          <a:bodyPr/>
          <a:lstStyle/>
          <a:p>
            <a:fld id="{1D8BD707-D9CF-40AE-B4C6-C98DA3205C09}" type="datetimeFigureOut">
              <a:rPr lang="en-US" smtClean="0"/>
              <a:pPr/>
              <a:t>3/29/2012</a:t>
            </a:fld>
            <a:endParaRPr lang="en-US"/>
          </a:p>
        </p:txBody>
      </p:sp>
      <p:sp>
        <p:nvSpPr>
          <p:cNvPr id="4" name="Footer Placeholder 3"/>
          <p:cNvSpPr>
            <a:spLocks noGrp="1"/>
          </p:cNvSpPr>
          <p:nvPr>
            <p:ph type="ftr" sz="quarter" idx="11"/>
          </p:nvPr>
        </p:nvSpPr>
        <p:spPr>
          <a:xfrm>
            <a:off x="5257800" y="612648"/>
            <a:ext cx="1325880" cy="457200"/>
          </a:xfrm>
        </p:spPr>
        <p:txBody>
          <a:bodyPr/>
          <a:lstStyle/>
          <a:p>
            <a:endParaRPr lang="en-US"/>
          </a:p>
        </p:txBody>
      </p:sp>
      <p:sp>
        <p:nvSpPr>
          <p:cNvPr id="5" name="Slide Number Placeholder 4"/>
          <p:cNvSpPr>
            <a:spLocks noGrp="1"/>
          </p:cNvSpPr>
          <p:nvPr>
            <p:ph type="sldNum" sz="quarter" idx="12"/>
          </p:nvPr>
        </p:nvSpPr>
        <p:spPr>
          <a:xfrm>
            <a:off x="8174736" y="2272"/>
            <a:ext cx="762000" cy="365760"/>
          </a:xfrm>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3/29/2012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1101970"/>
            <a:ext cx="3383280" cy="877824"/>
          </a:xfrm>
        </p:spPr>
        <p:txBody>
          <a:bodyPr anchor="b"/>
          <a:lstStyle>
            <a:lvl1pPr algn="l">
              <a:buNone/>
              <a:defRPr sz="1800" b="1"/>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3/29/2012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3/29/2012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3/29/2012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143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143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3/29/2012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57200" y="1143000"/>
            <a:ext cx="8229600" cy="10668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1D8BD707-D9CF-40AE-B4C6-C98DA3205C09}" type="datetimeFigureOut">
              <a:rPr lang="en-US" smtClean="0"/>
              <a:pPr/>
              <a:t>3/29/2012</a:t>
            </a:fld>
            <a:endParaRPr lang="en-US"/>
          </a:p>
        </p:txBody>
      </p:sp>
      <p:sp>
        <p:nvSpPr>
          <p:cNvPr id="3" name="Footer Placeholder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en-US"/>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hyperlink" Target="mailto:WALandman@csir.co.za" TargetMode="Externa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slideLayout" Target="../slideLayouts/slideLayout6.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6.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3.tiff"/><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image" Target="../media/image14.tif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tiff"/><Relationship Id="rId2" Type="http://schemas.openxmlformats.org/officeDocument/2006/relationships/image" Target="../media/image16.tif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tif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5.tif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4800" y="228600"/>
            <a:ext cx="8458200" cy="2576512"/>
          </a:xfrm>
        </p:spPr>
        <p:txBody>
          <a:bodyPr>
            <a:normAutofit fontScale="90000"/>
          </a:bodyPr>
          <a:lstStyle/>
          <a:p>
            <a:r>
              <a:rPr lang="en-US" b="1" dirty="0" smtClean="0"/>
              <a:t>South African Seasonal Rainfall Prediction Performance by a Coupled Ocean-Atmosphere Model</a:t>
            </a:r>
            <a:r>
              <a:rPr lang="en-GB" dirty="0" smtClean="0"/>
              <a:t/>
            </a:r>
            <a:br>
              <a:rPr lang="en-GB" dirty="0" smtClean="0"/>
            </a:br>
            <a:endParaRPr lang="en-GB" dirty="0"/>
          </a:p>
        </p:txBody>
      </p:sp>
      <p:sp>
        <p:nvSpPr>
          <p:cNvPr id="3" name="Subtitle 2"/>
          <p:cNvSpPr>
            <a:spLocks noGrp="1"/>
          </p:cNvSpPr>
          <p:nvPr>
            <p:ph type="subTitle" idx="1"/>
          </p:nvPr>
        </p:nvSpPr>
        <p:spPr>
          <a:xfrm>
            <a:off x="0" y="4267200"/>
            <a:ext cx="9144000" cy="1752600"/>
          </a:xfrm>
        </p:spPr>
        <p:txBody>
          <a:bodyPr>
            <a:normAutofit fontScale="92500"/>
          </a:bodyPr>
          <a:lstStyle/>
          <a:p>
            <a:r>
              <a:rPr lang="en-US" sz="1600" b="1" dirty="0" smtClean="0"/>
              <a:t>Willem A. Landman</a:t>
            </a:r>
            <a:r>
              <a:rPr lang="en-US" sz="1600" b="1" baseline="30000" dirty="0" smtClean="0"/>
              <a:t>1</a:t>
            </a:r>
            <a:r>
              <a:rPr lang="en-US" sz="1600" b="1" dirty="0" smtClean="0"/>
              <a:t>, Dave DeWitt</a:t>
            </a:r>
            <a:r>
              <a:rPr lang="en-US" sz="1600" b="1" baseline="30000" dirty="0" smtClean="0"/>
              <a:t>2</a:t>
            </a:r>
            <a:r>
              <a:rPr lang="en-US" sz="1600" b="1" dirty="0" smtClean="0"/>
              <a:t>, Dong-</a:t>
            </a:r>
            <a:r>
              <a:rPr lang="en-US" sz="1600" b="1" dirty="0" err="1" smtClean="0"/>
              <a:t>Eun</a:t>
            </a:r>
            <a:r>
              <a:rPr lang="en-US" sz="1600" b="1" dirty="0" smtClean="0"/>
              <a:t> Lee</a:t>
            </a:r>
            <a:r>
              <a:rPr lang="en-US" sz="1600" b="1" baseline="30000" dirty="0" smtClean="0"/>
              <a:t>2</a:t>
            </a:r>
            <a:r>
              <a:rPr lang="en-US" sz="1600" b="1" dirty="0" smtClean="0"/>
              <a:t>, Asmerom Beraki</a:t>
            </a:r>
            <a:r>
              <a:rPr lang="en-US" sz="1600" b="1" baseline="30000" dirty="0" smtClean="0"/>
              <a:t>3</a:t>
            </a:r>
            <a:r>
              <a:rPr lang="en-US" sz="1600" b="1" dirty="0" smtClean="0"/>
              <a:t> and </a:t>
            </a:r>
            <a:r>
              <a:rPr lang="en-US" sz="1600" b="1" dirty="0" err="1" smtClean="0"/>
              <a:t>Daleen</a:t>
            </a:r>
            <a:r>
              <a:rPr lang="en-US" sz="1600" b="1" dirty="0" smtClean="0"/>
              <a:t> Lötter</a:t>
            </a:r>
            <a:r>
              <a:rPr lang="en-US" sz="1600" b="1" baseline="30000" dirty="0" smtClean="0"/>
              <a:t>1</a:t>
            </a:r>
            <a:endParaRPr lang="en-GB" sz="1600" b="1" dirty="0" smtClean="0"/>
          </a:p>
          <a:p>
            <a:r>
              <a:rPr lang="en-US" sz="1600" b="1" dirty="0" smtClean="0"/>
              <a:t> </a:t>
            </a:r>
            <a:endParaRPr lang="en-GB" sz="1600" dirty="0" smtClean="0"/>
          </a:p>
          <a:p>
            <a:r>
              <a:rPr lang="en-US" sz="1600" b="1" i="1" dirty="0" smtClean="0"/>
              <a:t>1: Council for Scientific and Industrial Research; </a:t>
            </a:r>
            <a:r>
              <a:rPr lang="en-US" sz="1600" b="1" i="1" u="sng" dirty="0" smtClean="0">
                <a:hlinkClick r:id="rId2"/>
              </a:rPr>
              <a:t>WALandman@csir.co.za</a:t>
            </a:r>
            <a:r>
              <a:rPr lang="en-US" sz="1600" b="1" i="1" u="sng" dirty="0" smtClean="0"/>
              <a:t> </a:t>
            </a:r>
            <a:endParaRPr lang="en-GB" sz="1600" b="1" i="1" dirty="0" smtClean="0"/>
          </a:p>
          <a:p>
            <a:r>
              <a:rPr lang="en-US" sz="1600" b="1" i="1" dirty="0" smtClean="0"/>
              <a:t>2: International Research Institute for Climate and Society</a:t>
            </a:r>
          </a:p>
          <a:p>
            <a:r>
              <a:rPr lang="en-US" sz="1600" b="1" i="1" dirty="0" smtClean="0"/>
              <a:t>3. South African Weather Service </a:t>
            </a:r>
            <a:endParaRPr lang="en-GB" sz="1600" b="1" i="1" dirty="0" smtClean="0"/>
          </a:p>
          <a:p>
            <a:r>
              <a:rPr lang="en-US" sz="1800" dirty="0" smtClean="0"/>
              <a:t> </a:t>
            </a:r>
            <a:endParaRPr lang="en-GB" sz="1800" dirty="0" smtClean="0"/>
          </a:p>
          <a:p>
            <a:endParaRPr lang="en-GB" dirty="0"/>
          </a:p>
        </p:txBody>
      </p:sp>
      <p:pic>
        <p:nvPicPr>
          <p:cNvPr id="4" name="Picture 3" descr="csir_embleem.gif"/>
          <p:cNvPicPr>
            <a:picLocks noChangeAspect="1"/>
          </p:cNvPicPr>
          <p:nvPr/>
        </p:nvPicPr>
        <p:blipFill>
          <a:blip r:embed="rId3" cstate="print"/>
          <a:srcRect t="13333" b="5778"/>
          <a:stretch>
            <a:fillRect/>
          </a:stretch>
        </p:blipFill>
        <p:spPr>
          <a:xfrm>
            <a:off x="76200" y="5791200"/>
            <a:ext cx="1537306" cy="1066800"/>
          </a:xfrm>
          <a:prstGeom prst="rect">
            <a:avLst/>
          </a:prstGeom>
        </p:spPr>
      </p:pic>
      <p:pic>
        <p:nvPicPr>
          <p:cNvPr id="5" name="Picture 4" descr="iriLogo.jpg"/>
          <p:cNvPicPr>
            <a:picLocks noChangeAspect="1"/>
          </p:cNvPicPr>
          <p:nvPr/>
        </p:nvPicPr>
        <p:blipFill>
          <a:blip r:embed="rId4" cstate="print"/>
          <a:srcRect b="17397"/>
          <a:stretch>
            <a:fillRect/>
          </a:stretch>
        </p:blipFill>
        <p:spPr>
          <a:xfrm>
            <a:off x="2057400" y="5981966"/>
            <a:ext cx="4629150" cy="723634"/>
          </a:xfrm>
          <a:prstGeom prst="rect">
            <a:avLst/>
          </a:prstGeom>
        </p:spPr>
      </p:pic>
      <p:sp>
        <p:nvSpPr>
          <p:cNvPr id="6" name="TextBox 5"/>
          <p:cNvSpPr txBox="1"/>
          <p:nvPr/>
        </p:nvSpPr>
        <p:spPr>
          <a:xfrm>
            <a:off x="2514600" y="2505670"/>
            <a:ext cx="6477000" cy="923330"/>
          </a:xfrm>
          <a:prstGeom prst="rect">
            <a:avLst/>
          </a:prstGeom>
          <a:noFill/>
        </p:spPr>
        <p:txBody>
          <a:bodyPr wrap="square" rtlCol="0">
            <a:spAutoFit/>
          </a:bodyPr>
          <a:lstStyle/>
          <a:p>
            <a:r>
              <a:rPr lang="en-ZA" b="1" dirty="0" smtClean="0">
                <a:solidFill>
                  <a:srgbClr val="FFFF00"/>
                </a:solidFill>
              </a:rPr>
              <a:t>Occam’s razor: </a:t>
            </a:r>
          </a:p>
          <a:p>
            <a:r>
              <a:rPr lang="en-ZA" b="1" dirty="0" smtClean="0">
                <a:solidFill>
                  <a:srgbClr val="FFFF00"/>
                </a:solidFill>
              </a:rPr>
              <a:t>Of two equivalent theories or explanations, all other things being equal, the simpler one is to be preferred</a:t>
            </a:r>
            <a:endParaRPr lang="en-GB" b="1" dirty="0">
              <a:solidFill>
                <a:srgbClr val="FFFF00"/>
              </a:solidFill>
            </a:endParaRPr>
          </a:p>
        </p:txBody>
      </p:sp>
      <p:pic>
        <p:nvPicPr>
          <p:cNvPr id="7" name="Picture 8" descr="saws-logo"/>
          <p:cNvPicPr>
            <a:picLocks noChangeAspect="1" noChangeArrowheads="1"/>
          </p:cNvPicPr>
          <p:nvPr/>
        </p:nvPicPr>
        <p:blipFill>
          <a:blip r:embed="rId5" cstate="print"/>
          <a:srcRect/>
          <a:stretch>
            <a:fillRect/>
          </a:stretch>
        </p:blipFill>
        <p:spPr bwMode="auto">
          <a:xfrm>
            <a:off x="7112000" y="5522241"/>
            <a:ext cx="1803400" cy="1219871"/>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1066800"/>
          </a:xfrm>
        </p:spPr>
        <p:txBody>
          <a:bodyPr/>
          <a:lstStyle/>
          <a:p>
            <a:r>
              <a:rPr lang="en-ZA" dirty="0" smtClean="0"/>
              <a:t>Research questions</a:t>
            </a:r>
            <a:endParaRPr lang="en-GB" dirty="0"/>
          </a:p>
        </p:txBody>
      </p:sp>
      <p:sp>
        <p:nvSpPr>
          <p:cNvPr id="3" name="Content Placeholder 2"/>
          <p:cNvSpPr>
            <a:spLocks noGrp="1"/>
          </p:cNvSpPr>
          <p:nvPr>
            <p:ph idx="1"/>
          </p:nvPr>
        </p:nvSpPr>
        <p:spPr>
          <a:xfrm>
            <a:off x="0" y="2249424"/>
            <a:ext cx="8915400" cy="4325112"/>
          </a:xfrm>
        </p:spPr>
        <p:txBody>
          <a:bodyPr>
            <a:normAutofit/>
          </a:bodyPr>
          <a:lstStyle/>
          <a:p>
            <a:pPr>
              <a:buNone/>
            </a:pPr>
            <a:r>
              <a:rPr lang="en-ZA" dirty="0" smtClean="0"/>
              <a:t>#1: Should available seasonal forecast modelling research and development in South Africa be directed towards </a:t>
            </a:r>
            <a:r>
              <a:rPr lang="en-ZA" u="sng" dirty="0" smtClean="0"/>
              <a:t>coupled ocean-atmosphere models</a:t>
            </a:r>
            <a:r>
              <a:rPr lang="en-ZA" dirty="0" smtClean="0"/>
              <a:t>?</a:t>
            </a:r>
          </a:p>
          <a:p>
            <a:endParaRPr lang="en-ZA" dirty="0" smtClean="0"/>
          </a:p>
          <a:p>
            <a:pPr>
              <a:buNone/>
            </a:pPr>
            <a:r>
              <a:rPr lang="en-ZA" dirty="0" smtClean="0"/>
              <a:t>#2: Will AGCMs become redundant soon?</a:t>
            </a:r>
          </a:p>
          <a:p>
            <a:endParaRPr lang="en-ZA" dirty="0" smtClean="0"/>
          </a:p>
          <a:p>
            <a:pPr>
              <a:buNone/>
            </a:pPr>
            <a:r>
              <a:rPr lang="en-ZA" dirty="0" smtClean="0"/>
              <a:t>#3: With our latest modelling advances, have we reached the forecasting promised land yet? (what is it anyway?) </a:t>
            </a:r>
          </a:p>
          <a:p>
            <a:endParaRPr lang="en-ZA"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p:cNvPicPr>
            <a:picLocks noChangeAspect="1" noChangeArrowheads="1"/>
          </p:cNvPicPr>
          <p:nvPr/>
        </p:nvPicPr>
        <p:blipFill>
          <a:blip r:embed="rId2" cstate="print"/>
          <a:srcRect/>
          <a:stretch>
            <a:fillRect/>
          </a:stretch>
        </p:blipFill>
        <p:spPr bwMode="auto">
          <a:xfrm>
            <a:off x="0" y="2057400"/>
            <a:ext cx="4495800" cy="4356100"/>
          </a:xfrm>
          <a:prstGeom prst="rect">
            <a:avLst/>
          </a:prstGeom>
          <a:noFill/>
          <a:ln w="9525">
            <a:noFill/>
            <a:miter lim="800000"/>
            <a:headEnd/>
            <a:tailEnd/>
          </a:ln>
        </p:spPr>
      </p:pic>
      <p:pic>
        <p:nvPicPr>
          <p:cNvPr id="4" name="Picture 5"/>
          <p:cNvPicPr>
            <a:picLocks noChangeAspect="1" noChangeArrowheads="1"/>
          </p:cNvPicPr>
          <p:nvPr/>
        </p:nvPicPr>
        <p:blipFill>
          <a:blip r:embed="rId3" cstate="print"/>
          <a:srcRect/>
          <a:stretch>
            <a:fillRect/>
          </a:stretch>
        </p:blipFill>
        <p:spPr bwMode="auto">
          <a:xfrm>
            <a:off x="76200" y="914400"/>
            <a:ext cx="5029200" cy="1139475"/>
          </a:xfrm>
          <a:prstGeom prst="rect">
            <a:avLst/>
          </a:prstGeom>
          <a:noFill/>
          <a:ln w="9525">
            <a:noFill/>
            <a:miter lim="800000"/>
            <a:headEnd/>
            <a:tailEnd/>
          </a:ln>
        </p:spPr>
      </p:pic>
      <p:pic>
        <p:nvPicPr>
          <p:cNvPr id="5" name="Picture 4"/>
          <p:cNvPicPr>
            <a:picLocks noChangeAspect="1" noChangeArrowheads="1"/>
          </p:cNvPicPr>
          <p:nvPr/>
        </p:nvPicPr>
        <p:blipFill>
          <a:blip r:embed="rId4" cstate="print"/>
          <a:srcRect b="49806"/>
          <a:stretch>
            <a:fillRect/>
          </a:stretch>
        </p:blipFill>
        <p:spPr bwMode="auto">
          <a:xfrm>
            <a:off x="4728754" y="2209800"/>
            <a:ext cx="4262846" cy="1676400"/>
          </a:xfrm>
          <a:prstGeom prst="rect">
            <a:avLst/>
          </a:prstGeom>
          <a:noFill/>
          <a:ln w="9525">
            <a:noFill/>
            <a:miter lim="800000"/>
            <a:headEnd/>
            <a:tailEnd/>
          </a:ln>
        </p:spPr>
      </p:pic>
      <p:sp>
        <p:nvSpPr>
          <p:cNvPr id="6" name="Text Box 5"/>
          <p:cNvSpPr txBox="1">
            <a:spLocks noChangeArrowheads="1"/>
          </p:cNvSpPr>
          <p:nvPr/>
        </p:nvSpPr>
        <p:spPr bwMode="auto">
          <a:xfrm>
            <a:off x="4800600" y="4038600"/>
            <a:ext cx="4267200" cy="1754326"/>
          </a:xfrm>
          <a:prstGeom prst="rect">
            <a:avLst/>
          </a:prstGeom>
          <a:noFill/>
          <a:ln w="9525">
            <a:noFill/>
            <a:miter lim="800000"/>
            <a:headEnd/>
            <a:tailEnd/>
          </a:ln>
        </p:spPr>
        <p:txBody>
          <a:bodyPr wrap="square">
            <a:spAutoFit/>
          </a:bodyPr>
          <a:lstStyle/>
          <a:p>
            <a:pPr eaLnBrk="0" hangingPunct="0">
              <a:spcBef>
                <a:spcPct val="50000"/>
              </a:spcBef>
            </a:pPr>
            <a:r>
              <a:rPr lang="en-US" b="1" dirty="0"/>
              <a:t>“…air-sea coupling in the Indian Ocean is necessary for simulating the Indian monsoon-ENSO relationship and for studying the influence of the Indian Ocean on the ENSO variability”.</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l="52778" t="38222" r="25000" b="36889"/>
          <a:stretch>
            <a:fillRect/>
          </a:stretch>
        </p:blipFill>
        <p:spPr bwMode="auto">
          <a:xfrm>
            <a:off x="5410200" y="106680"/>
            <a:ext cx="2133600" cy="1493520"/>
          </a:xfrm>
          <a:prstGeom prst="rect">
            <a:avLst/>
          </a:prstGeom>
          <a:noFill/>
          <a:ln w="9525">
            <a:noFill/>
            <a:miter lim="800000"/>
            <a:headEnd/>
            <a:tailEnd/>
          </a:ln>
        </p:spPr>
      </p:pic>
      <p:sp>
        <p:nvSpPr>
          <p:cNvPr id="5" name="TextBox 4"/>
          <p:cNvSpPr txBox="1"/>
          <p:nvPr/>
        </p:nvSpPr>
        <p:spPr>
          <a:xfrm>
            <a:off x="6248400" y="685800"/>
            <a:ext cx="685800" cy="369332"/>
          </a:xfrm>
          <a:prstGeom prst="rect">
            <a:avLst/>
          </a:prstGeom>
          <a:noFill/>
        </p:spPr>
        <p:txBody>
          <a:bodyPr wrap="square" rtlCol="0">
            <a:spAutoFit/>
          </a:bodyPr>
          <a:lstStyle/>
          <a:p>
            <a:r>
              <a:rPr lang="en-ZA" b="1" dirty="0" smtClean="0"/>
              <a:t>SLP</a:t>
            </a:r>
            <a:endParaRPr lang="en-GB" b="1" dirty="0"/>
          </a:p>
        </p:txBody>
      </p:sp>
      <p:sp>
        <p:nvSpPr>
          <p:cNvPr id="7" name="TextBox 6"/>
          <p:cNvSpPr txBox="1"/>
          <p:nvPr/>
        </p:nvSpPr>
        <p:spPr>
          <a:xfrm>
            <a:off x="4648200" y="1625798"/>
            <a:ext cx="4419600" cy="5232202"/>
          </a:xfrm>
          <a:prstGeom prst="rect">
            <a:avLst/>
          </a:prstGeom>
          <a:noFill/>
        </p:spPr>
        <p:txBody>
          <a:bodyPr wrap="square" rtlCol="0">
            <a:spAutoFit/>
          </a:bodyPr>
          <a:lstStyle/>
          <a:p>
            <a:r>
              <a:rPr lang="en-ZA" dirty="0" smtClean="0"/>
              <a:t>A statistical model used Indian Ocean SLP as PREDICTOR field, forecast (cross-validated over 27 years) by</a:t>
            </a:r>
          </a:p>
          <a:p>
            <a:pPr marL="342900" indent="-342900">
              <a:buAutoNum type="arabicPeriod"/>
            </a:pPr>
            <a:r>
              <a:rPr lang="en-ZA" dirty="0" smtClean="0"/>
              <a:t>An AGCM (2-tiered)</a:t>
            </a:r>
          </a:p>
          <a:p>
            <a:pPr marL="342900" indent="-342900">
              <a:buAutoNum type="arabicPeriod"/>
            </a:pPr>
            <a:r>
              <a:rPr lang="en-ZA" dirty="0" smtClean="0"/>
              <a:t>Two CGCMs (1-tiered)</a:t>
            </a:r>
          </a:p>
          <a:p>
            <a:pPr marL="342900" indent="-342900"/>
            <a:r>
              <a:rPr lang="en-ZA" dirty="0" smtClean="0"/>
              <a:t>at a 1-month lead-time</a:t>
            </a:r>
          </a:p>
          <a:p>
            <a:pPr marL="342900" indent="-342900"/>
            <a:endParaRPr lang="en-ZA" dirty="0" smtClean="0"/>
          </a:p>
          <a:p>
            <a:pPr marL="342900" indent="-342900"/>
            <a:r>
              <a:rPr lang="en-ZA" b="1" i="1" dirty="0" smtClean="0"/>
              <a:t>To predict DJF district rainfall...</a:t>
            </a:r>
          </a:p>
          <a:p>
            <a:pPr marL="342900" indent="-342900"/>
            <a:endParaRPr lang="en-ZA" dirty="0" smtClean="0"/>
          </a:p>
          <a:p>
            <a:pPr marL="342900" indent="-342900"/>
            <a:r>
              <a:rPr lang="en-ZA" dirty="0" smtClean="0"/>
              <a:t>	The map shows the Kendall’s tau </a:t>
            </a:r>
            <a:r>
              <a:rPr lang="en-ZA" u="sng" dirty="0" smtClean="0"/>
              <a:t>differences</a:t>
            </a:r>
            <a:r>
              <a:rPr lang="en-ZA" dirty="0" smtClean="0"/>
              <a:t>:</a:t>
            </a:r>
          </a:p>
          <a:p>
            <a:pPr marL="342900" indent="-342900"/>
            <a:endParaRPr lang="en-ZA" dirty="0" smtClean="0"/>
          </a:p>
          <a:p>
            <a:pPr marL="342900" indent="-342900"/>
            <a:r>
              <a:rPr lang="en-ZA" dirty="0" smtClean="0"/>
              <a:t>	CGCMs – AGCM</a:t>
            </a:r>
          </a:p>
          <a:p>
            <a:pPr marL="342900" indent="-342900"/>
            <a:endParaRPr lang="en-ZA" dirty="0" smtClean="0"/>
          </a:p>
          <a:p>
            <a:pPr marL="342900" indent="-342900"/>
            <a:r>
              <a:rPr lang="en-ZA" dirty="0" smtClean="0"/>
              <a:t>	</a:t>
            </a:r>
            <a:r>
              <a:rPr lang="en-ZA" sz="1600" b="1" u="sng" dirty="0" smtClean="0">
                <a:solidFill>
                  <a:srgbClr val="C00000"/>
                </a:solidFill>
              </a:rPr>
              <a:t>Conclusion</a:t>
            </a:r>
            <a:r>
              <a:rPr lang="en-ZA" sz="1600" b="1" dirty="0" smtClean="0">
                <a:solidFill>
                  <a:srgbClr val="C00000"/>
                </a:solidFill>
              </a:rPr>
              <a:t>:</a:t>
            </a:r>
          </a:p>
          <a:p>
            <a:pPr marL="342900" indent="-342900"/>
            <a:r>
              <a:rPr lang="en-ZA" sz="1600" b="1" dirty="0" smtClean="0">
                <a:solidFill>
                  <a:srgbClr val="C00000"/>
                </a:solidFill>
              </a:rPr>
              <a:t>	CGCMs’ IO SLP is a better predictor (larger area covered) of SA’s mid-summer rainfall variability than AGCM IO SLP</a:t>
            </a:r>
            <a:endParaRPr lang="en-ZA" sz="1600" dirty="0" smtClean="0"/>
          </a:p>
        </p:txBody>
      </p:sp>
      <p:pic>
        <p:nvPicPr>
          <p:cNvPr id="11" name="Picture 2" descr="D:\ARTIKELS\1vs2tiered\ECHAM4p5_IRI\Figure\Daleen\Kendalltau kolom 1.JPG"/>
          <p:cNvPicPr>
            <a:picLocks noChangeAspect="1" noChangeArrowheads="1"/>
          </p:cNvPicPr>
          <p:nvPr/>
        </p:nvPicPr>
        <p:blipFill>
          <a:blip r:embed="rId3" cstate="print"/>
          <a:srcRect/>
          <a:stretch>
            <a:fillRect/>
          </a:stretch>
        </p:blipFill>
        <p:spPr bwMode="auto">
          <a:xfrm>
            <a:off x="76200" y="453804"/>
            <a:ext cx="4419600" cy="3127596"/>
          </a:xfrm>
          <a:prstGeom prst="rect">
            <a:avLst/>
          </a:prstGeom>
          <a:noFill/>
        </p:spPr>
      </p:pic>
      <p:pic>
        <p:nvPicPr>
          <p:cNvPr id="12" name="Picture 3" descr="D:\ARTIKELS\1vs2tiered\ECHAM4p5_IRI\Figure\Daleen\Kendalltau kolom 2.JPG"/>
          <p:cNvPicPr>
            <a:picLocks noChangeAspect="1" noChangeArrowheads="1"/>
          </p:cNvPicPr>
          <p:nvPr/>
        </p:nvPicPr>
        <p:blipFill>
          <a:blip r:embed="rId4" cstate="print"/>
          <a:srcRect/>
          <a:stretch>
            <a:fillRect/>
          </a:stretch>
        </p:blipFill>
        <p:spPr bwMode="auto">
          <a:xfrm>
            <a:off x="76200" y="3581399"/>
            <a:ext cx="4419600" cy="3127595"/>
          </a:xfrm>
          <a:prstGeom prst="rect">
            <a:avLst/>
          </a:prstGeom>
          <a:noFill/>
        </p:spPr>
      </p:pic>
      <p:sp>
        <p:nvSpPr>
          <p:cNvPr id="13" name="TextBox 12"/>
          <p:cNvSpPr txBox="1"/>
          <p:nvPr/>
        </p:nvSpPr>
        <p:spPr>
          <a:xfrm>
            <a:off x="1219200" y="762000"/>
            <a:ext cx="1447800" cy="369332"/>
          </a:xfrm>
          <a:prstGeom prst="rect">
            <a:avLst/>
          </a:prstGeom>
          <a:noFill/>
        </p:spPr>
        <p:txBody>
          <a:bodyPr wrap="square" rtlCol="0">
            <a:spAutoFit/>
          </a:bodyPr>
          <a:lstStyle/>
          <a:p>
            <a:r>
              <a:rPr lang="en-ZA" b="1" dirty="0" smtClean="0"/>
              <a:t>DC2 - </a:t>
            </a:r>
            <a:r>
              <a:rPr lang="en-ZA" b="1" dirty="0" err="1" smtClean="0"/>
              <a:t>cas</a:t>
            </a:r>
            <a:endParaRPr lang="en-GB" b="1" dirty="0"/>
          </a:p>
        </p:txBody>
      </p:sp>
      <p:sp>
        <p:nvSpPr>
          <p:cNvPr id="14" name="TextBox 13"/>
          <p:cNvSpPr txBox="1"/>
          <p:nvPr/>
        </p:nvSpPr>
        <p:spPr>
          <a:xfrm>
            <a:off x="1219200" y="3897868"/>
            <a:ext cx="1447800" cy="369332"/>
          </a:xfrm>
          <a:prstGeom prst="rect">
            <a:avLst/>
          </a:prstGeom>
          <a:noFill/>
        </p:spPr>
        <p:txBody>
          <a:bodyPr wrap="square" rtlCol="0">
            <a:spAutoFit/>
          </a:bodyPr>
          <a:lstStyle/>
          <a:p>
            <a:r>
              <a:rPr lang="en-ZA" b="1" dirty="0" smtClean="0"/>
              <a:t>GML - </a:t>
            </a:r>
            <a:r>
              <a:rPr lang="en-ZA" b="1" dirty="0" err="1" smtClean="0"/>
              <a:t>cas</a:t>
            </a:r>
            <a:endParaRPr lang="en-GB" b="1" dirty="0"/>
          </a:p>
        </p:txBody>
      </p:sp>
      <p:sp>
        <p:nvSpPr>
          <p:cNvPr id="15" name="TextBox 14"/>
          <p:cNvSpPr txBox="1"/>
          <p:nvPr/>
        </p:nvSpPr>
        <p:spPr>
          <a:xfrm>
            <a:off x="457200" y="1143000"/>
            <a:ext cx="762000" cy="381000"/>
          </a:xfrm>
          <a:prstGeom prst="rect">
            <a:avLst/>
          </a:prstGeom>
          <a:noFill/>
        </p:spPr>
        <p:txBody>
          <a:bodyPr wrap="square" rtlCol="0">
            <a:spAutoFit/>
          </a:bodyPr>
          <a:lstStyle/>
          <a:p>
            <a:r>
              <a:rPr lang="en-ZA" b="1" dirty="0" smtClean="0"/>
              <a:t>81%</a:t>
            </a:r>
            <a:endParaRPr lang="en-GB" b="1" dirty="0"/>
          </a:p>
        </p:txBody>
      </p:sp>
      <p:sp>
        <p:nvSpPr>
          <p:cNvPr id="16" name="TextBox 15"/>
          <p:cNvSpPr txBox="1"/>
          <p:nvPr/>
        </p:nvSpPr>
        <p:spPr>
          <a:xfrm>
            <a:off x="457200" y="4267200"/>
            <a:ext cx="762000" cy="381000"/>
          </a:xfrm>
          <a:prstGeom prst="rect">
            <a:avLst/>
          </a:prstGeom>
          <a:noFill/>
        </p:spPr>
        <p:txBody>
          <a:bodyPr wrap="square" rtlCol="0">
            <a:spAutoFit/>
          </a:bodyPr>
          <a:lstStyle/>
          <a:p>
            <a:r>
              <a:rPr lang="en-ZA" b="1" dirty="0" smtClean="0"/>
              <a:t>63%</a:t>
            </a:r>
            <a:endParaRPr lang="en-GB" b="1"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62000"/>
            <a:ext cx="9144000" cy="1069848"/>
          </a:xfrm>
        </p:spPr>
        <p:txBody>
          <a:bodyPr/>
          <a:lstStyle/>
          <a:p>
            <a:pPr algn="ctr"/>
            <a:r>
              <a:rPr lang="en-ZA" dirty="0" smtClean="0"/>
              <a:t>Experimental design</a:t>
            </a:r>
            <a:endParaRPr lang="en-GB" dirty="0"/>
          </a:p>
        </p:txBody>
      </p:sp>
      <p:sp>
        <p:nvSpPr>
          <p:cNvPr id="3" name="Text Placeholder 4"/>
          <p:cNvSpPr txBox="1">
            <a:spLocks/>
          </p:cNvSpPr>
          <p:nvPr/>
        </p:nvSpPr>
        <p:spPr>
          <a:xfrm>
            <a:off x="0" y="1905000"/>
            <a:ext cx="6477000" cy="4267200"/>
          </a:xfrm>
          <a:prstGeom prst="rect">
            <a:avLst/>
          </a:prstGeom>
        </p:spPr>
        <p:txBody>
          <a:bodyPr/>
          <a:lstStyle/>
          <a:p>
            <a:pPr marL="365760" marR="0" lvl="0" indent="-256032" algn="l" defTabSz="914400" rtl="0" eaLnBrk="1" fontAlgn="auto" latinLnBrk="0" hangingPunct="1">
              <a:lnSpc>
                <a:spcPct val="100000"/>
              </a:lnSpc>
              <a:spcBef>
                <a:spcPts val="300"/>
              </a:spcBef>
              <a:spcAft>
                <a:spcPts val="0"/>
              </a:spcAft>
              <a:buClr>
                <a:schemeClr val="accent3"/>
              </a:buClr>
              <a:buSzTx/>
              <a:buFont typeface="Georgia"/>
              <a:buChar char="•"/>
              <a:tabLst/>
              <a:defRPr/>
            </a:pPr>
            <a:r>
              <a:rPr kumimoji="0" lang="en-ZA" sz="2000" b="0" i="0" u="none" strike="noStrike" kern="1200" cap="none" spc="0" normalizeH="0" baseline="0" noProof="0" dirty="0" smtClean="0">
                <a:ln>
                  <a:noFill/>
                </a:ln>
                <a:solidFill>
                  <a:schemeClr val="tx1"/>
                </a:solidFill>
                <a:effectLst/>
                <a:uLnTx/>
                <a:uFillTx/>
                <a:latin typeface="+mn-lt"/>
                <a:ea typeface="+mn-ea"/>
                <a:cs typeface="+mn-cs"/>
              </a:rPr>
              <a:t>ECHAM4.5</a:t>
            </a:r>
          </a:p>
          <a:p>
            <a:pPr marL="658368" marR="0" lvl="1" indent="-246888" algn="l" defTabSz="914400" rtl="0" eaLnBrk="1" fontAlgn="auto" latinLnBrk="0" hangingPunct="1">
              <a:lnSpc>
                <a:spcPct val="100000"/>
              </a:lnSpc>
              <a:spcBef>
                <a:spcPts val="300"/>
              </a:spcBef>
              <a:spcAft>
                <a:spcPts val="0"/>
              </a:spcAft>
              <a:buClr>
                <a:schemeClr val="accent2"/>
              </a:buClr>
              <a:buSzTx/>
              <a:buFont typeface="Georgia"/>
              <a:buChar char="▫"/>
              <a:tabLst/>
              <a:defRPr/>
            </a:pPr>
            <a:r>
              <a:rPr kumimoji="0" lang="en-ZA" sz="2000" b="0" i="0" u="none" strike="noStrike" kern="1200" cap="none" spc="0" normalizeH="0" baseline="0" noProof="0" dirty="0" smtClean="0">
                <a:ln>
                  <a:noFill/>
                </a:ln>
                <a:solidFill>
                  <a:schemeClr val="accent2"/>
                </a:solidFill>
                <a:effectLst/>
                <a:uLnTx/>
                <a:uFillTx/>
                <a:latin typeface="+mn-lt"/>
                <a:ea typeface="+mn-ea"/>
                <a:cs typeface="+mn-cs"/>
              </a:rPr>
              <a:t>AGCM1: AMIP (24 members)</a:t>
            </a:r>
          </a:p>
          <a:p>
            <a:pPr marL="658368" lvl="1" indent="-246888">
              <a:spcBef>
                <a:spcPts val="300"/>
              </a:spcBef>
              <a:buClr>
                <a:schemeClr val="accent2"/>
              </a:buClr>
              <a:buFont typeface="Georgia"/>
              <a:buChar char="▫"/>
              <a:defRPr/>
            </a:pPr>
            <a:r>
              <a:rPr lang="en-ZA" sz="2000" dirty="0" smtClean="0">
                <a:solidFill>
                  <a:schemeClr val="accent2"/>
                </a:solidFill>
              </a:rPr>
              <a:t>AGCM2: Constructed analogue SST (24 members) </a:t>
            </a:r>
            <a:endParaRPr kumimoji="0" lang="en-ZA" sz="2000" b="0" i="0" u="none" strike="noStrike" kern="1200" cap="none" spc="0" normalizeH="0" baseline="0" noProof="0" dirty="0" smtClean="0">
              <a:ln>
                <a:noFill/>
              </a:ln>
              <a:solidFill>
                <a:schemeClr val="accent2"/>
              </a:solidFill>
              <a:effectLst/>
              <a:uLnTx/>
              <a:uFillTx/>
              <a:latin typeface="+mn-lt"/>
              <a:ea typeface="+mn-ea"/>
              <a:cs typeface="+mn-cs"/>
            </a:endParaRPr>
          </a:p>
          <a:p>
            <a:pPr marL="658368" marR="0" lvl="1" indent="-246888" algn="l" defTabSz="914400" rtl="0" eaLnBrk="1" fontAlgn="auto" latinLnBrk="0" hangingPunct="1">
              <a:lnSpc>
                <a:spcPct val="100000"/>
              </a:lnSpc>
              <a:spcBef>
                <a:spcPts val="300"/>
              </a:spcBef>
              <a:spcAft>
                <a:spcPts val="0"/>
              </a:spcAft>
              <a:buClr>
                <a:schemeClr val="accent2"/>
              </a:buClr>
              <a:buSzTx/>
              <a:buFont typeface="Georgia"/>
              <a:buChar char="▫"/>
              <a:tabLst/>
              <a:defRPr/>
            </a:pPr>
            <a:r>
              <a:rPr kumimoji="0" lang="en-ZA" sz="2000" b="0" i="0" u="none" strike="noStrike" kern="1200" cap="none" spc="0" normalizeH="0" baseline="0" noProof="0" dirty="0" smtClean="0">
                <a:ln>
                  <a:noFill/>
                </a:ln>
                <a:solidFill>
                  <a:schemeClr val="accent2"/>
                </a:solidFill>
                <a:effectLst/>
                <a:uLnTx/>
                <a:uFillTx/>
                <a:latin typeface="+mn-lt"/>
                <a:ea typeface="+mn-ea"/>
                <a:cs typeface="+mn-cs"/>
              </a:rPr>
              <a:t>CGCM1: MOM3-DC2 (12 members)</a:t>
            </a:r>
          </a:p>
          <a:p>
            <a:pPr marL="658368" marR="0" lvl="1" indent="-246888" algn="l" defTabSz="914400" rtl="0" eaLnBrk="1" fontAlgn="auto" latinLnBrk="0" hangingPunct="1">
              <a:lnSpc>
                <a:spcPct val="100000"/>
              </a:lnSpc>
              <a:spcBef>
                <a:spcPts val="300"/>
              </a:spcBef>
              <a:spcAft>
                <a:spcPts val="0"/>
              </a:spcAft>
              <a:buClr>
                <a:schemeClr val="accent2"/>
              </a:buClr>
              <a:buSzTx/>
              <a:buFont typeface="Georgia"/>
              <a:buChar char="▫"/>
              <a:tabLst/>
              <a:defRPr/>
            </a:pPr>
            <a:r>
              <a:rPr kumimoji="0" lang="en-ZA" sz="2000" b="0" i="0" u="none" strike="noStrike" kern="1200" cap="none" spc="0" normalizeH="0" baseline="0" noProof="0" dirty="0" smtClean="0">
                <a:ln>
                  <a:noFill/>
                </a:ln>
                <a:solidFill>
                  <a:schemeClr val="accent2"/>
                </a:solidFill>
                <a:effectLst/>
                <a:uLnTx/>
                <a:uFillTx/>
                <a:latin typeface="+mn-lt"/>
                <a:ea typeface="+mn-ea"/>
                <a:cs typeface="+mn-cs"/>
              </a:rPr>
              <a:t>CGCM2: GML (slab) (12 members)</a:t>
            </a:r>
          </a:p>
          <a:p>
            <a:pPr marL="365760" marR="0" lvl="0" indent="-256032" algn="l" defTabSz="914400" rtl="0" eaLnBrk="1" fontAlgn="auto" latinLnBrk="0" hangingPunct="1">
              <a:lnSpc>
                <a:spcPct val="100000"/>
              </a:lnSpc>
              <a:spcBef>
                <a:spcPts val="300"/>
              </a:spcBef>
              <a:spcAft>
                <a:spcPts val="0"/>
              </a:spcAft>
              <a:buClr>
                <a:schemeClr val="accent3"/>
              </a:buClr>
              <a:buSzTx/>
              <a:buFont typeface="Georgia"/>
              <a:buChar char="•"/>
              <a:tabLst/>
              <a:defRPr/>
            </a:pPr>
            <a:r>
              <a:rPr kumimoji="0" lang="en-ZA" sz="2000" b="0" i="0" u="none" strike="noStrike" kern="1200" cap="none" spc="0" normalizeH="0" baseline="0" noProof="0" dirty="0" smtClean="0">
                <a:ln>
                  <a:noFill/>
                </a:ln>
                <a:solidFill>
                  <a:schemeClr val="tx1"/>
                </a:solidFill>
                <a:effectLst/>
                <a:uLnTx/>
                <a:uFillTx/>
                <a:latin typeface="+mn-lt"/>
                <a:ea typeface="+mn-ea"/>
                <a:cs typeface="+mn-cs"/>
              </a:rPr>
              <a:t>850 hPa geopotential height fields</a:t>
            </a:r>
            <a:r>
              <a:rPr kumimoji="0" lang="en-GB" sz="2000" b="0" i="0" u="none" strike="noStrike" kern="1200" cap="none" spc="0" normalizeH="0" baseline="0" noProof="0" dirty="0" smtClean="0">
                <a:ln>
                  <a:noFill/>
                </a:ln>
                <a:solidFill>
                  <a:schemeClr val="tx1"/>
                </a:solidFill>
                <a:effectLst/>
                <a:uLnTx/>
                <a:uFillTx/>
                <a:latin typeface="+mn-lt"/>
                <a:ea typeface="+mn-ea"/>
                <a:cs typeface="+mn-cs"/>
              </a:rPr>
              <a:t> downscaled to 93 rainfall districts</a:t>
            </a:r>
          </a:p>
          <a:p>
            <a:pPr marL="365760" marR="0" lvl="0" indent="-256032" algn="l" defTabSz="914400" rtl="0" eaLnBrk="1" fontAlgn="auto" latinLnBrk="0" hangingPunct="1">
              <a:lnSpc>
                <a:spcPct val="100000"/>
              </a:lnSpc>
              <a:spcBef>
                <a:spcPts val="300"/>
              </a:spcBef>
              <a:spcAft>
                <a:spcPts val="0"/>
              </a:spcAft>
              <a:buClr>
                <a:schemeClr val="accent3"/>
              </a:buClr>
              <a:buSzTx/>
              <a:buFont typeface="Georgia"/>
              <a:buChar char="•"/>
              <a:tabLst/>
              <a:defRPr/>
            </a:pPr>
            <a:r>
              <a:rPr kumimoji="0" lang="en-ZA" sz="2000" b="0" i="0" u="none" strike="noStrike" kern="1200" cap="none" spc="0" normalizeH="0" baseline="0" noProof="0" dirty="0" smtClean="0">
                <a:ln>
                  <a:noFill/>
                </a:ln>
                <a:solidFill>
                  <a:schemeClr val="tx1"/>
                </a:solidFill>
                <a:effectLst/>
                <a:uLnTx/>
                <a:uFillTx/>
                <a:latin typeface="+mn-lt"/>
                <a:ea typeface="+mn-ea"/>
                <a:cs typeface="+mn-cs"/>
              </a:rPr>
              <a:t>Initial training period</a:t>
            </a:r>
          </a:p>
          <a:p>
            <a:pPr marL="658368" marR="0" lvl="1" indent="-246888" algn="l" defTabSz="914400" rtl="0" eaLnBrk="1" fontAlgn="auto" latinLnBrk="0" hangingPunct="1">
              <a:lnSpc>
                <a:spcPct val="100000"/>
              </a:lnSpc>
              <a:spcBef>
                <a:spcPts val="300"/>
              </a:spcBef>
              <a:spcAft>
                <a:spcPts val="0"/>
              </a:spcAft>
              <a:buClr>
                <a:schemeClr val="accent2"/>
              </a:buClr>
              <a:buSzTx/>
              <a:buFont typeface="Georgia"/>
              <a:buChar char="▫"/>
              <a:tabLst/>
              <a:defRPr/>
            </a:pPr>
            <a:r>
              <a:rPr kumimoji="0" lang="en-ZA" sz="2000" b="0" i="0" u="none" strike="noStrike" kern="1200" cap="none" spc="0" normalizeH="0" baseline="0" noProof="0" dirty="0" smtClean="0">
                <a:ln>
                  <a:noFill/>
                </a:ln>
                <a:solidFill>
                  <a:schemeClr val="accent2"/>
                </a:solidFill>
                <a:effectLst/>
                <a:uLnTx/>
                <a:uFillTx/>
                <a:latin typeface="+mn-lt"/>
                <a:ea typeface="+mn-ea"/>
                <a:cs typeface="+mn-cs"/>
              </a:rPr>
              <a:t>1982/83 – 1995/96 (13 or</a:t>
            </a:r>
            <a:r>
              <a:rPr kumimoji="0" lang="en-ZA" sz="2000" b="0" i="0" u="none" strike="noStrike" kern="1200" cap="none" spc="0" normalizeH="0" noProof="0" dirty="0" smtClean="0">
                <a:ln>
                  <a:noFill/>
                </a:ln>
                <a:solidFill>
                  <a:schemeClr val="accent2"/>
                </a:solidFill>
                <a:effectLst/>
                <a:uLnTx/>
                <a:uFillTx/>
                <a:latin typeface="+mn-lt"/>
                <a:ea typeface="+mn-ea"/>
                <a:cs typeface="+mn-cs"/>
              </a:rPr>
              <a:t> </a:t>
            </a:r>
            <a:r>
              <a:rPr kumimoji="0" lang="en-ZA" sz="2000" b="0" i="0" u="none" strike="noStrike" kern="1200" cap="none" spc="0" normalizeH="0" baseline="0" noProof="0" dirty="0" smtClean="0">
                <a:ln>
                  <a:noFill/>
                </a:ln>
                <a:solidFill>
                  <a:schemeClr val="accent2"/>
                </a:solidFill>
                <a:effectLst/>
                <a:uLnTx/>
                <a:uFillTx/>
                <a:latin typeface="+mn-lt"/>
                <a:ea typeface="+mn-ea"/>
                <a:cs typeface="+mn-cs"/>
              </a:rPr>
              <a:t>14 years)</a:t>
            </a:r>
          </a:p>
          <a:p>
            <a:pPr marL="365760" marR="0" lvl="0" indent="-256032" algn="l" defTabSz="914400" rtl="0" eaLnBrk="1" fontAlgn="auto" latinLnBrk="0" hangingPunct="1">
              <a:lnSpc>
                <a:spcPct val="100000"/>
              </a:lnSpc>
              <a:spcBef>
                <a:spcPts val="300"/>
              </a:spcBef>
              <a:spcAft>
                <a:spcPts val="0"/>
              </a:spcAft>
              <a:buClr>
                <a:schemeClr val="accent3"/>
              </a:buClr>
              <a:buSzTx/>
              <a:buFont typeface="Georgia"/>
              <a:buChar char="•"/>
              <a:tabLst/>
              <a:defRPr/>
            </a:pPr>
            <a:r>
              <a:rPr kumimoji="0" lang="en-ZA" sz="2000" b="0" i="0" u="none" strike="noStrike" kern="1200" cap="none" spc="0" normalizeH="0" baseline="0" noProof="0" dirty="0" smtClean="0">
                <a:ln>
                  <a:noFill/>
                </a:ln>
                <a:solidFill>
                  <a:schemeClr val="tx1"/>
                </a:solidFill>
                <a:effectLst/>
                <a:uLnTx/>
                <a:uFillTx/>
                <a:latin typeface="+mn-lt"/>
                <a:ea typeface="+mn-ea"/>
                <a:cs typeface="+mn-cs"/>
              </a:rPr>
              <a:t>Retro-active test period</a:t>
            </a:r>
          </a:p>
          <a:p>
            <a:pPr marL="658368" marR="0" lvl="1" indent="-246888" algn="l" defTabSz="914400" rtl="0" eaLnBrk="1" fontAlgn="auto" latinLnBrk="0" hangingPunct="1">
              <a:lnSpc>
                <a:spcPct val="100000"/>
              </a:lnSpc>
              <a:spcBef>
                <a:spcPts val="300"/>
              </a:spcBef>
              <a:spcAft>
                <a:spcPts val="0"/>
              </a:spcAft>
              <a:buClr>
                <a:schemeClr val="accent2"/>
              </a:buClr>
              <a:buSzTx/>
              <a:buFont typeface="Georgia"/>
              <a:buChar char="▫"/>
              <a:tabLst/>
              <a:defRPr/>
            </a:pPr>
            <a:r>
              <a:rPr kumimoji="0" lang="en-ZA" sz="2000" b="0" i="0" u="none" strike="noStrike" kern="1200" cap="none" spc="0" normalizeH="0" baseline="0" noProof="0" dirty="0" smtClean="0">
                <a:ln>
                  <a:noFill/>
                </a:ln>
                <a:solidFill>
                  <a:schemeClr val="accent2"/>
                </a:solidFill>
                <a:effectLst/>
                <a:uLnTx/>
                <a:uFillTx/>
                <a:latin typeface="+mn-lt"/>
                <a:ea typeface="+mn-ea"/>
                <a:cs typeface="+mn-cs"/>
              </a:rPr>
              <a:t>1996/97 – 2008/09 (14 years)</a:t>
            </a:r>
          </a:p>
          <a:p>
            <a:pPr marL="658368" marR="0" lvl="1" indent="-246888" algn="l" defTabSz="914400" rtl="0" eaLnBrk="1" fontAlgn="auto" latinLnBrk="0" hangingPunct="1">
              <a:lnSpc>
                <a:spcPct val="100000"/>
              </a:lnSpc>
              <a:spcBef>
                <a:spcPts val="300"/>
              </a:spcBef>
              <a:spcAft>
                <a:spcPts val="0"/>
              </a:spcAft>
              <a:buClr>
                <a:schemeClr val="accent2"/>
              </a:buClr>
              <a:buSzTx/>
              <a:buFont typeface="Georgia"/>
              <a:buChar char="▫"/>
              <a:tabLst/>
              <a:defRPr/>
            </a:pPr>
            <a:r>
              <a:rPr lang="en-ZA" sz="2000" dirty="0" smtClean="0">
                <a:solidFill>
                  <a:schemeClr val="accent2"/>
                </a:solidFill>
              </a:rPr>
              <a:t>SON, OND, NDJ, DJF, JFM and FMA</a:t>
            </a:r>
            <a:endParaRPr kumimoji="0" lang="en-ZA" sz="2000" b="0" i="0" u="none" strike="noStrike" kern="1200" cap="none" spc="0" normalizeH="0" baseline="0" noProof="0" dirty="0" smtClean="0">
              <a:ln>
                <a:noFill/>
              </a:ln>
              <a:solidFill>
                <a:schemeClr val="accent2"/>
              </a:solidFill>
              <a:effectLst/>
              <a:uLnTx/>
              <a:uFillTx/>
              <a:latin typeface="+mn-lt"/>
              <a:ea typeface="+mn-ea"/>
              <a:cs typeface="+mn-cs"/>
            </a:endParaRPr>
          </a:p>
          <a:p>
            <a:pPr marL="201168" indent="-246888">
              <a:spcBef>
                <a:spcPts val="300"/>
              </a:spcBef>
              <a:buClr>
                <a:schemeClr val="accent2"/>
              </a:buClr>
              <a:defRPr/>
            </a:pPr>
            <a:endParaRPr kumimoji="0" lang="en-ZA" sz="2000" b="0" i="0" u="none" strike="noStrike" kern="1200" cap="none" spc="0" normalizeH="0" baseline="0" noProof="0" dirty="0" smtClean="0">
              <a:ln>
                <a:noFill/>
              </a:ln>
              <a:solidFill>
                <a:schemeClr val="accent2"/>
              </a:solidFill>
              <a:effectLst/>
              <a:uLnTx/>
              <a:uFillTx/>
              <a:latin typeface="+mn-lt"/>
              <a:ea typeface="+mn-ea"/>
              <a:cs typeface="+mn-cs"/>
            </a:endParaRPr>
          </a:p>
        </p:txBody>
      </p:sp>
      <p:pic>
        <p:nvPicPr>
          <p:cNvPr id="4" name="Picture 2" descr="C:\Documents and Settings\WALandman\My Documents\map.jpg"/>
          <p:cNvPicPr>
            <a:picLocks noChangeAspect="1" noChangeArrowheads="1"/>
          </p:cNvPicPr>
          <p:nvPr/>
        </p:nvPicPr>
        <p:blipFill>
          <a:blip r:embed="rId2" cstate="print"/>
          <a:srcRect l="8127" t="12534" r="1515" b="19147"/>
          <a:stretch>
            <a:fillRect/>
          </a:stretch>
        </p:blipFill>
        <p:spPr bwMode="auto">
          <a:xfrm>
            <a:off x="6373813" y="1944688"/>
            <a:ext cx="2770187" cy="2093912"/>
          </a:xfrm>
          <a:prstGeom prst="rect">
            <a:avLst/>
          </a:prstGeom>
          <a:noFill/>
          <a:ln w="9525">
            <a:noFill/>
            <a:miter lim="800000"/>
            <a:headEnd/>
            <a:tailEnd/>
          </a:ln>
        </p:spPr>
      </p:pic>
      <p:pic>
        <p:nvPicPr>
          <p:cNvPr id="1026" name="Picture 2"/>
          <p:cNvPicPr>
            <a:picLocks noChangeAspect="1" noChangeArrowheads="1"/>
          </p:cNvPicPr>
          <p:nvPr/>
        </p:nvPicPr>
        <p:blipFill>
          <a:blip r:embed="rId3" cstate="print"/>
          <a:srcRect l="52778" t="34667" r="25000" b="33333"/>
          <a:stretch>
            <a:fillRect/>
          </a:stretch>
        </p:blipFill>
        <p:spPr bwMode="auto">
          <a:xfrm>
            <a:off x="6553200" y="4419600"/>
            <a:ext cx="2438400" cy="2194560"/>
          </a:xfrm>
          <a:prstGeom prst="rect">
            <a:avLst/>
          </a:prstGeom>
          <a:noFill/>
          <a:ln w="9525">
            <a:noFill/>
            <a:miter lim="800000"/>
            <a:headEnd/>
            <a:tailEnd/>
          </a:ln>
        </p:spPr>
      </p:pic>
      <p:sp>
        <p:nvSpPr>
          <p:cNvPr id="6" name="TextBox 5"/>
          <p:cNvSpPr txBox="1"/>
          <p:nvPr/>
        </p:nvSpPr>
        <p:spPr>
          <a:xfrm>
            <a:off x="533400" y="6324600"/>
            <a:ext cx="2438400" cy="276999"/>
          </a:xfrm>
          <a:prstGeom prst="rect">
            <a:avLst/>
          </a:prstGeom>
          <a:noFill/>
        </p:spPr>
        <p:txBody>
          <a:bodyPr wrap="square" rtlCol="0">
            <a:spAutoFit/>
          </a:bodyPr>
          <a:lstStyle/>
          <a:p>
            <a:r>
              <a:rPr lang="en-ZA" sz="1200" b="1" i="1" dirty="0" smtClean="0"/>
              <a:t>Climate Predictability Tool</a:t>
            </a:r>
            <a:endParaRPr lang="en-GB" sz="1200" b="1" i="1"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533400"/>
            <a:ext cx="7086600" cy="1069848"/>
          </a:xfrm>
        </p:spPr>
        <p:txBody>
          <a:bodyPr>
            <a:normAutofit fontScale="90000"/>
          </a:bodyPr>
          <a:lstStyle/>
          <a:p>
            <a:r>
              <a:rPr lang="en-ZA" dirty="0" smtClean="0"/>
              <a:t>Relative operating characteristics – a measure of discrimination</a:t>
            </a:r>
            <a:endParaRPr lang="en-GB" dirty="0"/>
          </a:p>
        </p:txBody>
      </p:sp>
      <p:pic>
        <p:nvPicPr>
          <p:cNvPr id="3" name="Picture 2" descr="D:\AANBIEDINGE\WGSIP_2010\ROC.tif"/>
          <p:cNvPicPr>
            <a:picLocks noChangeAspect="1" noChangeArrowheads="1"/>
          </p:cNvPicPr>
          <p:nvPr/>
        </p:nvPicPr>
        <p:blipFill>
          <a:blip r:embed="rId2" cstate="print"/>
          <a:srcRect l="7188" t="2740" r="7582" b="4110"/>
          <a:stretch>
            <a:fillRect/>
          </a:stretch>
        </p:blipFill>
        <p:spPr bwMode="auto">
          <a:xfrm>
            <a:off x="135479" y="2133600"/>
            <a:ext cx="4436521" cy="4038600"/>
          </a:xfrm>
          <a:prstGeom prst="rect">
            <a:avLst/>
          </a:prstGeom>
          <a:noFill/>
        </p:spPr>
      </p:pic>
      <p:sp>
        <p:nvSpPr>
          <p:cNvPr id="4" name="TextBox 3"/>
          <p:cNvSpPr txBox="1"/>
          <p:nvPr/>
        </p:nvSpPr>
        <p:spPr>
          <a:xfrm>
            <a:off x="4724400" y="1627287"/>
            <a:ext cx="4191000" cy="5078313"/>
          </a:xfrm>
          <a:prstGeom prst="rect">
            <a:avLst/>
          </a:prstGeom>
          <a:noFill/>
        </p:spPr>
        <p:txBody>
          <a:bodyPr wrap="square" rtlCol="0">
            <a:spAutoFit/>
          </a:bodyPr>
          <a:lstStyle/>
          <a:p>
            <a:r>
              <a:rPr lang="en-ZA" dirty="0" smtClean="0"/>
              <a:t>ROC applied to probabilistic forecasts indicates whether the forecast probability was higher when an event such as a flood season occurred compared to when it did not occur, and therefore identifies whether a set of forecasts has the attribute of discrimination </a:t>
            </a:r>
          </a:p>
          <a:p>
            <a:endParaRPr lang="en-ZA" dirty="0" smtClean="0"/>
          </a:p>
          <a:p>
            <a:r>
              <a:rPr lang="en-ZA" dirty="0" smtClean="0"/>
              <a:t>If forecasts are good, the hit rate will accumulate faster than the FAR, and so the graph will curve towards upper left</a:t>
            </a:r>
          </a:p>
          <a:p>
            <a:endParaRPr lang="en-ZA" dirty="0" smtClean="0"/>
          </a:p>
          <a:p>
            <a:r>
              <a:rPr lang="en-ZA" dirty="0" smtClean="0"/>
              <a:t>ROC = 0.734 for above-normal: There is a greater than 70% probability that the forecasts can successfully discriminate an above-normal season from other seasons</a:t>
            </a:r>
            <a:endParaRPr lang="en-GB"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LeadSkill_A.tif"/>
          <p:cNvPicPr>
            <a:picLocks noChangeAspect="1"/>
          </p:cNvPicPr>
          <p:nvPr/>
        </p:nvPicPr>
        <p:blipFill>
          <a:blip r:embed="rId2" cstate="print"/>
          <a:srcRect l="7327" r="10450" b="5608"/>
          <a:stretch>
            <a:fillRect/>
          </a:stretch>
        </p:blipFill>
        <p:spPr>
          <a:xfrm>
            <a:off x="0" y="1828800"/>
            <a:ext cx="4603376" cy="3962400"/>
          </a:xfrm>
          <a:prstGeom prst="rect">
            <a:avLst/>
          </a:prstGeom>
        </p:spPr>
      </p:pic>
      <p:pic>
        <p:nvPicPr>
          <p:cNvPr id="3" name="Picture 2" descr="LeadSkill_B.tif"/>
          <p:cNvPicPr>
            <a:picLocks noChangeAspect="1"/>
          </p:cNvPicPr>
          <p:nvPr/>
        </p:nvPicPr>
        <p:blipFill>
          <a:blip r:embed="rId3" cstate="print"/>
          <a:srcRect l="7327" r="11490" b="5580"/>
          <a:stretch>
            <a:fillRect/>
          </a:stretch>
        </p:blipFill>
        <p:spPr>
          <a:xfrm>
            <a:off x="4571999" y="1804181"/>
            <a:ext cx="4572001" cy="3987019"/>
          </a:xfrm>
          <a:prstGeom prst="rect">
            <a:avLst/>
          </a:prstGeom>
        </p:spPr>
      </p:pic>
      <p:sp>
        <p:nvSpPr>
          <p:cNvPr id="4" name="TextBox 3"/>
          <p:cNvSpPr txBox="1"/>
          <p:nvPr/>
        </p:nvSpPr>
        <p:spPr>
          <a:xfrm>
            <a:off x="1371600" y="990600"/>
            <a:ext cx="1524000" cy="707886"/>
          </a:xfrm>
          <a:prstGeom prst="rect">
            <a:avLst/>
          </a:prstGeom>
          <a:noFill/>
        </p:spPr>
        <p:txBody>
          <a:bodyPr wrap="square" rtlCol="0">
            <a:spAutoFit/>
          </a:bodyPr>
          <a:lstStyle/>
          <a:p>
            <a:r>
              <a:rPr lang="en-ZA" sz="4000" b="1" dirty="0" smtClean="0"/>
              <a:t>WET</a:t>
            </a:r>
            <a:endParaRPr lang="en-GB" sz="4000" b="1" dirty="0"/>
          </a:p>
        </p:txBody>
      </p:sp>
      <p:sp>
        <p:nvSpPr>
          <p:cNvPr id="5" name="TextBox 4"/>
          <p:cNvSpPr txBox="1"/>
          <p:nvPr/>
        </p:nvSpPr>
        <p:spPr>
          <a:xfrm>
            <a:off x="6019800" y="990600"/>
            <a:ext cx="1524000" cy="707886"/>
          </a:xfrm>
          <a:prstGeom prst="rect">
            <a:avLst/>
          </a:prstGeom>
          <a:noFill/>
        </p:spPr>
        <p:txBody>
          <a:bodyPr wrap="square" rtlCol="0">
            <a:spAutoFit/>
          </a:bodyPr>
          <a:lstStyle/>
          <a:p>
            <a:r>
              <a:rPr lang="en-ZA" sz="4000" b="1" dirty="0" smtClean="0"/>
              <a:t>DRY</a:t>
            </a:r>
            <a:endParaRPr lang="en-GB" sz="4000" b="1" dirty="0"/>
          </a:p>
        </p:txBody>
      </p:sp>
      <p:sp>
        <p:nvSpPr>
          <p:cNvPr id="6" name="TextBox 5"/>
          <p:cNvSpPr txBox="1"/>
          <p:nvPr/>
        </p:nvSpPr>
        <p:spPr>
          <a:xfrm>
            <a:off x="0" y="6096000"/>
            <a:ext cx="9144000" cy="461665"/>
          </a:xfrm>
          <a:prstGeom prst="rect">
            <a:avLst/>
          </a:prstGeom>
          <a:noFill/>
        </p:spPr>
        <p:txBody>
          <a:bodyPr wrap="square" rtlCol="0">
            <a:spAutoFit/>
          </a:bodyPr>
          <a:lstStyle/>
          <a:p>
            <a:pPr algn="ctr"/>
            <a:r>
              <a:rPr lang="en-ZA" sz="2400" b="1" dirty="0" smtClean="0">
                <a:solidFill>
                  <a:schemeClr val="accent3">
                    <a:lumMod val="50000"/>
                  </a:schemeClr>
                </a:solidFill>
              </a:rPr>
              <a:t>ROC scores for 6 seasons at various lead-times</a:t>
            </a:r>
            <a:endParaRPr lang="en-GB" sz="2400" b="1" dirty="0">
              <a:solidFill>
                <a:schemeClr val="accent3">
                  <a:lumMod val="50000"/>
                </a:schemeClr>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LeadSkill_DiffA.tif"/>
          <p:cNvPicPr>
            <a:picLocks noChangeAspect="1"/>
          </p:cNvPicPr>
          <p:nvPr/>
        </p:nvPicPr>
        <p:blipFill>
          <a:blip r:embed="rId2" cstate="print"/>
          <a:srcRect l="7327" r="10450" b="5580"/>
          <a:stretch>
            <a:fillRect/>
          </a:stretch>
        </p:blipFill>
        <p:spPr>
          <a:xfrm>
            <a:off x="0" y="1828800"/>
            <a:ext cx="4513522" cy="3886200"/>
          </a:xfrm>
          <a:prstGeom prst="rect">
            <a:avLst/>
          </a:prstGeom>
        </p:spPr>
      </p:pic>
      <p:pic>
        <p:nvPicPr>
          <p:cNvPr id="3" name="Picture 2" descr="LeadSkill_DiffB.tif"/>
          <p:cNvPicPr>
            <a:picLocks noChangeAspect="1"/>
          </p:cNvPicPr>
          <p:nvPr/>
        </p:nvPicPr>
        <p:blipFill>
          <a:blip r:embed="rId3" cstate="print"/>
          <a:srcRect l="7327" r="10450" b="6755"/>
          <a:stretch>
            <a:fillRect/>
          </a:stretch>
        </p:blipFill>
        <p:spPr>
          <a:xfrm>
            <a:off x="4572000" y="1752600"/>
            <a:ext cx="4572000" cy="3994423"/>
          </a:xfrm>
          <a:prstGeom prst="rect">
            <a:avLst/>
          </a:prstGeom>
        </p:spPr>
      </p:pic>
      <p:sp>
        <p:nvSpPr>
          <p:cNvPr id="5" name="TextBox 4"/>
          <p:cNvSpPr txBox="1"/>
          <p:nvPr/>
        </p:nvSpPr>
        <p:spPr>
          <a:xfrm>
            <a:off x="1371600" y="990600"/>
            <a:ext cx="1524000" cy="707886"/>
          </a:xfrm>
          <a:prstGeom prst="rect">
            <a:avLst/>
          </a:prstGeom>
          <a:noFill/>
        </p:spPr>
        <p:txBody>
          <a:bodyPr wrap="square" rtlCol="0">
            <a:spAutoFit/>
          </a:bodyPr>
          <a:lstStyle/>
          <a:p>
            <a:r>
              <a:rPr lang="en-ZA" sz="4000" b="1" dirty="0" smtClean="0"/>
              <a:t>WET</a:t>
            </a:r>
            <a:endParaRPr lang="en-GB" sz="4000" b="1" dirty="0"/>
          </a:p>
        </p:txBody>
      </p:sp>
      <p:sp>
        <p:nvSpPr>
          <p:cNvPr id="6" name="TextBox 5"/>
          <p:cNvSpPr txBox="1"/>
          <p:nvPr/>
        </p:nvSpPr>
        <p:spPr>
          <a:xfrm>
            <a:off x="6019800" y="990600"/>
            <a:ext cx="1524000" cy="707886"/>
          </a:xfrm>
          <a:prstGeom prst="rect">
            <a:avLst/>
          </a:prstGeom>
          <a:noFill/>
        </p:spPr>
        <p:txBody>
          <a:bodyPr wrap="square" rtlCol="0">
            <a:spAutoFit/>
          </a:bodyPr>
          <a:lstStyle/>
          <a:p>
            <a:r>
              <a:rPr lang="en-ZA" sz="4000" b="1" dirty="0" smtClean="0"/>
              <a:t>DRY</a:t>
            </a:r>
            <a:endParaRPr lang="en-GB" sz="4000" b="1" dirty="0"/>
          </a:p>
        </p:txBody>
      </p:sp>
      <p:sp>
        <p:nvSpPr>
          <p:cNvPr id="7" name="TextBox 6"/>
          <p:cNvSpPr txBox="1"/>
          <p:nvPr/>
        </p:nvSpPr>
        <p:spPr>
          <a:xfrm>
            <a:off x="0" y="6096000"/>
            <a:ext cx="9144000" cy="461665"/>
          </a:xfrm>
          <a:prstGeom prst="rect">
            <a:avLst/>
          </a:prstGeom>
          <a:noFill/>
        </p:spPr>
        <p:txBody>
          <a:bodyPr wrap="square" rtlCol="0">
            <a:spAutoFit/>
          </a:bodyPr>
          <a:lstStyle/>
          <a:p>
            <a:pPr algn="ctr"/>
            <a:r>
              <a:rPr lang="en-ZA" sz="2400" b="1" dirty="0" smtClean="0">
                <a:solidFill>
                  <a:schemeClr val="accent3">
                    <a:lumMod val="50000"/>
                  </a:schemeClr>
                </a:solidFill>
              </a:rPr>
              <a:t>ROC score differences between AMIP and forecasts</a:t>
            </a:r>
            <a:endParaRPr lang="en-GB" sz="2400" b="1" dirty="0">
              <a:solidFill>
                <a:schemeClr val="accent3">
                  <a:lumMod val="50000"/>
                </a:schemeClr>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ZA" dirty="0" smtClean="0"/>
              <a:t>Answering the questions... (#1&amp;#2)</a:t>
            </a:r>
            <a:endParaRPr lang="en-GB" dirty="0"/>
          </a:p>
        </p:txBody>
      </p:sp>
      <p:sp>
        <p:nvSpPr>
          <p:cNvPr id="3" name="Content Placeholder 2"/>
          <p:cNvSpPr>
            <a:spLocks noGrp="1"/>
          </p:cNvSpPr>
          <p:nvPr>
            <p:ph idx="1"/>
          </p:nvPr>
        </p:nvSpPr>
        <p:spPr>
          <a:xfrm>
            <a:off x="457200" y="2380488"/>
            <a:ext cx="8229600" cy="4325112"/>
          </a:xfrm>
        </p:spPr>
        <p:txBody>
          <a:bodyPr/>
          <a:lstStyle/>
          <a:p>
            <a:r>
              <a:rPr lang="en-ZA" dirty="0" smtClean="0"/>
              <a:t>In general, the </a:t>
            </a:r>
            <a:r>
              <a:rPr lang="en-ZA" i="1" dirty="0" smtClean="0"/>
              <a:t>forecast</a:t>
            </a:r>
            <a:r>
              <a:rPr lang="en-ZA" dirty="0" smtClean="0"/>
              <a:t> systems that use coupled model forecasts outscore the atmosphere-only system that uses predicted SST</a:t>
            </a:r>
          </a:p>
          <a:p>
            <a:r>
              <a:rPr lang="en-ZA" dirty="0" smtClean="0"/>
              <a:t>However, for the season of highest predictability (DJF), AMIP-type simulations are the best</a:t>
            </a:r>
          </a:p>
          <a:p>
            <a:pPr lvl="1"/>
            <a:r>
              <a:rPr lang="en-ZA" dirty="0" smtClean="0"/>
              <a:t>This means that AGCM mid-summer rainfall forecast skill can be further improved </a:t>
            </a:r>
            <a:r>
              <a:rPr lang="en-ZA" u="sng" dirty="0" smtClean="0"/>
              <a:t>by improving the SST forecasts</a:t>
            </a:r>
            <a:r>
              <a:rPr lang="en-ZA" dirty="0" smtClean="0"/>
              <a:t> </a:t>
            </a:r>
            <a:r>
              <a:rPr lang="en-ZA" b="1" dirty="0" smtClean="0">
                <a:solidFill>
                  <a:srgbClr val="C00000"/>
                </a:solidFill>
              </a:rPr>
              <a:t>–</a:t>
            </a:r>
            <a:r>
              <a:rPr lang="en-ZA" dirty="0" smtClean="0"/>
              <a:t> and to achieve this we are developing MME SST forecasts...</a:t>
            </a:r>
            <a:endParaRPr lang="en-GB" dirty="0" smtClean="0"/>
          </a:p>
          <a:p>
            <a:endParaRPr lang="en-GB"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 name="Oval 17"/>
          <p:cNvSpPr>
            <a:spLocks noChangeArrowheads="1"/>
          </p:cNvSpPr>
          <p:nvPr/>
        </p:nvSpPr>
        <p:spPr bwMode="auto">
          <a:xfrm>
            <a:off x="7696200" y="5181600"/>
            <a:ext cx="762000" cy="533400"/>
          </a:xfrm>
          <a:prstGeom prst="ellipse">
            <a:avLst/>
          </a:prstGeom>
          <a:solidFill>
            <a:schemeClr val="accent2">
              <a:lumMod val="20000"/>
              <a:lumOff val="80000"/>
            </a:schemeClr>
          </a:solidFill>
          <a:ln w="12700">
            <a:solidFill>
              <a:schemeClr val="tx1"/>
            </a:solidFill>
            <a:round/>
            <a:headEnd type="none" w="sm" len="sm"/>
            <a:tailEnd type="none" w="sm" len="sm"/>
          </a:ln>
          <a:effectLst/>
        </p:spPr>
        <p:txBody>
          <a:bodyPr wrap="none" anchor="ctr"/>
          <a:lstStyle/>
          <a:p>
            <a:endParaRPr lang="en-GB"/>
          </a:p>
        </p:txBody>
      </p:sp>
      <p:sp>
        <p:nvSpPr>
          <p:cNvPr id="6146" name="Rectangle 2"/>
          <p:cNvSpPr>
            <a:spLocks noGrp="1" noChangeArrowheads="1"/>
          </p:cNvSpPr>
          <p:nvPr>
            <p:ph type="ctrTitle" idx="4294967295"/>
          </p:nvPr>
        </p:nvSpPr>
        <p:spPr>
          <a:xfrm>
            <a:off x="0" y="762000"/>
            <a:ext cx="8018463" cy="5334000"/>
          </a:xfrm>
        </p:spPr>
        <p:txBody>
          <a:bodyPr/>
          <a:lstStyle/>
          <a:p>
            <a:pPr defTabSz="852488"/>
            <a:r>
              <a:rPr lang="en-GB" dirty="0"/>
              <a:t/>
            </a:r>
            <a:br>
              <a:rPr lang="en-GB" dirty="0"/>
            </a:br>
            <a:endParaRPr lang="en-GB" dirty="0"/>
          </a:p>
        </p:txBody>
      </p:sp>
      <p:sp>
        <p:nvSpPr>
          <p:cNvPr id="6148" name="Rectangle 4"/>
          <p:cNvSpPr>
            <a:spLocks noChangeArrowheads="1"/>
          </p:cNvSpPr>
          <p:nvPr/>
        </p:nvSpPr>
        <p:spPr bwMode="auto">
          <a:xfrm>
            <a:off x="3492500" y="3429000"/>
            <a:ext cx="1712913" cy="914400"/>
          </a:xfrm>
          <a:prstGeom prst="rect">
            <a:avLst/>
          </a:prstGeom>
          <a:solidFill>
            <a:schemeClr val="tx2">
              <a:lumMod val="60000"/>
              <a:lumOff val="40000"/>
            </a:schemeClr>
          </a:solidFill>
          <a:ln w="12700">
            <a:solidFill>
              <a:schemeClr val="tx1"/>
            </a:solidFill>
            <a:miter lim="800000"/>
            <a:headEnd type="none" w="sm" len="sm"/>
            <a:tailEnd type="none" w="sm" len="sm"/>
          </a:ln>
          <a:effectLst/>
        </p:spPr>
        <p:txBody>
          <a:bodyPr wrap="none" anchor="ctr"/>
          <a:lstStyle/>
          <a:p>
            <a:pPr algn="ctr"/>
            <a:r>
              <a:rPr lang="en-GB" sz="1400" b="1" dirty="0">
                <a:solidFill>
                  <a:srgbClr val="C00000"/>
                </a:solidFill>
                <a:latin typeface="Times New Roman" pitchFamily="18" charset="0"/>
              </a:rPr>
              <a:t>MOS post-processing</a:t>
            </a:r>
          </a:p>
          <a:p>
            <a:pPr algn="ctr"/>
            <a:r>
              <a:rPr lang="en-GB" sz="1400" b="1" dirty="0">
                <a:solidFill>
                  <a:srgbClr val="C00000"/>
                </a:solidFill>
                <a:latin typeface="Times New Roman" pitchFamily="18" charset="0"/>
              </a:rPr>
              <a:t>and </a:t>
            </a:r>
          </a:p>
          <a:p>
            <a:pPr algn="ctr"/>
            <a:r>
              <a:rPr lang="en-GB" sz="1400" b="1" dirty="0">
                <a:solidFill>
                  <a:srgbClr val="C00000"/>
                </a:solidFill>
                <a:latin typeface="Times New Roman" pitchFamily="18" charset="0"/>
              </a:rPr>
              <a:t>forecast </a:t>
            </a:r>
            <a:r>
              <a:rPr lang="en-GB" sz="1400" b="1" dirty="0" smtClean="0">
                <a:solidFill>
                  <a:srgbClr val="C00000"/>
                </a:solidFill>
                <a:latin typeface="Times New Roman" pitchFamily="18" charset="0"/>
              </a:rPr>
              <a:t>combination</a:t>
            </a:r>
            <a:endParaRPr lang="en-GB" sz="2400" b="1" dirty="0">
              <a:solidFill>
                <a:srgbClr val="C00000"/>
              </a:solidFill>
              <a:latin typeface="Times New Roman" pitchFamily="18" charset="0"/>
            </a:endParaRPr>
          </a:p>
        </p:txBody>
      </p:sp>
      <p:sp>
        <p:nvSpPr>
          <p:cNvPr id="6149" name="Rectangle 5"/>
          <p:cNvSpPr>
            <a:spLocks noChangeArrowheads="1"/>
          </p:cNvSpPr>
          <p:nvPr/>
        </p:nvSpPr>
        <p:spPr bwMode="auto">
          <a:xfrm>
            <a:off x="1881188" y="5410200"/>
            <a:ext cx="5129212" cy="1219200"/>
          </a:xfrm>
          <a:prstGeom prst="rect">
            <a:avLst/>
          </a:prstGeom>
          <a:solidFill>
            <a:schemeClr val="accent5">
              <a:lumMod val="75000"/>
            </a:schemeClr>
          </a:solidFill>
          <a:ln w="12700">
            <a:solidFill>
              <a:schemeClr val="tx1"/>
            </a:solidFill>
            <a:miter lim="800000"/>
            <a:headEnd type="none" w="sm" len="sm"/>
            <a:tailEnd type="none" w="sm" len="sm"/>
          </a:ln>
          <a:effectLst/>
        </p:spPr>
        <p:txBody>
          <a:bodyPr wrap="none" anchor="ctr"/>
          <a:lstStyle/>
          <a:p>
            <a:pPr algn="ctr"/>
            <a:endParaRPr lang="en-GB" sz="2400" dirty="0" smtClean="0">
              <a:solidFill>
                <a:schemeClr val="folHlink"/>
              </a:solidFill>
              <a:latin typeface="Times New Roman" pitchFamily="18" charset="0"/>
            </a:endParaRPr>
          </a:p>
          <a:p>
            <a:pPr algn="ctr"/>
            <a:r>
              <a:rPr lang="en-GB" sz="2400" dirty="0" smtClean="0">
                <a:solidFill>
                  <a:schemeClr val="folHlink"/>
                </a:solidFill>
                <a:latin typeface="Times New Roman" pitchFamily="18" charset="0"/>
              </a:rPr>
              <a:t>Multi-model ensemble</a:t>
            </a:r>
          </a:p>
          <a:p>
            <a:pPr algn="ctr"/>
            <a:r>
              <a:rPr lang="en-GB" sz="2400" dirty="0" smtClean="0">
                <a:solidFill>
                  <a:schemeClr val="folHlink"/>
                </a:solidFill>
                <a:latin typeface="Times New Roman" pitchFamily="18" charset="0"/>
              </a:rPr>
              <a:t> of N</a:t>
            </a:r>
            <a:r>
              <a:rPr lang="en-GB" sz="2400" baseline="-25000" dirty="0" smtClean="0">
                <a:solidFill>
                  <a:schemeClr val="folHlink"/>
                </a:solidFill>
                <a:latin typeface="Times New Roman" pitchFamily="18" charset="0"/>
              </a:rPr>
              <a:t>1</a:t>
            </a:r>
            <a:r>
              <a:rPr lang="en-GB" sz="2400" dirty="0" smtClean="0">
                <a:solidFill>
                  <a:schemeClr val="folHlink"/>
                </a:solidFill>
                <a:latin typeface="Times New Roman" pitchFamily="18" charset="0"/>
              </a:rPr>
              <a:t>+N</a:t>
            </a:r>
            <a:r>
              <a:rPr lang="en-GB" sz="2400" baseline="-25000" dirty="0" smtClean="0">
                <a:solidFill>
                  <a:schemeClr val="folHlink"/>
                </a:solidFill>
                <a:latin typeface="Times New Roman" pitchFamily="18" charset="0"/>
              </a:rPr>
              <a:t>2</a:t>
            </a:r>
            <a:r>
              <a:rPr lang="en-GB" sz="2400" dirty="0" smtClean="0">
                <a:solidFill>
                  <a:schemeClr val="folHlink"/>
                </a:solidFill>
                <a:latin typeface="Times New Roman" pitchFamily="18" charset="0"/>
              </a:rPr>
              <a:t>+N</a:t>
            </a:r>
            <a:r>
              <a:rPr lang="en-GB" sz="2400" baseline="-25000" dirty="0" smtClean="0">
                <a:solidFill>
                  <a:schemeClr val="folHlink"/>
                </a:solidFill>
                <a:latin typeface="Times New Roman" pitchFamily="18" charset="0"/>
              </a:rPr>
              <a:t>3</a:t>
            </a:r>
            <a:r>
              <a:rPr lang="en-GB" sz="2400" dirty="0" smtClean="0">
                <a:solidFill>
                  <a:schemeClr val="folHlink"/>
                </a:solidFill>
                <a:latin typeface="Times New Roman" pitchFamily="18" charset="0"/>
              </a:rPr>
              <a:t>+</a:t>
            </a:r>
            <a:r>
              <a:rPr lang="en-ZA" sz="2400" dirty="0" smtClean="0">
                <a:solidFill>
                  <a:schemeClr val="folHlink"/>
                </a:solidFill>
                <a:latin typeface="Times New Roman" pitchFamily="18" charset="0"/>
              </a:rPr>
              <a:t>N</a:t>
            </a:r>
            <a:r>
              <a:rPr lang="en-ZA" sz="2400" baseline="-25000" dirty="0" smtClean="0">
                <a:solidFill>
                  <a:schemeClr val="folHlink"/>
                </a:solidFill>
                <a:latin typeface="Times New Roman" pitchFamily="18" charset="0"/>
              </a:rPr>
              <a:t>4 </a:t>
            </a:r>
            <a:r>
              <a:rPr lang="en-GB" sz="2400" dirty="0" smtClean="0">
                <a:solidFill>
                  <a:schemeClr val="folHlink"/>
                </a:solidFill>
                <a:latin typeface="Times New Roman" pitchFamily="18" charset="0"/>
              </a:rPr>
              <a:t>+N</a:t>
            </a:r>
            <a:r>
              <a:rPr lang="en-GB" sz="2400" baseline="-25000" dirty="0" smtClean="0">
                <a:solidFill>
                  <a:schemeClr val="folHlink"/>
                </a:solidFill>
                <a:latin typeface="Times New Roman" pitchFamily="18" charset="0"/>
              </a:rPr>
              <a:t>5</a:t>
            </a:r>
            <a:r>
              <a:rPr lang="en-ZA" sz="2400" baseline="-25000" dirty="0" smtClean="0">
                <a:solidFill>
                  <a:schemeClr val="folHlink"/>
                </a:solidFill>
                <a:latin typeface="Times New Roman" pitchFamily="18" charset="0"/>
              </a:rPr>
              <a:t> </a:t>
            </a:r>
            <a:r>
              <a:rPr lang="en-GB" sz="2400" dirty="0" smtClean="0">
                <a:solidFill>
                  <a:schemeClr val="folHlink"/>
                </a:solidFill>
                <a:latin typeface="Times New Roman" pitchFamily="18" charset="0"/>
              </a:rPr>
              <a:t>+N</a:t>
            </a:r>
            <a:r>
              <a:rPr lang="en-GB" sz="2400" baseline="-25000" dirty="0" smtClean="0">
                <a:solidFill>
                  <a:schemeClr val="folHlink"/>
                </a:solidFill>
                <a:latin typeface="Times New Roman" pitchFamily="18" charset="0"/>
              </a:rPr>
              <a:t>6</a:t>
            </a:r>
            <a:r>
              <a:rPr lang="en-GB" sz="2400" dirty="0" smtClean="0">
                <a:solidFill>
                  <a:schemeClr val="folHlink"/>
                </a:solidFill>
                <a:latin typeface="Times New Roman" pitchFamily="18" charset="0"/>
              </a:rPr>
              <a:t> +N</a:t>
            </a:r>
            <a:r>
              <a:rPr lang="en-GB" sz="2400" baseline="-25000" dirty="0" smtClean="0">
                <a:solidFill>
                  <a:schemeClr val="folHlink"/>
                </a:solidFill>
                <a:latin typeface="Times New Roman" pitchFamily="18" charset="0"/>
              </a:rPr>
              <a:t>7</a:t>
            </a:r>
            <a:r>
              <a:rPr lang="en-GB" sz="2400" dirty="0" smtClean="0">
                <a:solidFill>
                  <a:schemeClr val="folHlink"/>
                </a:solidFill>
                <a:latin typeface="Times New Roman" pitchFamily="18" charset="0"/>
              </a:rPr>
              <a:t> </a:t>
            </a:r>
          </a:p>
          <a:p>
            <a:pPr algn="ctr"/>
            <a:r>
              <a:rPr lang="en-GB" sz="2400" dirty="0" smtClean="0">
                <a:solidFill>
                  <a:schemeClr val="folHlink"/>
                </a:solidFill>
                <a:latin typeface="Times New Roman" pitchFamily="18" charset="0"/>
              </a:rPr>
              <a:t>members</a:t>
            </a:r>
          </a:p>
          <a:p>
            <a:pPr algn="ctr"/>
            <a:r>
              <a:rPr lang="en-GB" sz="2400" dirty="0" smtClean="0">
                <a:solidFill>
                  <a:schemeClr val="accent2"/>
                </a:solidFill>
                <a:latin typeface="Times New Roman" pitchFamily="18" charset="0"/>
              </a:rPr>
              <a:t> </a:t>
            </a:r>
            <a:endParaRPr lang="en-GB" sz="2400" dirty="0">
              <a:solidFill>
                <a:schemeClr val="accent2"/>
              </a:solidFill>
              <a:latin typeface="Times New Roman" pitchFamily="18" charset="0"/>
            </a:endParaRPr>
          </a:p>
        </p:txBody>
      </p:sp>
      <p:sp>
        <p:nvSpPr>
          <p:cNvPr id="6150" name="Line 6"/>
          <p:cNvSpPr>
            <a:spLocks noChangeShapeType="1"/>
          </p:cNvSpPr>
          <p:nvPr/>
        </p:nvSpPr>
        <p:spPr bwMode="auto">
          <a:xfrm>
            <a:off x="1336675" y="3276600"/>
            <a:ext cx="2813050" cy="0"/>
          </a:xfrm>
          <a:prstGeom prst="line">
            <a:avLst/>
          </a:prstGeom>
          <a:noFill/>
          <a:ln w="12700">
            <a:solidFill>
              <a:schemeClr val="tx1"/>
            </a:solidFill>
            <a:round/>
            <a:headEnd type="none" w="sm" len="sm"/>
            <a:tailEnd type="none" w="sm" len="sm"/>
          </a:ln>
          <a:effectLst/>
        </p:spPr>
        <p:txBody>
          <a:bodyPr wrap="none" anchor="ctr"/>
          <a:lstStyle/>
          <a:p>
            <a:endParaRPr lang="en-GB"/>
          </a:p>
        </p:txBody>
      </p:sp>
      <p:sp>
        <p:nvSpPr>
          <p:cNvPr id="6151" name="Line 7"/>
          <p:cNvSpPr>
            <a:spLocks noChangeShapeType="1"/>
          </p:cNvSpPr>
          <p:nvPr/>
        </p:nvSpPr>
        <p:spPr bwMode="auto">
          <a:xfrm>
            <a:off x="2819400" y="3124200"/>
            <a:ext cx="1541463" cy="0"/>
          </a:xfrm>
          <a:prstGeom prst="line">
            <a:avLst/>
          </a:prstGeom>
          <a:noFill/>
          <a:ln w="12700">
            <a:solidFill>
              <a:schemeClr val="tx1"/>
            </a:solidFill>
            <a:round/>
            <a:headEnd type="none" w="sm" len="sm"/>
            <a:tailEnd type="none" w="sm" len="sm"/>
          </a:ln>
          <a:effectLst/>
        </p:spPr>
        <p:txBody>
          <a:bodyPr wrap="none" anchor="ctr"/>
          <a:lstStyle/>
          <a:p>
            <a:endParaRPr lang="en-GB"/>
          </a:p>
        </p:txBody>
      </p:sp>
      <p:sp>
        <p:nvSpPr>
          <p:cNvPr id="6153" name="Line 9"/>
          <p:cNvSpPr>
            <a:spLocks noChangeShapeType="1"/>
          </p:cNvSpPr>
          <p:nvPr/>
        </p:nvSpPr>
        <p:spPr bwMode="auto">
          <a:xfrm>
            <a:off x="4641850" y="3276600"/>
            <a:ext cx="3446463" cy="0"/>
          </a:xfrm>
          <a:prstGeom prst="line">
            <a:avLst/>
          </a:prstGeom>
          <a:noFill/>
          <a:ln w="12700">
            <a:solidFill>
              <a:schemeClr val="tx1"/>
            </a:solidFill>
            <a:round/>
            <a:headEnd type="none" w="sm" len="sm"/>
            <a:tailEnd type="none" w="sm" len="sm"/>
          </a:ln>
          <a:effectLst/>
        </p:spPr>
        <p:txBody>
          <a:bodyPr wrap="none" anchor="ctr"/>
          <a:lstStyle/>
          <a:p>
            <a:endParaRPr lang="en-GB"/>
          </a:p>
        </p:txBody>
      </p:sp>
      <p:sp>
        <p:nvSpPr>
          <p:cNvPr id="6154" name="Line 10"/>
          <p:cNvSpPr>
            <a:spLocks noChangeShapeType="1"/>
          </p:cNvSpPr>
          <p:nvPr/>
        </p:nvSpPr>
        <p:spPr bwMode="auto">
          <a:xfrm>
            <a:off x="4641850" y="3276600"/>
            <a:ext cx="0" cy="152400"/>
          </a:xfrm>
          <a:prstGeom prst="line">
            <a:avLst/>
          </a:prstGeom>
          <a:noFill/>
          <a:ln w="12700">
            <a:solidFill>
              <a:schemeClr val="tx1"/>
            </a:solidFill>
            <a:round/>
            <a:headEnd type="none" w="sm" len="sm"/>
            <a:tailEnd type="triangle" w="sm" len="sm"/>
          </a:ln>
          <a:effectLst/>
        </p:spPr>
        <p:txBody>
          <a:bodyPr wrap="none" anchor="ctr"/>
          <a:lstStyle/>
          <a:p>
            <a:endParaRPr lang="en-GB"/>
          </a:p>
        </p:txBody>
      </p:sp>
      <p:sp>
        <p:nvSpPr>
          <p:cNvPr id="6155" name="Line 11"/>
          <p:cNvSpPr>
            <a:spLocks noChangeShapeType="1"/>
          </p:cNvSpPr>
          <p:nvPr/>
        </p:nvSpPr>
        <p:spPr bwMode="auto">
          <a:xfrm>
            <a:off x="4495800" y="2667000"/>
            <a:ext cx="6350" cy="762000"/>
          </a:xfrm>
          <a:prstGeom prst="line">
            <a:avLst/>
          </a:prstGeom>
          <a:noFill/>
          <a:ln w="12700">
            <a:solidFill>
              <a:schemeClr val="tx1"/>
            </a:solidFill>
            <a:round/>
            <a:headEnd type="none" w="sm" len="sm"/>
            <a:tailEnd type="triangle" w="sm" len="sm"/>
          </a:ln>
          <a:effectLst/>
        </p:spPr>
        <p:txBody>
          <a:bodyPr wrap="none" anchor="ctr"/>
          <a:lstStyle/>
          <a:p>
            <a:endParaRPr lang="en-GB"/>
          </a:p>
        </p:txBody>
      </p:sp>
      <p:sp>
        <p:nvSpPr>
          <p:cNvPr id="6156" name="Line 12"/>
          <p:cNvSpPr>
            <a:spLocks noChangeShapeType="1"/>
          </p:cNvSpPr>
          <p:nvPr/>
        </p:nvSpPr>
        <p:spPr bwMode="auto">
          <a:xfrm>
            <a:off x="4360863" y="3124200"/>
            <a:ext cx="0" cy="304800"/>
          </a:xfrm>
          <a:prstGeom prst="line">
            <a:avLst/>
          </a:prstGeom>
          <a:noFill/>
          <a:ln w="12700">
            <a:solidFill>
              <a:schemeClr val="tx1"/>
            </a:solidFill>
            <a:round/>
            <a:headEnd type="none" w="sm" len="sm"/>
            <a:tailEnd type="triangle" w="sm" len="sm"/>
          </a:ln>
          <a:effectLst/>
        </p:spPr>
        <p:txBody>
          <a:bodyPr wrap="none" anchor="ctr"/>
          <a:lstStyle/>
          <a:p>
            <a:endParaRPr lang="en-GB"/>
          </a:p>
        </p:txBody>
      </p:sp>
      <p:sp>
        <p:nvSpPr>
          <p:cNvPr id="6157" name="Line 13"/>
          <p:cNvSpPr>
            <a:spLocks noChangeShapeType="1"/>
          </p:cNvSpPr>
          <p:nvPr/>
        </p:nvSpPr>
        <p:spPr bwMode="auto">
          <a:xfrm>
            <a:off x="4149725" y="3276600"/>
            <a:ext cx="0" cy="152400"/>
          </a:xfrm>
          <a:prstGeom prst="line">
            <a:avLst/>
          </a:prstGeom>
          <a:noFill/>
          <a:ln w="12700">
            <a:solidFill>
              <a:schemeClr val="tx1"/>
            </a:solidFill>
            <a:round/>
            <a:headEnd type="none" w="sm" len="sm"/>
            <a:tailEnd type="triangle" w="sm" len="sm"/>
          </a:ln>
          <a:effectLst/>
        </p:spPr>
        <p:txBody>
          <a:bodyPr wrap="none" anchor="ctr"/>
          <a:lstStyle/>
          <a:p>
            <a:endParaRPr lang="en-GB"/>
          </a:p>
        </p:txBody>
      </p:sp>
      <p:sp>
        <p:nvSpPr>
          <p:cNvPr id="6160" name="Oval 16"/>
          <p:cNvSpPr>
            <a:spLocks noChangeArrowheads="1"/>
          </p:cNvSpPr>
          <p:nvPr/>
        </p:nvSpPr>
        <p:spPr bwMode="auto">
          <a:xfrm>
            <a:off x="3810000" y="1295400"/>
            <a:ext cx="1758950" cy="1371600"/>
          </a:xfrm>
          <a:prstGeom prst="ellipse">
            <a:avLst/>
          </a:prstGeom>
          <a:solidFill>
            <a:srgbClr val="FFFFCC"/>
          </a:solidFill>
          <a:ln w="12700">
            <a:solidFill>
              <a:schemeClr val="tx1"/>
            </a:solidFill>
            <a:round/>
            <a:headEnd type="none" w="sm" len="sm"/>
            <a:tailEnd type="none" w="sm" len="sm"/>
          </a:ln>
          <a:effectLst/>
        </p:spPr>
        <p:txBody>
          <a:bodyPr wrap="none" anchor="ctr"/>
          <a:lstStyle/>
          <a:p>
            <a:endParaRPr lang="en-GB"/>
          </a:p>
        </p:txBody>
      </p:sp>
      <p:sp>
        <p:nvSpPr>
          <p:cNvPr id="6161" name="Oval 17"/>
          <p:cNvSpPr>
            <a:spLocks noChangeArrowheads="1"/>
          </p:cNvSpPr>
          <p:nvPr/>
        </p:nvSpPr>
        <p:spPr bwMode="auto">
          <a:xfrm>
            <a:off x="5638800" y="1295400"/>
            <a:ext cx="1758950" cy="1371600"/>
          </a:xfrm>
          <a:prstGeom prst="ellipse">
            <a:avLst/>
          </a:prstGeom>
          <a:solidFill>
            <a:schemeClr val="accent2">
              <a:lumMod val="20000"/>
              <a:lumOff val="80000"/>
            </a:schemeClr>
          </a:solidFill>
          <a:ln w="12700">
            <a:solidFill>
              <a:schemeClr val="tx1"/>
            </a:solidFill>
            <a:round/>
            <a:headEnd type="none" w="sm" len="sm"/>
            <a:tailEnd type="none" w="sm" len="sm"/>
          </a:ln>
          <a:effectLst/>
        </p:spPr>
        <p:txBody>
          <a:bodyPr wrap="none" anchor="ctr"/>
          <a:lstStyle/>
          <a:p>
            <a:endParaRPr lang="en-GB"/>
          </a:p>
        </p:txBody>
      </p:sp>
      <p:sp>
        <p:nvSpPr>
          <p:cNvPr id="6162" name="Line 18"/>
          <p:cNvSpPr>
            <a:spLocks noChangeShapeType="1"/>
          </p:cNvSpPr>
          <p:nvPr/>
        </p:nvSpPr>
        <p:spPr bwMode="auto">
          <a:xfrm flipV="1">
            <a:off x="1336675" y="2590800"/>
            <a:ext cx="0" cy="685800"/>
          </a:xfrm>
          <a:prstGeom prst="line">
            <a:avLst/>
          </a:prstGeom>
          <a:noFill/>
          <a:ln w="12700">
            <a:solidFill>
              <a:schemeClr val="tx1"/>
            </a:solidFill>
            <a:round/>
            <a:headEnd type="none" w="sm" len="sm"/>
            <a:tailEnd type="none" w="sm" len="sm"/>
          </a:ln>
          <a:effectLst/>
        </p:spPr>
        <p:txBody>
          <a:bodyPr wrap="none" anchor="ctr"/>
          <a:lstStyle/>
          <a:p>
            <a:endParaRPr lang="en-GB"/>
          </a:p>
        </p:txBody>
      </p:sp>
      <p:sp>
        <p:nvSpPr>
          <p:cNvPr id="6163" name="Line 19"/>
          <p:cNvSpPr>
            <a:spLocks noChangeShapeType="1"/>
          </p:cNvSpPr>
          <p:nvPr/>
        </p:nvSpPr>
        <p:spPr bwMode="auto">
          <a:xfrm flipV="1">
            <a:off x="2819400" y="2667000"/>
            <a:ext cx="0" cy="457200"/>
          </a:xfrm>
          <a:prstGeom prst="line">
            <a:avLst/>
          </a:prstGeom>
          <a:noFill/>
          <a:ln w="12700">
            <a:solidFill>
              <a:schemeClr val="tx1"/>
            </a:solidFill>
            <a:round/>
            <a:headEnd type="none" w="sm" len="sm"/>
            <a:tailEnd type="none" w="sm" len="sm"/>
          </a:ln>
          <a:effectLst/>
        </p:spPr>
        <p:txBody>
          <a:bodyPr wrap="none" anchor="ctr"/>
          <a:lstStyle/>
          <a:p>
            <a:endParaRPr lang="en-GB"/>
          </a:p>
        </p:txBody>
      </p:sp>
      <p:sp>
        <p:nvSpPr>
          <p:cNvPr id="6164" name="Line 20"/>
          <p:cNvSpPr>
            <a:spLocks noChangeShapeType="1"/>
          </p:cNvSpPr>
          <p:nvPr/>
        </p:nvSpPr>
        <p:spPr bwMode="auto">
          <a:xfrm flipV="1">
            <a:off x="6477000" y="2667000"/>
            <a:ext cx="0" cy="609600"/>
          </a:xfrm>
          <a:prstGeom prst="line">
            <a:avLst/>
          </a:prstGeom>
          <a:noFill/>
          <a:ln w="12700">
            <a:solidFill>
              <a:schemeClr val="tx1"/>
            </a:solidFill>
            <a:round/>
            <a:headEnd type="none" w="sm" len="sm"/>
            <a:tailEnd type="none" w="sm" len="sm"/>
          </a:ln>
          <a:effectLst/>
        </p:spPr>
        <p:txBody>
          <a:bodyPr wrap="none" anchor="ctr"/>
          <a:lstStyle/>
          <a:p>
            <a:endParaRPr lang="en-GB"/>
          </a:p>
        </p:txBody>
      </p:sp>
      <p:sp>
        <p:nvSpPr>
          <p:cNvPr id="6165" name="Line 21"/>
          <p:cNvSpPr>
            <a:spLocks noChangeShapeType="1"/>
          </p:cNvSpPr>
          <p:nvPr/>
        </p:nvSpPr>
        <p:spPr bwMode="auto">
          <a:xfrm flipH="1" flipV="1">
            <a:off x="8077200" y="2133600"/>
            <a:ext cx="11113" cy="1143000"/>
          </a:xfrm>
          <a:prstGeom prst="line">
            <a:avLst/>
          </a:prstGeom>
          <a:noFill/>
          <a:ln w="12700">
            <a:solidFill>
              <a:schemeClr val="tx1"/>
            </a:solidFill>
            <a:round/>
            <a:headEnd type="none" w="sm" len="sm"/>
            <a:tailEnd type="none" w="sm" len="sm"/>
          </a:ln>
          <a:effectLst/>
        </p:spPr>
        <p:txBody>
          <a:bodyPr wrap="none" anchor="ctr"/>
          <a:lstStyle/>
          <a:p>
            <a:endParaRPr lang="en-GB"/>
          </a:p>
        </p:txBody>
      </p:sp>
      <p:sp>
        <p:nvSpPr>
          <p:cNvPr id="6166" name="Text Box 22"/>
          <p:cNvSpPr txBox="1">
            <a:spLocks noChangeArrowheads="1"/>
          </p:cNvSpPr>
          <p:nvPr/>
        </p:nvSpPr>
        <p:spPr bwMode="auto">
          <a:xfrm>
            <a:off x="3846512" y="1328738"/>
            <a:ext cx="1716088" cy="1277273"/>
          </a:xfrm>
          <a:prstGeom prst="rect">
            <a:avLst/>
          </a:prstGeom>
          <a:noFill/>
          <a:ln w="12700">
            <a:noFill/>
            <a:miter lim="800000"/>
            <a:headEnd type="none" w="sm" len="sm"/>
            <a:tailEnd type="none" w="sm" len="sm"/>
          </a:ln>
          <a:effectLst/>
        </p:spPr>
        <p:txBody>
          <a:bodyPr>
            <a:spAutoFit/>
          </a:bodyPr>
          <a:lstStyle/>
          <a:p>
            <a:pPr algn="ctr">
              <a:spcBef>
                <a:spcPct val="50000"/>
              </a:spcBef>
            </a:pPr>
            <a:r>
              <a:rPr lang="en-GB" sz="1400" dirty="0">
                <a:solidFill>
                  <a:srgbClr val="C00000"/>
                </a:solidFill>
                <a:latin typeface="Times New Roman" pitchFamily="18" charset="0"/>
              </a:rPr>
              <a:t>Ensemble </a:t>
            </a:r>
            <a:r>
              <a:rPr lang="en-GB" sz="1400" dirty="0" smtClean="0">
                <a:solidFill>
                  <a:srgbClr val="C00000"/>
                </a:solidFill>
                <a:latin typeface="Times New Roman" pitchFamily="18" charset="0"/>
              </a:rPr>
              <a:t>3</a:t>
            </a:r>
            <a:endParaRPr lang="en-GB" sz="1400" dirty="0">
              <a:solidFill>
                <a:srgbClr val="C00000"/>
              </a:solidFill>
              <a:latin typeface="Times New Roman" pitchFamily="18" charset="0"/>
            </a:endParaRPr>
          </a:p>
          <a:p>
            <a:pPr algn="ctr">
              <a:spcBef>
                <a:spcPct val="50000"/>
              </a:spcBef>
            </a:pPr>
            <a:r>
              <a:rPr lang="en-GB" sz="1400" dirty="0">
                <a:solidFill>
                  <a:srgbClr val="C00000"/>
                </a:solidFill>
                <a:latin typeface="Times New Roman" pitchFamily="18" charset="0"/>
              </a:rPr>
              <a:t> </a:t>
            </a:r>
            <a:r>
              <a:rPr lang="en-GB" sz="1400" b="1" dirty="0">
                <a:solidFill>
                  <a:srgbClr val="C00000"/>
                </a:solidFill>
                <a:latin typeface="Times New Roman" pitchFamily="18" charset="0"/>
              </a:rPr>
              <a:t>ESM</a:t>
            </a:r>
          </a:p>
          <a:p>
            <a:pPr algn="ctr">
              <a:spcBef>
                <a:spcPct val="50000"/>
              </a:spcBef>
            </a:pPr>
            <a:r>
              <a:rPr lang="en-GB" sz="1400" b="1" dirty="0">
                <a:solidFill>
                  <a:srgbClr val="C00000"/>
                </a:solidFill>
                <a:latin typeface="Times New Roman" pitchFamily="18" charset="0"/>
              </a:rPr>
              <a:t>at CPTEC</a:t>
            </a:r>
          </a:p>
          <a:p>
            <a:pPr algn="ctr">
              <a:spcBef>
                <a:spcPct val="50000"/>
              </a:spcBef>
            </a:pPr>
            <a:r>
              <a:rPr lang="en-GB" sz="1400" dirty="0" smtClean="0">
                <a:solidFill>
                  <a:srgbClr val="C00000"/>
                </a:solidFill>
                <a:latin typeface="Times New Roman" pitchFamily="18" charset="0"/>
              </a:rPr>
              <a:t>N</a:t>
            </a:r>
            <a:r>
              <a:rPr lang="en-GB" sz="1400" baseline="-25000" dirty="0">
                <a:solidFill>
                  <a:srgbClr val="C00000"/>
                </a:solidFill>
                <a:latin typeface="Times New Roman" pitchFamily="18" charset="0"/>
              </a:rPr>
              <a:t>3</a:t>
            </a:r>
            <a:r>
              <a:rPr lang="en-GB" sz="1400" dirty="0" smtClean="0">
                <a:solidFill>
                  <a:srgbClr val="C00000"/>
                </a:solidFill>
                <a:latin typeface="Times New Roman" pitchFamily="18" charset="0"/>
              </a:rPr>
              <a:t> </a:t>
            </a:r>
            <a:r>
              <a:rPr lang="en-GB" sz="1400" dirty="0">
                <a:solidFill>
                  <a:srgbClr val="C00000"/>
                </a:solidFill>
                <a:latin typeface="Times New Roman" pitchFamily="18" charset="0"/>
              </a:rPr>
              <a:t>members</a:t>
            </a:r>
          </a:p>
        </p:txBody>
      </p:sp>
      <p:sp>
        <p:nvSpPr>
          <p:cNvPr id="6167" name="Text Box 23"/>
          <p:cNvSpPr txBox="1">
            <a:spLocks noChangeArrowheads="1"/>
          </p:cNvSpPr>
          <p:nvPr/>
        </p:nvSpPr>
        <p:spPr bwMode="auto">
          <a:xfrm>
            <a:off x="5638800" y="1313527"/>
            <a:ext cx="1809750" cy="1169551"/>
          </a:xfrm>
          <a:prstGeom prst="rect">
            <a:avLst/>
          </a:prstGeom>
          <a:noFill/>
          <a:ln w="12700">
            <a:noFill/>
            <a:miter lim="800000"/>
            <a:headEnd type="none" w="sm" len="sm"/>
            <a:tailEnd type="none" w="sm" len="sm"/>
          </a:ln>
          <a:effectLst/>
        </p:spPr>
        <p:txBody>
          <a:bodyPr>
            <a:spAutoFit/>
          </a:bodyPr>
          <a:lstStyle/>
          <a:p>
            <a:pPr algn="ctr">
              <a:spcBef>
                <a:spcPct val="50000"/>
              </a:spcBef>
            </a:pPr>
            <a:r>
              <a:rPr lang="en-GB" sz="1400" dirty="0">
                <a:solidFill>
                  <a:srgbClr val="C00000"/>
                </a:solidFill>
                <a:latin typeface="Times New Roman" pitchFamily="18" charset="0"/>
              </a:rPr>
              <a:t>Ensemble </a:t>
            </a:r>
            <a:r>
              <a:rPr lang="en-GB" sz="1400" dirty="0" smtClean="0">
                <a:solidFill>
                  <a:srgbClr val="C00000"/>
                </a:solidFill>
                <a:latin typeface="Times New Roman" pitchFamily="18" charset="0"/>
              </a:rPr>
              <a:t>4</a:t>
            </a:r>
            <a:endParaRPr lang="en-GB" sz="1400" dirty="0">
              <a:solidFill>
                <a:srgbClr val="C00000"/>
              </a:solidFill>
              <a:latin typeface="Times New Roman" pitchFamily="18" charset="0"/>
            </a:endParaRPr>
          </a:p>
          <a:p>
            <a:pPr algn="ctr">
              <a:spcBef>
                <a:spcPct val="50000"/>
              </a:spcBef>
            </a:pPr>
            <a:r>
              <a:rPr lang="en-GB" sz="1400" b="1" dirty="0" smtClean="0">
                <a:solidFill>
                  <a:srgbClr val="C00000"/>
                </a:solidFill>
                <a:latin typeface="Times New Roman" pitchFamily="18" charset="0"/>
              </a:rPr>
              <a:t>Two ECHAM4.5 CGCMs at IRI</a:t>
            </a:r>
            <a:endParaRPr lang="en-ZA" sz="1400" b="1" dirty="0">
              <a:solidFill>
                <a:srgbClr val="C00000"/>
              </a:solidFill>
              <a:latin typeface="Times New Roman" pitchFamily="18" charset="0"/>
            </a:endParaRPr>
          </a:p>
          <a:p>
            <a:pPr algn="ctr">
              <a:spcBef>
                <a:spcPct val="50000"/>
              </a:spcBef>
            </a:pPr>
            <a:r>
              <a:rPr lang="en-GB" sz="1400" dirty="0" smtClean="0">
                <a:solidFill>
                  <a:srgbClr val="C00000"/>
                </a:solidFill>
                <a:latin typeface="Times New Roman" pitchFamily="18" charset="0"/>
              </a:rPr>
              <a:t>N</a:t>
            </a:r>
            <a:r>
              <a:rPr lang="en-GB" sz="1400" baseline="-25000" dirty="0">
                <a:solidFill>
                  <a:srgbClr val="C00000"/>
                </a:solidFill>
                <a:latin typeface="Times New Roman" pitchFamily="18" charset="0"/>
              </a:rPr>
              <a:t>4</a:t>
            </a:r>
            <a:r>
              <a:rPr lang="en-GB" sz="1400" dirty="0" smtClean="0">
                <a:solidFill>
                  <a:srgbClr val="C00000"/>
                </a:solidFill>
                <a:latin typeface="Times New Roman" pitchFamily="18" charset="0"/>
              </a:rPr>
              <a:t> </a:t>
            </a:r>
            <a:r>
              <a:rPr lang="en-GB" sz="1400" dirty="0">
                <a:solidFill>
                  <a:srgbClr val="C00000"/>
                </a:solidFill>
                <a:latin typeface="Times New Roman" pitchFamily="18" charset="0"/>
              </a:rPr>
              <a:t>members</a:t>
            </a:r>
          </a:p>
        </p:txBody>
      </p:sp>
      <p:sp>
        <p:nvSpPr>
          <p:cNvPr id="6169" name="Text Box 25"/>
          <p:cNvSpPr txBox="1">
            <a:spLocks noChangeArrowheads="1"/>
          </p:cNvSpPr>
          <p:nvPr/>
        </p:nvSpPr>
        <p:spPr bwMode="auto">
          <a:xfrm>
            <a:off x="0" y="0"/>
            <a:ext cx="9144000" cy="830997"/>
          </a:xfrm>
          <a:prstGeom prst="rect">
            <a:avLst/>
          </a:prstGeom>
          <a:noFill/>
          <a:ln w="12700">
            <a:noFill/>
            <a:miter lim="800000"/>
            <a:headEnd type="none" w="sm" len="sm"/>
            <a:tailEnd type="none" w="sm" len="sm"/>
          </a:ln>
          <a:effectLst/>
        </p:spPr>
        <p:txBody>
          <a:bodyPr>
            <a:spAutoFit/>
          </a:bodyPr>
          <a:lstStyle/>
          <a:p>
            <a:pPr algn="ctr">
              <a:spcBef>
                <a:spcPct val="50000"/>
              </a:spcBef>
            </a:pPr>
            <a:r>
              <a:rPr lang="en-GB" sz="2400" b="1" dirty="0" smtClean="0">
                <a:solidFill>
                  <a:srgbClr val="FF0000"/>
                </a:solidFill>
                <a:latin typeface="Times New Roman" pitchFamily="18" charset="0"/>
              </a:rPr>
              <a:t>The </a:t>
            </a:r>
            <a:r>
              <a:rPr lang="en-GB" sz="2400" b="1" dirty="0">
                <a:solidFill>
                  <a:srgbClr val="FF0000"/>
                </a:solidFill>
                <a:latin typeface="Times New Roman" pitchFamily="18" charset="0"/>
              </a:rPr>
              <a:t>multi-model </a:t>
            </a:r>
            <a:r>
              <a:rPr lang="en-GB" sz="2400" b="1" u="sng" dirty="0" smtClean="0">
                <a:solidFill>
                  <a:srgbClr val="FF0000"/>
                </a:solidFill>
                <a:latin typeface="Times New Roman" pitchFamily="18" charset="0"/>
              </a:rPr>
              <a:t>sea-surface temperature </a:t>
            </a:r>
            <a:r>
              <a:rPr lang="en-GB" sz="2400" b="1" dirty="0" smtClean="0">
                <a:solidFill>
                  <a:srgbClr val="FF0000"/>
                </a:solidFill>
                <a:latin typeface="Times New Roman" pitchFamily="18" charset="0"/>
              </a:rPr>
              <a:t>forecasting </a:t>
            </a:r>
            <a:r>
              <a:rPr lang="en-GB" sz="2400" b="1" dirty="0">
                <a:solidFill>
                  <a:srgbClr val="FF0000"/>
                </a:solidFill>
                <a:latin typeface="Times New Roman" pitchFamily="18" charset="0"/>
              </a:rPr>
              <a:t>system </a:t>
            </a:r>
            <a:r>
              <a:rPr lang="en-GB" sz="2400" b="1" dirty="0" smtClean="0">
                <a:solidFill>
                  <a:srgbClr val="FF0000"/>
                </a:solidFill>
                <a:latin typeface="Times New Roman" pitchFamily="18" charset="0"/>
              </a:rPr>
              <a:t>under development through ACCESS </a:t>
            </a:r>
            <a:endParaRPr lang="en-GB" sz="2400" b="1" dirty="0">
              <a:solidFill>
                <a:srgbClr val="FF0000"/>
              </a:solidFill>
              <a:latin typeface="Times New Roman" pitchFamily="18" charset="0"/>
            </a:endParaRPr>
          </a:p>
        </p:txBody>
      </p:sp>
      <p:sp>
        <p:nvSpPr>
          <p:cNvPr id="6170" name="Line 26"/>
          <p:cNvSpPr>
            <a:spLocks noChangeShapeType="1"/>
          </p:cNvSpPr>
          <p:nvPr/>
        </p:nvSpPr>
        <p:spPr bwMode="auto">
          <a:xfrm rot="180000">
            <a:off x="4358237" y="4343865"/>
            <a:ext cx="45719" cy="1068473"/>
          </a:xfrm>
          <a:prstGeom prst="line">
            <a:avLst/>
          </a:prstGeom>
          <a:noFill/>
          <a:ln w="12700">
            <a:solidFill>
              <a:schemeClr val="tx1"/>
            </a:solidFill>
            <a:round/>
            <a:headEnd/>
            <a:tailEnd type="triangle" w="med" len="med"/>
          </a:ln>
          <a:effectLst/>
        </p:spPr>
        <p:txBody>
          <a:bodyPr wrap="none" anchor="ctr"/>
          <a:lstStyle/>
          <a:p>
            <a:endParaRPr lang="en-GB"/>
          </a:p>
        </p:txBody>
      </p:sp>
      <p:sp>
        <p:nvSpPr>
          <p:cNvPr id="6171" name="Oval 27"/>
          <p:cNvSpPr>
            <a:spLocks noChangeArrowheads="1"/>
          </p:cNvSpPr>
          <p:nvPr/>
        </p:nvSpPr>
        <p:spPr bwMode="auto">
          <a:xfrm>
            <a:off x="7315200" y="762000"/>
            <a:ext cx="1758950" cy="1371600"/>
          </a:xfrm>
          <a:prstGeom prst="ellipse">
            <a:avLst/>
          </a:prstGeom>
          <a:solidFill>
            <a:schemeClr val="accent5">
              <a:lumMod val="20000"/>
              <a:lumOff val="80000"/>
            </a:schemeClr>
          </a:solidFill>
          <a:ln w="12700">
            <a:solidFill>
              <a:schemeClr val="tx1"/>
            </a:solidFill>
            <a:round/>
            <a:headEnd type="none" w="sm" len="sm"/>
            <a:tailEnd type="none" w="sm" len="sm"/>
          </a:ln>
          <a:effectLst/>
        </p:spPr>
        <p:txBody>
          <a:bodyPr wrap="none" anchor="ctr"/>
          <a:lstStyle/>
          <a:p>
            <a:pPr algn="ctr">
              <a:spcBef>
                <a:spcPct val="50000"/>
              </a:spcBef>
            </a:pPr>
            <a:r>
              <a:rPr lang="en-GB" sz="1400" dirty="0">
                <a:solidFill>
                  <a:srgbClr val="C00000"/>
                </a:solidFill>
                <a:latin typeface="Times New Roman" pitchFamily="18" charset="0"/>
              </a:rPr>
              <a:t>Ensemble </a:t>
            </a:r>
            <a:r>
              <a:rPr lang="en-GB" sz="1400" dirty="0" smtClean="0">
                <a:solidFill>
                  <a:srgbClr val="C00000"/>
                </a:solidFill>
                <a:latin typeface="Times New Roman" pitchFamily="18" charset="0"/>
              </a:rPr>
              <a:t>5</a:t>
            </a:r>
            <a:r>
              <a:rPr lang="en-GB" sz="1400" i="1" dirty="0" smtClean="0">
                <a:solidFill>
                  <a:srgbClr val="C00000"/>
                </a:solidFill>
                <a:latin typeface="Times New Roman" pitchFamily="18" charset="0"/>
              </a:rPr>
              <a:t> </a:t>
            </a:r>
            <a:endParaRPr lang="en-GB" sz="1400" i="1" dirty="0">
              <a:solidFill>
                <a:srgbClr val="C00000"/>
              </a:solidFill>
              <a:latin typeface="Times New Roman" pitchFamily="18" charset="0"/>
            </a:endParaRPr>
          </a:p>
          <a:p>
            <a:pPr algn="ctr">
              <a:spcBef>
                <a:spcPct val="50000"/>
              </a:spcBef>
            </a:pPr>
            <a:r>
              <a:rPr lang="en-GB" sz="1400" b="1" dirty="0" smtClean="0">
                <a:solidFill>
                  <a:srgbClr val="C00000"/>
                </a:solidFill>
                <a:latin typeface="Times New Roman" pitchFamily="18" charset="0"/>
              </a:rPr>
              <a:t>SINTEX-F</a:t>
            </a:r>
            <a:endParaRPr lang="en-GB" sz="1400" b="1" dirty="0">
              <a:solidFill>
                <a:srgbClr val="C00000"/>
              </a:solidFill>
              <a:latin typeface="Times New Roman" pitchFamily="18" charset="0"/>
            </a:endParaRPr>
          </a:p>
          <a:p>
            <a:pPr algn="ctr">
              <a:spcBef>
                <a:spcPct val="50000"/>
              </a:spcBef>
            </a:pPr>
            <a:r>
              <a:rPr lang="en-GB" sz="1400" b="1" dirty="0">
                <a:solidFill>
                  <a:srgbClr val="C00000"/>
                </a:solidFill>
                <a:latin typeface="Times New Roman" pitchFamily="18" charset="0"/>
              </a:rPr>
              <a:t> at </a:t>
            </a:r>
            <a:r>
              <a:rPr lang="en-GB" sz="1400" b="1" dirty="0" smtClean="0">
                <a:solidFill>
                  <a:srgbClr val="C00000"/>
                </a:solidFill>
                <a:latin typeface="Times New Roman" pitchFamily="18" charset="0"/>
              </a:rPr>
              <a:t>JAMSTEC</a:t>
            </a:r>
            <a:endParaRPr lang="en-GB" sz="1400" b="1" dirty="0">
              <a:solidFill>
                <a:srgbClr val="C00000"/>
              </a:solidFill>
              <a:latin typeface="Times New Roman" pitchFamily="18" charset="0"/>
            </a:endParaRPr>
          </a:p>
          <a:p>
            <a:pPr algn="ctr">
              <a:spcBef>
                <a:spcPct val="50000"/>
              </a:spcBef>
            </a:pPr>
            <a:r>
              <a:rPr lang="en-GB" sz="1400" dirty="0" smtClean="0">
                <a:solidFill>
                  <a:srgbClr val="C00000"/>
                </a:solidFill>
                <a:latin typeface="Times New Roman" pitchFamily="18" charset="0"/>
              </a:rPr>
              <a:t>N</a:t>
            </a:r>
            <a:r>
              <a:rPr lang="en-ZA" sz="1400" baseline="-25000" dirty="0" smtClean="0">
                <a:solidFill>
                  <a:srgbClr val="C00000"/>
                </a:solidFill>
                <a:latin typeface="Times New Roman" pitchFamily="18" charset="0"/>
              </a:rPr>
              <a:t>5</a:t>
            </a:r>
            <a:r>
              <a:rPr lang="en-GB" sz="1400" baseline="-25000" dirty="0" smtClean="0">
                <a:solidFill>
                  <a:srgbClr val="C00000"/>
                </a:solidFill>
                <a:latin typeface="Times New Roman" pitchFamily="18" charset="0"/>
              </a:rPr>
              <a:t> </a:t>
            </a:r>
            <a:r>
              <a:rPr lang="en-GB" sz="1400" dirty="0">
                <a:solidFill>
                  <a:srgbClr val="C00000"/>
                </a:solidFill>
                <a:latin typeface="Times New Roman" pitchFamily="18" charset="0"/>
              </a:rPr>
              <a:t>members</a:t>
            </a:r>
            <a:endParaRPr lang="en-US" sz="1400" dirty="0">
              <a:solidFill>
                <a:srgbClr val="C00000"/>
              </a:solidFill>
              <a:latin typeface="Times New Roman" pitchFamily="18" charset="0"/>
            </a:endParaRPr>
          </a:p>
        </p:txBody>
      </p:sp>
      <p:sp>
        <p:nvSpPr>
          <p:cNvPr id="6172" name="Line 28"/>
          <p:cNvSpPr>
            <a:spLocks noChangeShapeType="1"/>
          </p:cNvSpPr>
          <p:nvPr/>
        </p:nvSpPr>
        <p:spPr bwMode="auto">
          <a:xfrm flipH="1">
            <a:off x="5181600" y="4038600"/>
            <a:ext cx="1828800" cy="0"/>
          </a:xfrm>
          <a:prstGeom prst="line">
            <a:avLst/>
          </a:prstGeom>
          <a:noFill/>
          <a:ln w="9525">
            <a:solidFill>
              <a:schemeClr val="tx1"/>
            </a:solidFill>
            <a:round/>
            <a:headEnd/>
            <a:tailEnd type="triangle" w="med" len="med"/>
          </a:ln>
          <a:effectLst/>
        </p:spPr>
        <p:txBody>
          <a:bodyPr/>
          <a:lstStyle/>
          <a:p>
            <a:endParaRPr lang="en-GB"/>
          </a:p>
        </p:txBody>
      </p:sp>
      <p:sp>
        <p:nvSpPr>
          <p:cNvPr id="31" name="Oval 27"/>
          <p:cNvSpPr>
            <a:spLocks noChangeArrowheads="1"/>
          </p:cNvSpPr>
          <p:nvPr/>
        </p:nvSpPr>
        <p:spPr bwMode="auto">
          <a:xfrm>
            <a:off x="146050" y="1295400"/>
            <a:ext cx="1758950" cy="1371600"/>
          </a:xfrm>
          <a:prstGeom prst="ellipse">
            <a:avLst/>
          </a:prstGeom>
          <a:solidFill>
            <a:srgbClr val="FFFFCC"/>
          </a:solidFill>
          <a:ln w="12700">
            <a:solidFill>
              <a:schemeClr val="tx1"/>
            </a:solidFill>
            <a:round/>
            <a:headEnd type="none" w="sm" len="sm"/>
            <a:tailEnd type="none" w="sm" len="sm"/>
          </a:ln>
          <a:effectLst/>
        </p:spPr>
        <p:txBody>
          <a:bodyPr wrap="none" anchor="ctr"/>
          <a:lstStyle/>
          <a:p>
            <a:pPr algn="ctr">
              <a:spcBef>
                <a:spcPct val="50000"/>
              </a:spcBef>
            </a:pPr>
            <a:r>
              <a:rPr lang="en-GB" sz="1400" dirty="0">
                <a:solidFill>
                  <a:srgbClr val="C00000"/>
                </a:solidFill>
                <a:latin typeface="Times New Roman" pitchFamily="18" charset="0"/>
              </a:rPr>
              <a:t>Ensemble </a:t>
            </a:r>
            <a:r>
              <a:rPr lang="en-GB" sz="1400" dirty="0" smtClean="0">
                <a:solidFill>
                  <a:srgbClr val="C00000"/>
                </a:solidFill>
                <a:latin typeface="Times New Roman" pitchFamily="18" charset="0"/>
              </a:rPr>
              <a:t>1</a:t>
            </a:r>
            <a:r>
              <a:rPr lang="en-GB" sz="1400" i="1" dirty="0" smtClean="0">
                <a:solidFill>
                  <a:srgbClr val="C00000"/>
                </a:solidFill>
                <a:latin typeface="Times New Roman" pitchFamily="18" charset="0"/>
              </a:rPr>
              <a:t> </a:t>
            </a:r>
            <a:endParaRPr lang="en-GB" sz="1400" i="1" dirty="0">
              <a:solidFill>
                <a:srgbClr val="C00000"/>
              </a:solidFill>
              <a:latin typeface="Times New Roman" pitchFamily="18" charset="0"/>
            </a:endParaRPr>
          </a:p>
          <a:p>
            <a:pPr algn="ctr">
              <a:spcBef>
                <a:spcPct val="50000"/>
              </a:spcBef>
            </a:pPr>
            <a:r>
              <a:rPr lang="en-ZA" sz="1400" b="1" dirty="0" smtClean="0">
                <a:solidFill>
                  <a:srgbClr val="C00000"/>
                </a:solidFill>
                <a:latin typeface="Times New Roman" pitchFamily="18" charset="0"/>
              </a:rPr>
              <a:t>COUPLED models</a:t>
            </a:r>
            <a:endParaRPr lang="en-GB" sz="1400" b="1" dirty="0">
              <a:solidFill>
                <a:srgbClr val="C00000"/>
              </a:solidFill>
              <a:latin typeface="Times New Roman" pitchFamily="18" charset="0"/>
            </a:endParaRPr>
          </a:p>
          <a:p>
            <a:pPr algn="ctr">
              <a:spcBef>
                <a:spcPct val="50000"/>
              </a:spcBef>
            </a:pPr>
            <a:r>
              <a:rPr lang="en-GB" sz="1400" b="1" dirty="0">
                <a:solidFill>
                  <a:srgbClr val="C00000"/>
                </a:solidFill>
                <a:latin typeface="Times New Roman" pitchFamily="18" charset="0"/>
              </a:rPr>
              <a:t> at </a:t>
            </a:r>
            <a:r>
              <a:rPr lang="en-GB" sz="1400" b="1" dirty="0" smtClean="0">
                <a:solidFill>
                  <a:srgbClr val="C00000"/>
                </a:solidFill>
                <a:latin typeface="Times New Roman" pitchFamily="18" charset="0"/>
              </a:rPr>
              <a:t>CSIR NRE</a:t>
            </a:r>
            <a:endParaRPr lang="en-GB" sz="1400" b="1" dirty="0">
              <a:solidFill>
                <a:srgbClr val="C00000"/>
              </a:solidFill>
              <a:latin typeface="Times New Roman" pitchFamily="18" charset="0"/>
            </a:endParaRPr>
          </a:p>
          <a:p>
            <a:pPr algn="ctr">
              <a:spcBef>
                <a:spcPct val="50000"/>
              </a:spcBef>
            </a:pPr>
            <a:r>
              <a:rPr lang="en-GB" sz="1400" dirty="0" smtClean="0">
                <a:solidFill>
                  <a:srgbClr val="C00000"/>
                </a:solidFill>
                <a:latin typeface="Times New Roman" pitchFamily="18" charset="0"/>
              </a:rPr>
              <a:t>N</a:t>
            </a:r>
            <a:r>
              <a:rPr lang="en-ZA" sz="1400" baseline="-25000" dirty="0" smtClean="0">
                <a:solidFill>
                  <a:srgbClr val="C00000"/>
                </a:solidFill>
                <a:latin typeface="Times New Roman" pitchFamily="18" charset="0"/>
              </a:rPr>
              <a:t>1</a:t>
            </a:r>
            <a:r>
              <a:rPr lang="en-ZA" sz="1400" dirty="0" smtClean="0">
                <a:solidFill>
                  <a:srgbClr val="C00000"/>
                </a:solidFill>
                <a:latin typeface="Times New Roman" pitchFamily="18" charset="0"/>
              </a:rPr>
              <a:t> </a:t>
            </a:r>
            <a:r>
              <a:rPr lang="en-GB" sz="1400" dirty="0" smtClean="0">
                <a:solidFill>
                  <a:srgbClr val="C00000"/>
                </a:solidFill>
                <a:latin typeface="Times New Roman" pitchFamily="18" charset="0"/>
              </a:rPr>
              <a:t>members</a:t>
            </a:r>
            <a:endParaRPr lang="en-US" sz="1400" dirty="0">
              <a:solidFill>
                <a:srgbClr val="C00000"/>
              </a:solidFill>
              <a:latin typeface="Times New Roman" pitchFamily="18" charset="0"/>
            </a:endParaRPr>
          </a:p>
        </p:txBody>
      </p:sp>
      <p:sp>
        <p:nvSpPr>
          <p:cNvPr id="33" name="Oval 27"/>
          <p:cNvSpPr>
            <a:spLocks noChangeArrowheads="1"/>
          </p:cNvSpPr>
          <p:nvPr/>
        </p:nvSpPr>
        <p:spPr bwMode="auto">
          <a:xfrm>
            <a:off x="1974850" y="1295400"/>
            <a:ext cx="1758950" cy="1371600"/>
          </a:xfrm>
          <a:prstGeom prst="ellipse">
            <a:avLst/>
          </a:prstGeom>
          <a:solidFill>
            <a:srgbClr val="FFFFCC"/>
          </a:solidFill>
          <a:ln w="12700">
            <a:solidFill>
              <a:schemeClr val="tx1"/>
            </a:solidFill>
            <a:round/>
            <a:headEnd type="none" w="sm" len="sm"/>
            <a:tailEnd type="none" w="sm" len="sm"/>
          </a:ln>
          <a:effectLst/>
        </p:spPr>
        <p:txBody>
          <a:bodyPr wrap="none" anchor="ctr"/>
          <a:lstStyle/>
          <a:p>
            <a:pPr algn="ctr">
              <a:spcBef>
                <a:spcPct val="50000"/>
              </a:spcBef>
            </a:pPr>
            <a:r>
              <a:rPr lang="en-GB" sz="1400" dirty="0">
                <a:solidFill>
                  <a:srgbClr val="C00000"/>
                </a:solidFill>
                <a:latin typeface="Times New Roman" pitchFamily="18" charset="0"/>
              </a:rPr>
              <a:t>Ensemble </a:t>
            </a:r>
            <a:r>
              <a:rPr lang="en-GB" sz="1400" dirty="0" smtClean="0">
                <a:solidFill>
                  <a:srgbClr val="C00000"/>
                </a:solidFill>
                <a:latin typeface="Times New Roman" pitchFamily="18" charset="0"/>
              </a:rPr>
              <a:t>2</a:t>
            </a:r>
            <a:r>
              <a:rPr lang="en-GB" sz="1400" i="1" dirty="0" smtClean="0">
                <a:solidFill>
                  <a:srgbClr val="C00000"/>
                </a:solidFill>
                <a:latin typeface="Times New Roman" pitchFamily="18" charset="0"/>
              </a:rPr>
              <a:t> </a:t>
            </a:r>
            <a:endParaRPr lang="en-GB" sz="1400" i="1" dirty="0">
              <a:solidFill>
                <a:srgbClr val="C00000"/>
              </a:solidFill>
              <a:latin typeface="Times New Roman" pitchFamily="18" charset="0"/>
            </a:endParaRPr>
          </a:p>
          <a:p>
            <a:pPr algn="ctr">
              <a:spcBef>
                <a:spcPct val="50000"/>
              </a:spcBef>
            </a:pPr>
            <a:r>
              <a:rPr lang="en-ZA" sz="1400" b="1" dirty="0" smtClean="0">
                <a:solidFill>
                  <a:srgbClr val="C00000"/>
                </a:solidFill>
                <a:latin typeface="Times New Roman" pitchFamily="18" charset="0"/>
              </a:rPr>
              <a:t>CFS</a:t>
            </a:r>
            <a:r>
              <a:rPr lang="en-GB" sz="1400" b="1" dirty="0" smtClean="0">
                <a:solidFill>
                  <a:srgbClr val="C00000"/>
                </a:solidFill>
                <a:latin typeface="Times New Roman" pitchFamily="18" charset="0"/>
              </a:rPr>
              <a:t> </a:t>
            </a:r>
          </a:p>
          <a:p>
            <a:pPr algn="ctr">
              <a:spcBef>
                <a:spcPct val="50000"/>
              </a:spcBef>
            </a:pPr>
            <a:r>
              <a:rPr lang="en-GB" sz="1400" b="1" dirty="0" smtClean="0">
                <a:solidFill>
                  <a:srgbClr val="C00000"/>
                </a:solidFill>
                <a:latin typeface="Times New Roman" pitchFamily="18" charset="0"/>
              </a:rPr>
              <a:t>at NCEP</a:t>
            </a:r>
            <a:endParaRPr lang="en-GB" sz="1400" b="1" dirty="0">
              <a:solidFill>
                <a:srgbClr val="C00000"/>
              </a:solidFill>
              <a:latin typeface="Times New Roman" pitchFamily="18" charset="0"/>
            </a:endParaRPr>
          </a:p>
          <a:p>
            <a:pPr algn="ctr">
              <a:spcBef>
                <a:spcPct val="50000"/>
              </a:spcBef>
            </a:pPr>
            <a:r>
              <a:rPr lang="en-GB" sz="1400" dirty="0" smtClean="0">
                <a:solidFill>
                  <a:srgbClr val="C00000"/>
                </a:solidFill>
                <a:latin typeface="Times New Roman" pitchFamily="18" charset="0"/>
              </a:rPr>
              <a:t>N</a:t>
            </a:r>
            <a:r>
              <a:rPr lang="en-ZA" sz="1400" baseline="-25000" dirty="0" smtClean="0">
                <a:solidFill>
                  <a:srgbClr val="C00000"/>
                </a:solidFill>
                <a:latin typeface="Times New Roman" pitchFamily="18" charset="0"/>
              </a:rPr>
              <a:t>2</a:t>
            </a:r>
            <a:r>
              <a:rPr lang="en-GB" sz="1400" baseline="-25000" dirty="0" smtClean="0">
                <a:solidFill>
                  <a:srgbClr val="C00000"/>
                </a:solidFill>
                <a:latin typeface="Times New Roman" pitchFamily="18" charset="0"/>
              </a:rPr>
              <a:t> </a:t>
            </a:r>
            <a:r>
              <a:rPr lang="en-GB" sz="1400" dirty="0">
                <a:solidFill>
                  <a:srgbClr val="C00000"/>
                </a:solidFill>
                <a:latin typeface="Times New Roman" pitchFamily="18" charset="0"/>
              </a:rPr>
              <a:t>members</a:t>
            </a:r>
            <a:endParaRPr lang="en-US" sz="1400" dirty="0">
              <a:solidFill>
                <a:srgbClr val="C00000"/>
              </a:solidFill>
              <a:latin typeface="Times New Roman" pitchFamily="18" charset="0"/>
            </a:endParaRPr>
          </a:p>
        </p:txBody>
      </p:sp>
      <p:sp>
        <p:nvSpPr>
          <p:cNvPr id="35" name="Oval 27"/>
          <p:cNvSpPr>
            <a:spLocks noChangeArrowheads="1"/>
          </p:cNvSpPr>
          <p:nvPr/>
        </p:nvSpPr>
        <p:spPr bwMode="auto">
          <a:xfrm>
            <a:off x="7004050" y="3505200"/>
            <a:ext cx="1758950" cy="1371600"/>
          </a:xfrm>
          <a:prstGeom prst="ellipse">
            <a:avLst/>
          </a:prstGeom>
          <a:solidFill>
            <a:schemeClr val="accent5">
              <a:lumMod val="20000"/>
              <a:lumOff val="80000"/>
            </a:schemeClr>
          </a:solidFill>
          <a:ln w="12700">
            <a:solidFill>
              <a:schemeClr val="tx1"/>
            </a:solidFill>
            <a:round/>
            <a:headEnd type="none" w="sm" len="sm"/>
            <a:tailEnd type="none" w="sm" len="sm"/>
          </a:ln>
          <a:effectLst/>
        </p:spPr>
        <p:txBody>
          <a:bodyPr wrap="none" anchor="ctr"/>
          <a:lstStyle/>
          <a:p>
            <a:pPr algn="ctr">
              <a:spcBef>
                <a:spcPct val="50000"/>
              </a:spcBef>
            </a:pPr>
            <a:r>
              <a:rPr lang="en-GB" sz="1400" dirty="0">
                <a:solidFill>
                  <a:srgbClr val="C00000"/>
                </a:solidFill>
                <a:latin typeface="Times New Roman" pitchFamily="18" charset="0"/>
              </a:rPr>
              <a:t>Ensemble </a:t>
            </a:r>
            <a:r>
              <a:rPr lang="en-GB" sz="1400" dirty="0" smtClean="0">
                <a:solidFill>
                  <a:srgbClr val="C00000"/>
                </a:solidFill>
                <a:latin typeface="Times New Roman" pitchFamily="18" charset="0"/>
              </a:rPr>
              <a:t>7</a:t>
            </a:r>
            <a:r>
              <a:rPr lang="en-GB" sz="1400" i="1" dirty="0" smtClean="0">
                <a:solidFill>
                  <a:srgbClr val="C00000"/>
                </a:solidFill>
                <a:latin typeface="Times New Roman" pitchFamily="18" charset="0"/>
              </a:rPr>
              <a:t> </a:t>
            </a:r>
            <a:endParaRPr lang="en-GB" sz="1400" i="1" dirty="0">
              <a:solidFill>
                <a:srgbClr val="C00000"/>
              </a:solidFill>
              <a:latin typeface="Times New Roman" pitchFamily="18" charset="0"/>
            </a:endParaRPr>
          </a:p>
          <a:p>
            <a:pPr algn="ctr">
              <a:spcBef>
                <a:spcPct val="50000"/>
              </a:spcBef>
            </a:pPr>
            <a:r>
              <a:rPr lang="en-ZA" sz="1400" b="1" dirty="0" smtClean="0">
                <a:solidFill>
                  <a:srgbClr val="C00000"/>
                </a:solidFill>
                <a:latin typeface="Times New Roman" pitchFamily="18" charset="0"/>
              </a:rPr>
              <a:t>GloSEA4</a:t>
            </a:r>
            <a:r>
              <a:rPr lang="en-GB" sz="1400" b="1" dirty="0" smtClean="0">
                <a:solidFill>
                  <a:srgbClr val="C00000"/>
                </a:solidFill>
                <a:latin typeface="Times New Roman" pitchFamily="18" charset="0"/>
              </a:rPr>
              <a:t> </a:t>
            </a:r>
          </a:p>
          <a:p>
            <a:pPr algn="ctr">
              <a:spcBef>
                <a:spcPct val="50000"/>
              </a:spcBef>
            </a:pPr>
            <a:r>
              <a:rPr lang="en-GB" sz="1400" b="1" dirty="0" smtClean="0">
                <a:solidFill>
                  <a:srgbClr val="C00000"/>
                </a:solidFill>
                <a:latin typeface="Times New Roman" pitchFamily="18" charset="0"/>
              </a:rPr>
              <a:t>at UK Met Office</a:t>
            </a:r>
            <a:endParaRPr lang="en-GB" sz="1400" b="1" dirty="0">
              <a:solidFill>
                <a:srgbClr val="C00000"/>
              </a:solidFill>
              <a:latin typeface="Times New Roman" pitchFamily="18" charset="0"/>
            </a:endParaRPr>
          </a:p>
          <a:p>
            <a:pPr algn="ctr">
              <a:spcBef>
                <a:spcPct val="50000"/>
              </a:spcBef>
            </a:pPr>
            <a:r>
              <a:rPr lang="en-GB" sz="1400" dirty="0" smtClean="0">
                <a:solidFill>
                  <a:srgbClr val="C00000"/>
                </a:solidFill>
                <a:latin typeface="Times New Roman" pitchFamily="18" charset="0"/>
              </a:rPr>
              <a:t>N</a:t>
            </a:r>
            <a:r>
              <a:rPr lang="en-ZA" sz="1400" baseline="-25000" dirty="0" smtClean="0">
                <a:solidFill>
                  <a:srgbClr val="C00000"/>
                </a:solidFill>
                <a:latin typeface="Times New Roman" pitchFamily="18" charset="0"/>
              </a:rPr>
              <a:t>7</a:t>
            </a:r>
            <a:r>
              <a:rPr lang="en-GB" sz="1400" baseline="-25000" dirty="0" smtClean="0">
                <a:solidFill>
                  <a:srgbClr val="C00000"/>
                </a:solidFill>
                <a:latin typeface="Times New Roman" pitchFamily="18" charset="0"/>
              </a:rPr>
              <a:t> </a:t>
            </a:r>
            <a:r>
              <a:rPr lang="en-GB" sz="1400" dirty="0">
                <a:solidFill>
                  <a:srgbClr val="C00000"/>
                </a:solidFill>
                <a:latin typeface="Times New Roman" pitchFamily="18" charset="0"/>
              </a:rPr>
              <a:t>members</a:t>
            </a:r>
            <a:endParaRPr lang="en-US" sz="1400" dirty="0">
              <a:solidFill>
                <a:srgbClr val="C00000"/>
              </a:solidFill>
              <a:latin typeface="Times New Roman" pitchFamily="18" charset="0"/>
            </a:endParaRPr>
          </a:p>
        </p:txBody>
      </p:sp>
      <p:sp>
        <p:nvSpPr>
          <p:cNvPr id="41" name="TextBox 40"/>
          <p:cNvSpPr txBox="1"/>
          <p:nvPr/>
        </p:nvSpPr>
        <p:spPr>
          <a:xfrm>
            <a:off x="8305800" y="2057400"/>
            <a:ext cx="838200" cy="369332"/>
          </a:xfrm>
          <a:prstGeom prst="rect">
            <a:avLst/>
          </a:prstGeom>
          <a:noFill/>
        </p:spPr>
        <p:txBody>
          <a:bodyPr wrap="square" rtlCol="0">
            <a:spAutoFit/>
          </a:bodyPr>
          <a:lstStyle/>
          <a:p>
            <a:r>
              <a:rPr lang="en-ZA" dirty="0" smtClean="0"/>
              <a:t>Japan</a:t>
            </a:r>
            <a:endParaRPr lang="en-GB" dirty="0"/>
          </a:p>
        </p:txBody>
      </p:sp>
      <p:sp>
        <p:nvSpPr>
          <p:cNvPr id="42" name="TextBox 41"/>
          <p:cNvSpPr txBox="1"/>
          <p:nvPr/>
        </p:nvSpPr>
        <p:spPr>
          <a:xfrm>
            <a:off x="8305800" y="3352800"/>
            <a:ext cx="609600" cy="369332"/>
          </a:xfrm>
          <a:prstGeom prst="rect">
            <a:avLst/>
          </a:prstGeom>
          <a:noFill/>
        </p:spPr>
        <p:txBody>
          <a:bodyPr wrap="square" rtlCol="0">
            <a:spAutoFit/>
          </a:bodyPr>
          <a:lstStyle/>
          <a:p>
            <a:r>
              <a:rPr lang="en-ZA" dirty="0" smtClean="0"/>
              <a:t>UK</a:t>
            </a:r>
            <a:endParaRPr lang="en-GB" dirty="0"/>
          </a:p>
        </p:txBody>
      </p:sp>
      <p:sp>
        <p:nvSpPr>
          <p:cNvPr id="43" name="TextBox 42"/>
          <p:cNvSpPr txBox="1"/>
          <p:nvPr/>
        </p:nvSpPr>
        <p:spPr>
          <a:xfrm>
            <a:off x="762000" y="990600"/>
            <a:ext cx="685800" cy="369332"/>
          </a:xfrm>
          <a:prstGeom prst="rect">
            <a:avLst/>
          </a:prstGeom>
          <a:noFill/>
        </p:spPr>
        <p:txBody>
          <a:bodyPr wrap="square" rtlCol="0">
            <a:spAutoFit/>
          </a:bodyPr>
          <a:lstStyle/>
          <a:p>
            <a:r>
              <a:rPr lang="en-ZA" dirty="0" smtClean="0"/>
              <a:t>SA</a:t>
            </a:r>
            <a:endParaRPr lang="en-GB" dirty="0"/>
          </a:p>
        </p:txBody>
      </p:sp>
      <p:sp>
        <p:nvSpPr>
          <p:cNvPr id="44" name="TextBox 43"/>
          <p:cNvSpPr txBox="1"/>
          <p:nvPr/>
        </p:nvSpPr>
        <p:spPr>
          <a:xfrm>
            <a:off x="6172200" y="990600"/>
            <a:ext cx="685800" cy="369332"/>
          </a:xfrm>
          <a:prstGeom prst="rect">
            <a:avLst/>
          </a:prstGeom>
          <a:noFill/>
        </p:spPr>
        <p:txBody>
          <a:bodyPr wrap="square" rtlCol="0">
            <a:spAutoFit/>
          </a:bodyPr>
          <a:lstStyle/>
          <a:p>
            <a:r>
              <a:rPr lang="en-ZA" dirty="0" smtClean="0"/>
              <a:t>USA</a:t>
            </a:r>
            <a:endParaRPr lang="en-GB" dirty="0"/>
          </a:p>
        </p:txBody>
      </p:sp>
      <p:sp>
        <p:nvSpPr>
          <p:cNvPr id="45" name="TextBox 44"/>
          <p:cNvSpPr txBox="1"/>
          <p:nvPr/>
        </p:nvSpPr>
        <p:spPr>
          <a:xfrm>
            <a:off x="4343400" y="990600"/>
            <a:ext cx="914400" cy="369332"/>
          </a:xfrm>
          <a:prstGeom prst="rect">
            <a:avLst/>
          </a:prstGeom>
          <a:noFill/>
        </p:spPr>
        <p:txBody>
          <a:bodyPr wrap="square" rtlCol="0">
            <a:spAutoFit/>
          </a:bodyPr>
          <a:lstStyle/>
          <a:p>
            <a:r>
              <a:rPr lang="en-ZA" dirty="0" smtClean="0"/>
              <a:t>Brazil*</a:t>
            </a:r>
            <a:endParaRPr lang="en-GB" dirty="0"/>
          </a:p>
        </p:txBody>
      </p:sp>
      <p:sp>
        <p:nvSpPr>
          <p:cNvPr id="46" name="TextBox 45"/>
          <p:cNvSpPr txBox="1"/>
          <p:nvPr/>
        </p:nvSpPr>
        <p:spPr>
          <a:xfrm>
            <a:off x="2514600" y="990600"/>
            <a:ext cx="762000" cy="369332"/>
          </a:xfrm>
          <a:prstGeom prst="rect">
            <a:avLst/>
          </a:prstGeom>
          <a:noFill/>
        </p:spPr>
        <p:txBody>
          <a:bodyPr wrap="square" rtlCol="0">
            <a:spAutoFit/>
          </a:bodyPr>
          <a:lstStyle/>
          <a:p>
            <a:r>
              <a:rPr lang="en-ZA" dirty="0" smtClean="0"/>
              <a:t>USA</a:t>
            </a:r>
            <a:endParaRPr lang="en-GB" dirty="0"/>
          </a:p>
        </p:txBody>
      </p:sp>
      <p:sp>
        <p:nvSpPr>
          <p:cNvPr id="49" name="Oval 27"/>
          <p:cNvSpPr>
            <a:spLocks noChangeArrowheads="1"/>
          </p:cNvSpPr>
          <p:nvPr/>
        </p:nvSpPr>
        <p:spPr bwMode="auto">
          <a:xfrm>
            <a:off x="222250" y="3505200"/>
            <a:ext cx="1758950" cy="1371600"/>
          </a:xfrm>
          <a:prstGeom prst="ellipse">
            <a:avLst/>
          </a:prstGeom>
          <a:solidFill>
            <a:schemeClr val="accent2">
              <a:lumMod val="20000"/>
              <a:lumOff val="80000"/>
            </a:schemeClr>
          </a:solidFill>
          <a:ln w="12700">
            <a:solidFill>
              <a:schemeClr val="tx1"/>
            </a:solidFill>
            <a:round/>
            <a:headEnd type="none" w="sm" len="sm"/>
            <a:tailEnd type="none" w="sm" len="sm"/>
          </a:ln>
          <a:effectLst/>
        </p:spPr>
        <p:txBody>
          <a:bodyPr wrap="none" anchor="ctr"/>
          <a:lstStyle/>
          <a:p>
            <a:pPr algn="ctr">
              <a:spcBef>
                <a:spcPct val="50000"/>
              </a:spcBef>
            </a:pPr>
            <a:r>
              <a:rPr lang="en-GB" sz="1400" dirty="0">
                <a:solidFill>
                  <a:srgbClr val="C00000"/>
                </a:solidFill>
                <a:latin typeface="Times New Roman" pitchFamily="18" charset="0"/>
              </a:rPr>
              <a:t>Ensemble </a:t>
            </a:r>
            <a:r>
              <a:rPr lang="en-GB" sz="1400" dirty="0" smtClean="0">
                <a:solidFill>
                  <a:srgbClr val="C00000"/>
                </a:solidFill>
                <a:latin typeface="Times New Roman" pitchFamily="18" charset="0"/>
              </a:rPr>
              <a:t>6</a:t>
            </a:r>
            <a:r>
              <a:rPr lang="en-GB" sz="1400" i="1" dirty="0" smtClean="0">
                <a:solidFill>
                  <a:srgbClr val="C00000"/>
                </a:solidFill>
                <a:latin typeface="Times New Roman" pitchFamily="18" charset="0"/>
              </a:rPr>
              <a:t> </a:t>
            </a:r>
            <a:endParaRPr lang="en-GB" sz="1400" i="1" dirty="0">
              <a:solidFill>
                <a:srgbClr val="C00000"/>
              </a:solidFill>
              <a:latin typeface="Times New Roman" pitchFamily="18" charset="0"/>
            </a:endParaRPr>
          </a:p>
          <a:p>
            <a:pPr algn="ctr">
              <a:spcBef>
                <a:spcPct val="50000"/>
              </a:spcBef>
            </a:pPr>
            <a:r>
              <a:rPr lang="en-ZA" sz="1400" b="1" dirty="0" smtClean="0">
                <a:solidFill>
                  <a:srgbClr val="C00000"/>
                </a:solidFill>
                <a:latin typeface="Times New Roman" pitchFamily="18" charset="0"/>
              </a:rPr>
              <a:t>Antecedent SSTs</a:t>
            </a:r>
            <a:r>
              <a:rPr lang="en-GB" sz="1400" b="1" dirty="0" smtClean="0">
                <a:solidFill>
                  <a:srgbClr val="C00000"/>
                </a:solidFill>
                <a:latin typeface="Times New Roman" pitchFamily="18" charset="0"/>
              </a:rPr>
              <a:t> </a:t>
            </a:r>
          </a:p>
          <a:p>
            <a:pPr algn="ctr">
              <a:spcBef>
                <a:spcPct val="50000"/>
              </a:spcBef>
            </a:pPr>
            <a:r>
              <a:rPr lang="en-GB" sz="1400" b="1" dirty="0" smtClean="0">
                <a:solidFill>
                  <a:srgbClr val="C00000"/>
                </a:solidFill>
                <a:latin typeface="Times New Roman" pitchFamily="18" charset="0"/>
              </a:rPr>
              <a:t>at  CSIR NRE</a:t>
            </a:r>
            <a:endParaRPr lang="en-GB" sz="1400" b="1" dirty="0">
              <a:solidFill>
                <a:srgbClr val="C00000"/>
              </a:solidFill>
              <a:latin typeface="Times New Roman" pitchFamily="18" charset="0"/>
            </a:endParaRPr>
          </a:p>
          <a:p>
            <a:pPr algn="ctr">
              <a:spcBef>
                <a:spcPct val="50000"/>
              </a:spcBef>
            </a:pPr>
            <a:r>
              <a:rPr lang="en-GB" sz="1400" dirty="0" smtClean="0">
                <a:solidFill>
                  <a:srgbClr val="C00000"/>
                </a:solidFill>
                <a:latin typeface="Times New Roman" pitchFamily="18" charset="0"/>
              </a:rPr>
              <a:t>N</a:t>
            </a:r>
            <a:r>
              <a:rPr lang="en-ZA" sz="1400" baseline="-25000" dirty="0" smtClean="0">
                <a:solidFill>
                  <a:srgbClr val="C00000"/>
                </a:solidFill>
                <a:latin typeface="Times New Roman" pitchFamily="18" charset="0"/>
              </a:rPr>
              <a:t>6</a:t>
            </a:r>
            <a:r>
              <a:rPr lang="en-GB" sz="1400" baseline="-25000" dirty="0" smtClean="0">
                <a:solidFill>
                  <a:srgbClr val="C00000"/>
                </a:solidFill>
                <a:latin typeface="Times New Roman" pitchFamily="18" charset="0"/>
              </a:rPr>
              <a:t> </a:t>
            </a:r>
            <a:r>
              <a:rPr lang="en-GB" sz="1400" dirty="0">
                <a:solidFill>
                  <a:srgbClr val="C00000"/>
                </a:solidFill>
                <a:latin typeface="Times New Roman" pitchFamily="18" charset="0"/>
              </a:rPr>
              <a:t>members</a:t>
            </a:r>
            <a:endParaRPr lang="en-US" sz="1400" dirty="0">
              <a:solidFill>
                <a:srgbClr val="C00000"/>
              </a:solidFill>
              <a:latin typeface="Times New Roman" pitchFamily="18" charset="0"/>
            </a:endParaRPr>
          </a:p>
        </p:txBody>
      </p:sp>
      <p:cxnSp>
        <p:nvCxnSpPr>
          <p:cNvPr id="50" name="Straight Arrow Connector 49"/>
          <p:cNvCxnSpPr/>
          <p:nvPr/>
        </p:nvCxnSpPr>
        <p:spPr bwMode="auto">
          <a:xfrm>
            <a:off x="1911350" y="3960812"/>
            <a:ext cx="1593850" cy="1588"/>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51" name="TextBox 50"/>
          <p:cNvSpPr txBox="1"/>
          <p:nvPr/>
        </p:nvSpPr>
        <p:spPr>
          <a:xfrm>
            <a:off x="838200" y="3212068"/>
            <a:ext cx="685800" cy="369332"/>
          </a:xfrm>
          <a:prstGeom prst="rect">
            <a:avLst/>
          </a:prstGeom>
          <a:noFill/>
        </p:spPr>
        <p:txBody>
          <a:bodyPr wrap="square" rtlCol="0">
            <a:spAutoFit/>
          </a:bodyPr>
          <a:lstStyle/>
          <a:p>
            <a:r>
              <a:rPr lang="en-ZA" dirty="0" smtClean="0"/>
              <a:t>SA</a:t>
            </a:r>
            <a:endParaRPr lang="en-GB" dirty="0"/>
          </a:p>
        </p:txBody>
      </p:sp>
      <p:sp>
        <p:nvSpPr>
          <p:cNvPr id="52" name="TextBox 51"/>
          <p:cNvSpPr txBox="1"/>
          <p:nvPr/>
        </p:nvSpPr>
        <p:spPr>
          <a:xfrm>
            <a:off x="76200" y="6400800"/>
            <a:ext cx="1676400" cy="369332"/>
          </a:xfrm>
          <a:prstGeom prst="rect">
            <a:avLst/>
          </a:prstGeom>
          <a:noFill/>
        </p:spPr>
        <p:txBody>
          <a:bodyPr wrap="square" rtlCol="0">
            <a:spAutoFit/>
          </a:bodyPr>
          <a:lstStyle/>
          <a:p>
            <a:r>
              <a:rPr lang="en-ZA" dirty="0" smtClean="0"/>
              <a:t>* IBSA-Ocean</a:t>
            </a:r>
            <a:endParaRPr lang="en-GB" dirty="0"/>
          </a:p>
        </p:txBody>
      </p:sp>
      <p:sp>
        <p:nvSpPr>
          <p:cNvPr id="37" name="TextBox 36"/>
          <p:cNvSpPr txBox="1"/>
          <p:nvPr/>
        </p:nvSpPr>
        <p:spPr>
          <a:xfrm>
            <a:off x="7772400" y="5257800"/>
            <a:ext cx="685800" cy="307777"/>
          </a:xfrm>
          <a:prstGeom prst="rect">
            <a:avLst/>
          </a:prstGeom>
          <a:noFill/>
        </p:spPr>
        <p:txBody>
          <a:bodyPr wrap="square" rtlCol="0">
            <a:spAutoFit/>
          </a:bodyPr>
          <a:lstStyle/>
          <a:p>
            <a:r>
              <a:rPr lang="en-ZA" sz="1400" dirty="0" smtClean="0"/>
              <a:t>In use</a:t>
            </a:r>
            <a:endParaRPr lang="en-GB" sz="1400" dirty="0"/>
          </a:p>
        </p:txBody>
      </p:sp>
      <p:sp>
        <p:nvSpPr>
          <p:cNvPr id="39" name="Oval 32"/>
          <p:cNvSpPr>
            <a:spLocks noChangeArrowheads="1"/>
          </p:cNvSpPr>
          <p:nvPr/>
        </p:nvSpPr>
        <p:spPr bwMode="auto">
          <a:xfrm>
            <a:off x="7696200" y="5715000"/>
            <a:ext cx="762000" cy="533400"/>
          </a:xfrm>
          <a:prstGeom prst="ellipse">
            <a:avLst/>
          </a:prstGeom>
          <a:solidFill>
            <a:schemeClr val="accent5">
              <a:lumMod val="20000"/>
              <a:lumOff val="80000"/>
            </a:schemeClr>
          </a:solidFill>
          <a:ln w="12700">
            <a:solidFill>
              <a:schemeClr val="tx1"/>
            </a:solidFill>
            <a:round/>
            <a:headEnd type="none" w="sm" len="sm"/>
            <a:tailEnd type="none" w="sm" len="sm"/>
          </a:ln>
          <a:effectLst/>
        </p:spPr>
        <p:txBody>
          <a:bodyPr wrap="none" anchor="ctr"/>
          <a:lstStyle/>
          <a:p>
            <a:endParaRPr lang="en-GB"/>
          </a:p>
        </p:txBody>
      </p:sp>
      <p:sp>
        <p:nvSpPr>
          <p:cNvPr id="40" name="TextBox 39"/>
          <p:cNvSpPr txBox="1"/>
          <p:nvPr/>
        </p:nvSpPr>
        <p:spPr>
          <a:xfrm>
            <a:off x="7772400" y="5715000"/>
            <a:ext cx="838200" cy="523220"/>
          </a:xfrm>
          <a:prstGeom prst="rect">
            <a:avLst/>
          </a:prstGeom>
          <a:noFill/>
        </p:spPr>
        <p:txBody>
          <a:bodyPr wrap="square" rtlCol="0">
            <a:spAutoFit/>
          </a:bodyPr>
          <a:lstStyle/>
          <a:p>
            <a:r>
              <a:rPr lang="en-ZA" sz="1400" dirty="0" smtClean="0"/>
              <a:t>Near future</a:t>
            </a:r>
            <a:endParaRPr lang="en-GB" sz="1400" dirty="0"/>
          </a:p>
        </p:txBody>
      </p:sp>
      <p:sp>
        <p:nvSpPr>
          <p:cNvPr id="47" name="Oval 15"/>
          <p:cNvSpPr>
            <a:spLocks noChangeArrowheads="1"/>
          </p:cNvSpPr>
          <p:nvPr/>
        </p:nvSpPr>
        <p:spPr bwMode="auto">
          <a:xfrm>
            <a:off x="7696200" y="6248400"/>
            <a:ext cx="768350" cy="533400"/>
          </a:xfrm>
          <a:prstGeom prst="ellipse">
            <a:avLst/>
          </a:prstGeom>
          <a:solidFill>
            <a:srgbClr val="FFFFCC"/>
          </a:solidFill>
          <a:ln w="12700">
            <a:solidFill>
              <a:schemeClr val="tx1"/>
            </a:solidFill>
            <a:round/>
            <a:headEnd type="none" w="sm" len="sm"/>
            <a:tailEnd type="none" w="sm" len="sm"/>
          </a:ln>
          <a:effectLst/>
        </p:spPr>
        <p:txBody>
          <a:bodyPr wrap="none" anchor="ctr"/>
          <a:lstStyle/>
          <a:p>
            <a:endParaRPr lang="en-GB"/>
          </a:p>
        </p:txBody>
      </p:sp>
      <p:sp>
        <p:nvSpPr>
          <p:cNvPr id="48" name="TextBox 47"/>
          <p:cNvSpPr txBox="1"/>
          <p:nvPr/>
        </p:nvSpPr>
        <p:spPr>
          <a:xfrm>
            <a:off x="7772400" y="6248400"/>
            <a:ext cx="685800" cy="523220"/>
          </a:xfrm>
          <a:prstGeom prst="rect">
            <a:avLst/>
          </a:prstGeom>
          <a:noFill/>
        </p:spPr>
        <p:txBody>
          <a:bodyPr wrap="square" rtlCol="0">
            <a:spAutoFit/>
          </a:bodyPr>
          <a:lstStyle/>
          <a:p>
            <a:r>
              <a:rPr lang="en-ZA" sz="1400" dirty="0" smtClean="0"/>
              <a:t>Far future</a:t>
            </a:r>
            <a:endParaRPr lang="en-GB" sz="1400" dirty="0"/>
          </a:p>
        </p:txBody>
      </p:sp>
      <p:sp>
        <p:nvSpPr>
          <p:cNvPr id="53" name="TextBox 52"/>
          <p:cNvSpPr txBox="1"/>
          <p:nvPr/>
        </p:nvSpPr>
        <p:spPr>
          <a:xfrm>
            <a:off x="0" y="2450068"/>
            <a:ext cx="1828800" cy="369332"/>
          </a:xfrm>
          <a:prstGeom prst="rect">
            <a:avLst/>
          </a:prstGeom>
          <a:noFill/>
        </p:spPr>
        <p:txBody>
          <a:bodyPr wrap="square" rtlCol="0">
            <a:spAutoFit/>
          </a:bodyPr>
          <a:lstStyle/>
          <a:p>
            <a:r>
              <a:rPr lang="en-ZA" dirty="0" smtClean="0"/>
              <a:t>VCM+UTCM</a:t>
            </a:r>
            <a:endParaRPr lang="en-GB" dirty="0"/>
          </a:p>
        </p:txBody>
      </p:sp>
      <p:sp>
        <p:nvSpPr>
          <p:cNvPr id="54" name="Notched Right Arrow 53"/>
          <p:cNvSpPr/>
          <p:nvPr/>
        </p:nvSpPr>
        <p:spPr>
          <a:xfrm rot="2940000">
            <a:off x="-78629" y="753503"/>
            <a:ext cx="978408" cy="484632"/>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Notched Right Arrow 54"/>
          <p:cNvSpPr/>
          <p:nvPr/>
        </p:nvSpPr>
        <p:spPr>
          <a:xfrm rot="2940000">
            <a:off x="6626971" y="514465"/>
            <a:ext cx="978408" cy="484632"/>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57200"/>
            <a:ext cx="9144000" cy="1066800"/>
          </a:xfrm>
        </p:spPr>
        <p:txBody>
          <a:bodyPr>
            <a:normAutofit/>
          </a:bodyPr>
          <a:lstStyle/>
          <a:p>
            <a:pPr algn="ctr"/>
            <a:r>
              <a:rPr lang="en-ZA" dirty="0" smtClean="0"/>
              <a:t>Current global SST anomaly forecasts</a:t>
            </a:r>
            <a:endParaRPr lang="en-GB" dirty="0"/>
          </a:p>
        </p:txBody>
      </p:sp>
      <p:sp>
        <p:nvSpPr>
          <p:cNvPr id="6" name="TextBox 5"/>
          <p:cNvSpPr txBox="1"/>
          <p:nvPr/>
        </p:nvSpPr>
        <p:spPr>
          <a:xfrm>
            <a:off x="152400" y="5334000"/>
            <a:ext cx="8839200" cy="1477328"/>
          </a:xfrm>
          <a:prstGeom prst="rect">
            <a:avLst/>
          </a:prstGeom>
          <a:noFill/>
        </p:spPr>
        <p:txBody>
          <a:bodyPr wrap="square" rtlCol="0">
            <a:spAutoFit/>
          </a:bodyPr>
          <a:lstStyle/>
          <a:p>
            <a:r>
              <a:rPr lang="en-ZA" dirty="0" smtClean="0"/>
              <a:t>With improved SST forecasts, the ECHAM4.5 AGCM could perform just as well as its coupled versions. AGCMs are therefore here to stay for quite a while longer, also because they are cheaper to run than CGCMs and can therefore, by utilizing the same computational  resources, be used for higher resolution runs and for the generation of more ensemble members</a:t>
            </a:r>
            <a:endParaRPr lang="en-GB" dirty="0"/>
          </a:p>
        </p:txBody>
      </p:sp>
      <p:pic>
        <p:nvPicPr>
          <p:cNvPr id="7" name="Picture 6" descr="SSTglobal_SEA1.gif"/>
          <p:cNvPicPr>
            <a:picLocks noChangeAspect="1"/>
          </p:cNvPicPr>
          <p:nvPr/>
        </p:nvPicPr>
        <p:blipFill>
          <a:blip r:embed="rId2" cstate="print"/>
          <a:srcRect t="26667" b="14444"/>
          <a:stretch>
            <a:fillRect/>
          </a:stretch>
        </p:blipFill>
        <p:spPr>
          <a:xfrm>
            <a:off x="0" y="1447800"/>
            <a:ext cx="4800600" cy="3658496"/>
          </a:xfrm>
          <a:prstGeom prst="rect">
            <a:avLst/>
          </a:prstGeom>
        </p:spPr>
      </p:pic>
      <p:pic>
        <p:nvPicPr>
          <p:cNvPr id="8" name="Picture 7" descr="SSTglobal_SEA4.gif"/>
          <p:cNvPicPr>
            <a:picLocks noChangeAspect="1"/>
          </p:cNvPicPr>
          <p:nvPr/>
        </p:nvPicPr>
        <p:blipFill>
          <a:blip r:embed="rId3" cstate="print"/>
          <a:srcRect t="26667" b="13333"/>
          <a:stretch>
            <a:fillRect/>
          </a:stretch>
        </p:blipFill>
        <p:spPr>
          <a:xfrm>
            <a:off x="4335318" y="1447800"/>
            <a:ext cx="4808682" cy="373380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D:\ARTIKELS\1vs2tiered\ECHAM4p5_IRI\Figure\Daleen\Skill kolom 2.JPG"/>
          <p:cNvPicPr>
            <a:picLocks noChangeAspect="1" noChangeArrowheads="1"/>
          </p:cNvPicPr>
          <p:nvPr/>
        </p:nvPicPr>
        <p:blipFill>
          <a:blip r:embed="rId2" cstate="print"/>
          <a:srcRect/>
          <a:stretch>
            <a:fillRect/>
          </a:stretch>
        </p:blipFill>
        <p:spPr bwMode="auto">
          <a:xfrm>
            <a:off x="4190808" y="3352800"/>
            <a:ext cx="4953192" cy="3505200"/>
          </a:xfrm>
          <a:prstGeom prst="rect">
            <a:avLst/>
          </a:prstGeom>
          <a:noFill/>
        </p:spPr>
      </p:pic>
      <p:pic>
        <p:nvPicPr>
          <p:cNvPr id="1026" name="Picture 2" descr="D:\ARTIKELS\1vs2tiered\ECHAM4p5_IRI\Figure\Daleen\Skill kolom 1.JPG"/>
          <p:cNvPicPr>
            <a:picLocks noChangeAspect="1" noChangeArrowheads="1"/>
          </p:cNvPicPr>
          <p:nvPr/>
        </p:nvPicPr>
        <p:blipFill>
          <a:blip r:embed="rId3" cstate="print"/>
          <a:srcRect/>
          <a:stretch>
            <a:fillRect/>
          </a:stretch>
        </p:blipFill>
        <p:spPr bwMode="auto">
          <a:xfrm>
            <a:off x="4191000" y="0"/>
            <a:ext cx="4953191" cy="3505200"/>
          </a:xfrm>
          <a:prstGeom prst="rect">
            <a:avLst/>
          </a:prstGeom>
          <a:noFill/>
        </p:spPr>
      </p:pic>
      <p:sp>
        <p:nvSpPr>
          <p:cNvPr id="4" name="TextBox 3"/>
          <p:cNvSpPr txBox="1"/>
          <p:nvPr/>
        </p:nvSpPr>
        <p:spPr>
          <a:xfrm>
            <a:off x="4038600" y="609600"/>
            <a:ext cx="1905000" cy="646331"/>
          </a:xfrm>
          <a:prstGeom prst="rect">
            <a:avLst/>
          </a:prstGeom>
          <a:noFill/>
        </p:spPr>
        <p:txBody>
          <a:bodyPr wrap="square" rtlCol="0">
            <a:spAutoFit/>
          </a:bodyPr>
          <a:lstStyle/>
          <a:p>
            <a:r>
              <a:rPr lang="en-ZA" sz="3600" b="1" dirty="0" smtClean="0">
                <a:solidFill>
                  <a:schemeClr val="accent6">
                    <a:lumMod val="50000"/>
                  </a:schemeClr>
                </a:solidFill>
              </a:rPr>
              <a:t>NDJ</a:t>
            </a:r>
            <a:endParaRPr lang="en-GB" sz="3600" b="1" dirty="0">
              <a:solidFill>
                <a:schemeClr val="accent6">
                  <a:lumMod val="50000"/>
                </a:schemeClr>
              </a:solidFill>
            </a:endParaRPr>
          </a:p>
        </p:txBody>
      </p:sp>
      <p:sp>
        <p:nvSpPr>
          <p:cNvPr id="5" name="TextBox 4"/>
          <p:cNvSpPr txBox="1"/>
          <p:nvPr/>
        </p:nvSpPr>
        <p:spPr>
          <a:xfrm>
            <a:off x="3962400" y="3925669"/>
            <a:ext cx="1905000" cy="646331"/>
          </a:xfrm>
          <a:prstGeom prst="rect">
            <a:avLst/>
          </a:prstGeom>
          <a:noFill/>
        </p:spPr>
        <p:txBody>
          <a:bodyPr wrap="square" rtlCol="0">
            <a:spAutoFit/>
          </a:bodyPr>
          <a:lstStyle/>
          <a:p>
            <a:r>
              <a:rPr lang="en-ZA" sz="3600" b="1" dirty="0" smtClean="0">
                <a:solidFill>
                  <a:schemeClr val="accent6">
                    <a:lumMod val="50000"/>
                  </a:schemeClr>
                </a:solidFill>
              </a:rPr>
              <a:t>DJF</a:t>
            </a:r>
            <a:endParaRPr lang="en-GB" sz="3600" b="1" dirty="0">
              <a:solidFill>
                <a:schemeClr val="accent6">
                  <a:lumMod val="50000"/>
                </a:schemeClr>
              </a:solidFill>
            </a:endParaRPr>
          </a:p>
        </p:txBody>
      </p:sp>
      <p:sp>
        <p:nvSpPr>
          <p:cNvPr id="6" name="TextBox 5"/>
          <p:cNvSpPr txBox="1"/>
          <p:nvPr/>
        </p:nvSpPr>
        <p:spPr>
          <a:xfrm>
            <a:off x="5410200" y="228600"/>
            <a:ext cx="1752600" cy="369332"/>
          </a:xfrm>
          <a:prstGeom prst="rect">
            <a:avLst/>
          </a:prstGeom>
          <a:noFill/>
        </p:spPr>
        <p:txBody>
          <a:bodyPr wrap="square" rtlCol="0">
            <a:spAutoFit/>
          </a:bodyPr>
          <a:lstStyle/>
          <a:p>
            <a:r>
              <a:rPr lang="en-ZA" b="1" dirty="0" smtClean="0">
                <a:solidFill>
                  <a:srgbClr val="C00000"/>
                </a:solidFill>
              </a:rPr>
              <a:t>DC2 Sep NDJ</a:t>
            </a:r>
            <a:endParaRPr lang="en-GB" b="1" dirty="0">
              <a:solidFill>
                <a:srgbClr val="C00000"/>
              </a:solidFill>
            </a:endParaRPr>
          </a:p>
        </p:txBody>
      </p:sp>
      <p:sp>
        <p:nvSpPr>
          <p:cNvPr id="7" name="TextBox 6"/>
          <p:cNvSpPr txBox="1"/>
          <p:nvPr/>
        </p:nvSpPr>
        <p:spPr>
          <a:xfrm>
            <a:off x="5410200" y="3669268"/>
            <a:ext cx="1752600" cy="369332"/>
          </a:xfrm>
          <a:prstGeom prst="rect">
            <a:avLst/>
          </a:prstGeom>
          <a:noFill/>
        </p:spPr>
        <p:txBody>
          <a:bodyPr wrap="square" rtlCol="0">
            <a:spAutoFit/>
          </a:bodyPr>
          <a:lstStyle/>
          <a:p>
            <a:r>
              <a:rPr lang="en-ZA" b="1" dirty="0" smtClean="0">
                <a:solidFill>
                  <a:srgbClr val="C00000"/>
                </a:solidFill>
              </a:rPr>
              <a:t>DC2 Oct DJF</a:t>
            </a:r>
            <a:endParaRPr lang="en-GB" b="1" dirty="0">
              <a:solidFill>
                <a:srgbClr val="C00000"/>
              </a:solidFill>
            </a:endParaRPr>
          </a:p>
        </p:txBody>
      </p:sp>
      <p:pic>
        <p:nvPicPr>
          <p:cNvPr id="9" name="Picture 2" descr="D:\ARTIKELS\1vs2tiered\ECHAM4p5_IRI\Figure\Reliab_DC2_ndjf.jpg"/>
          <p:cNvPicPr>
            <a:picLocks noChangeAspect="1" noChangeArrowheads="1"/>
          </p:cNvPicPr>
          <p:nvPr/>
        </p:nvPicPr>
        <p:blipFill>
          <a:blip r:embed="rId4" cstate="print"/>
          <a:srcRect l="5956" t="2411" r="49801" b="4539"/>
          <a:stretch>
            <a:fillRect/>
          </a:stretch>
        </p:blipFill>
        <p:spPr bwMode="auto">
          <a:xfrm>
            <a:off x="152400" y="0"/>
            <a:ext cx="3886200" cy="685800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D:\ARTIKELS\1vs2tiered\ECHAM4p5_IRI\Figure\SeriesNDJDJF.tif"/>
          <p:cNvPicPr>
            <a:picLocks noChangeAspect="1" noChangeArrowheads="1"/>
          </p:cNvPicPr>
          <p:nvPr/>
        </p:nvPicPr>
        <p:blipFill>
          <a:blip r:embed="rId2" cstate="print"/>
          <a:srcRect l="9430" r="51030" b="6780"/>
          <a:stretch>
            <a:fillRect/>
          </a:stretch>
        </p:blipFill>
        <p:spPr bwMode="auto">
          <a:xfrm>
            <a:off x="228600" y="71438"/>
            <a:ext cx="3810000" cy="6733364"/>
          </a:xfrm>
          <a:prstGeom prst="rect">
            <a:avLst/>
          </a:prstGeom>
          <a:noFill/>
        </p:spPr>
      </p:pic>
      <p:pic>
        <p:nvPicPr>
          <p:cNvPr id="9" name="Picture 8" descr="CV_vergelyk_1.jpg"/>
          <p:cNvPicPr>
            <a:picLocks noChangeAspect="1"/>
          </p:cNvPicPr>
          <p:nvPr/>
        </p:nvPicPr>
        <p:blipFill>
          <a:blip r:embed="rId3" cstate="print"/>
          <a:srcRect l="5833" t="3318" r="48333" b="7764"/>
          <a:stretch>
            <a:fillRect/>
          </a:stretch>
        </p:blipFill>
        <p:spPr>
          <a:xfrm>
            <a:off x="4343400" y="76200"/>
            <a:ext cx="4572000" cy="6650182"/>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2400" y="1371600"/>
            <a:ext cx="8991600" cy="3416320"/>
          </a:xfrm>
          <a:prstGeom prst="rect">
            <a:avLst/>
          </a:prstGeom>
          <a:noFill/>
        </p:spPr>
        <p:txBody>
          <a:bodyPr wrap="square" rtlCol="0">
            <a:spAutoFit/>
          </a:bodyPr>
          <a:lstStyle/>
          <a:p>
            <a:r>
              <a:rPr lang="en-ZA" dirty="0" smtClean="0"/>
              <a:t>Significant forecast skill most likely to be found only for mid-summer rainfall variability</a:t>
            </a:r>
          </a:p>
          <a:p>
            <a:endParaRPr lang="en-ZA" dirty="0" smtClean="0"/>
          </a:p>
          <a:p>
            <a:r>
              <a:rPr lang="en-ZA" dirty="0" smtClean="0"/>
              <a:t>Large forecast errors are still occurring, notwithstanding</a:t>
            </a:r>
          </a:p>
          <a:p>
            <a:endParaRPr lang="en-ZA" dirty="0" smtClean="0"/>
          </a:p>
          <a:p>
            <a:r>
              <a:rPr lang="en-ZA" dirty="0" smtClean="0"/>
              <a:t>Forecast skill a function of location</a:t>
            </a:r>
          </a:p>
          <a:p>
            <a:endParaRPr lang="en-ZA" dirty="0" smtClean="0"/>
          </a:p>
          <a:p>
            <a:r>
              <a:rPr lang="en-ZA" dirty="0" smtClean="0"/>
              <a:t>Poor predictability during spring and autumn seasons, making seasonal onset and cessation forecasting challenging (to say the least!)</a:t>
            </a:r>
          </a:p>
          <a:p>
            <a:endParaRPr lang="en-ZA" dirty="0" smtClean="0"/>
          </a:p>
          <a:p>
            <a:r>
              <a:rPr lang="en-ZA" dirty="0" smtClean="0"/>
              <a:t>From previous work (Landman &amp; Beraki, 2011 </a:t>
            </a:r>
            <a:r>
              <a:rPr lang="en-ZA" dirty="0" err="1" smtClean="0"/>
              <a:t>IJoC</a:t>
            </a:r>
            <a:r>
              <a:rPr lang="en-ZA" dirty="0" smtClean="0"/>
              <a:t>): </a:t>
            </a:r>
          </a:p>
          <a:p>
            <a:r>
              <a:rPr lang="en-ZA" dirty="0" smtClean="0"/>
              <a:t>Predictability mostly assoc. with ENSO seasons</a:t>
            </a:r>
            <a:endParaRPr lang="en-GB" dirty="0"/>
          </a:p>
        </p:txBody>
      </p:sp>
      <p:sp>
        <p:nvSpPr>
          <p:cNvPr id="6" name="Rectangle 5"/>
          <p:cNvSpPr/>
          <p:nvPr/>
        </p:nvSpPr>
        <p:spPr>
          <a:xfrm>
            <a:off x="533401" y="457200"/>
            <a:ext cx="4952999" cy="646331"/>
          </a:xfrm>
          <a:prstGeom prst="rect">
            <a:avLst/>
          </a:prstGeom>
        </p:spPr>
        <p:txBody>
          <a:bodyPr wrap="square">
            <a:spAutoFit/>
          </a:bodyPr>
          <a:lstStyle/>
          <a:p>
            <a:r>
              <a:rPr lang="he-IL" sz="3600" b="1" dirty="0" smtClean="0"/>
              <a:t>אֶרֶץ יִשְׂרָאֵל</a:t>
            </a:r>
            <a:r>
              <a:rPr lang="en-ZA" sz="3600" b="1" dirty="0" smtClean="0"/>
              <a:t>  </a:t>
            </a:r>
            <a:r>
              <a:rPr lang="en-ZA" sz="3600" b="1" dirty="0" err="1" smtClean="0"/>
              <a:t>eht</a:t>
            </a:r>
            <a:r>
              <a:rPr lang="en-ZA" sz="3600" b="1" dirty="0" smtClean="0"/>
              <a:t> </a:t>
            </a:r>
            <a:r>
              <a:rPr lang="en-ZA" sz="3600" b="1" dirty="0" err="1" smtClean="0"/>
              <a:t>siht</a:t>
            </a:r>
            <a:r>
              <a:rPr lang="en-ZA" sz="3600" b="1" dirty="0" smtClean="0"/>
              <a:t> </a:t>
            </a:r>
            <a:r>
              <a:rPr lang="en-ZA" sz="3600" b="1" dirty="0" err="1" smtClean="0"/>
              <a:t>sI</a:t>
            </a:r>
            <a:r>
              <a:rPr lang="en-ZA" sz="3600" b="1" dirty="0" smtClean="0"/>
              <a:t>?</a:t>
            </a:r>
            <a:r>
              <a:rPr lang="he-IL" dirty="0" smtClean="0"/>
              <a:t>‎ </a:t>
            </a:r>
            <a:endParaRPr lang="en-GB" dirty="0"/>
          </a:p>
        </p:txBody>
      </p:sp>
      <p:sp>
        <p:nvSpPr>
          <p:cNvPr id="7" name="TextBox 6"/>
          <p:cNvSpPr txBox="1"/>
          <p:nvPr/>
        </p:nvSpPr>
        <p:spPr>
          <a:xfrm>
            <a:off x="76200" y="6027003"/>
            <a:ext cx="8991600" cy="830997"/>
          </a:xfrm>
          <a:prstGeom prst="rect">
            <a:avLst/>
          </a:prstGeom>
          <a:noFill/>
        </p:spPr>
        <p:txBody>
          <a:bodyPr wrap="square" rtlCol="0">
            <a:spAutoFit/>
          </a:bodyPr>
          <a:lstStyle/>
          <a:p>
            <a:r>
              <a:rPr lang="en-ZA" sz="1600" b="1" dirty="0" smtClean="0"/>
              <a:t>With the limitations of seasonal forecasting in mind and the large emphasis on climate change modelling in the region, how can funding agencies be convinced that more funds should be directed towards this time scale?</a:t>
            </a:r>
            <a:endParaRPr lang="en-GB" sz="1600" b="1" dirty="0"/>
          </a:p>
        </p:txBody>
      </p:sp>
      <p:pic>
        <p:nvPicPr>
          <p:cNvPr id="8" name="Picture 7" descr="FIGURE_7.tif"/>
          <p:cNvPicPr>
            <a:picLocks noChangeAspect="1"/>
          </p:cNvPicPr>
          <p:nvPr/>
        </p:nvPicPr>
        <p:blipFill>
          <a:blip r:embed="rId2" cstate="print"/>
          <a:srcRect l="8368" t="2804" r="52082" b="54164"/>
          <a:stretch>
            <a:fillRect/>
          </a:stretch>
        </p:blipFill>
        <p:spPr>
          <a:xfrm>
            <a:off x="5562600" y="3767889"/>
            <a:ext cx="2667000" cy="2175711"/>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D:\1AMATLABMATLAB\WEBprodukte\Programme\minmaxpcpRNG.jpg"/>
          <p:cNvPicPr>
            <a:picLocks noChangeAspect="1" noChangeArrowheads="1"/>
          </p:cNvPicPr>
          <p:nvPr/>
        </p:nvPicPr>
        <p:blipFill>
          <a:blip r:embed="rId2" cstate="print"/>
          <a:srcRect l="7993" t="3552" r="8743" b="4107"/>
          <a:stretch>
            <a:fillRect/>
          </a:stretch>
        </p:blipFill>
        <p:spPr bwMode="auto">
          <a:xfrm>
            <a:off x="76200" y="4191000"/>
            <a:ext cx="3124200" cy="2599334"/>
          </a:xfrm>
          <a:prstGeom prst="rect">
            <a:avLst/>
          </a:prstGeom>
          <a:noFill/>
        </p:spPr>
      </p:pic>
      <p:sp>
        <p:nvSpPr>
          <p:cNvPr id="2" name="Title 1"/>
          <p:cNvSpPr>
            <a:spLocks noGrp="1"/>
          </p:cNvSpPr>
          <p:nvPr>
            <p:ph type="title"/>
          </p:nvPr>
        </p:nvSpPr>
        <p:spPr>
          <a:xfrm>
            <a:off x="457200" y="304800"/>
            <a:ext cx="8229600" cy="1066800"/>
          </a:xfrm>
        </p:spPr>
        <p:txBody>
          <a:bodyPr/>
          <a:lstStyle/>
          <a:p>
            <a:r>
              <a:rPr lang="en-ZA" dirty="0" smtClean="0"/>
              <a:t>Answering the questions... (#3)</a:t>
            </a:r>
            <a:endParaRPr lang="en-GB" dirty="0"/>
          </a:p>
        </p:txBody>
      </p:sp>
      <p:sp>
        <p:nvSpPr>
          <p:cNvPr id="3" name="Content Placeholder 2"/>
          <p:cNvSpPr>
            <a:spLocks noGrp="1"/>
          </p:cNvSpPr>
          <p:nvPr>
            <p:ph idx="1"/>
          </p:nvPr>
        </p:nvSpPr>
        <p:spPr>
          <a:xfrm>
            <a:off x="0" y="1143000"/>
            <a:ext cx="9144000" cy="4325112"/>
          </a:xfrm>
        </p:spPr>
        <p:txBody>
          <a:bodyPr/>
          <a:lstStyle/>
          <a:p>
            <a:r>
              <a:rPr lang="en-ZA" dirty="0" smtClean="0"/>
              <a:t>Although further improvements are possible, seasonal forecasts may never be as skilful as weather forecasts, but that should not stop us to use them in order to:</a:t>
            </a:r>
          </a:p>
          <a:p>
            <a:pPr lvl="1"/>
            <a:r>
              <a:rPr lang="en-ZA" dirty="0" smtClean="0"/>
              <a:t>Predict for intra-seasonal characteristics</a:t>
            </a:r>
          </a:p>
          <a:p>
            <a:pPr lvl="1"/>
            <a:r>
              <a:rPr lang="en-ZA" dirty="0" smtClean="0"/>
              <a:t>Applications modelling, for example:</a:t>
            </a:r>
          </a:p>
          <a:p>
            <a:pPr lvl="2"/>
            <a:r>
              <a:rPr lang="en-ZA" dirty="0" smtClean="0"/>
              <a:t>Agricultural production</a:t>
            </a:r>
          </a:p>
          <a:p>
            <a:pPr lvl="2"/>
            <a:r>
              <a:rPr lang="en-ZA" dirty="0" smtClean="0"/>
              <a:t>Streamflow</a:t>
            </a:r>
          </a:p>
        </p:txBody>
      </p:sp>
      <p:pic>
        <p:nvPicPr>
          <p:cNvPr id="4" name="Picture 2" descr="C:\Documents and Settings\WALandman\My Documents\PROJEKTE\CC_Mozambique\ECHAMmomFCSt4DJF19992000\StreamflowProbFCAST19992000.bmp"/>
          <p:cNvPicPr>
            <a:picLocks noChangeAspect="1" noChangeArrowheads="1"/>
          </p:cNvPicPr>
          <p:nvPr/>
        </p:nvPicPr>
        <p:blipFill>
          <a:blip r:embed="rId3" cstate="print"/>
          <a:srcRect l="9091" t="7576" b="10606"/>
          <a:stretch>
            <a:fillRect/>
          </a:stretch>
        </p:blipFill>
        <p:spPr bwMode="auto">
          <a:xfrm>
            <a:off x="6553200" y="3429000"/>
            <a:ext cx="2438400" cy="2194560"/>
          </a:xfrm>
          <a:prstGeom prst="rect">
            <a:avLst/>
          </a:prstGeom>
          <a:noFill/>
        </p:spPr>
      </p:pic>
      <p:pic>
        <p:nvPicPr>
          <p:cNvPr id="5" name="Picture 2" descr="D:\1AMATLABMATLAB\GEWASmodelNoelien\Programme\CCAMtime.jpg"/>
          <p:cNvPicPr>
            <a:picLocks noChangeAspect="1" noChangeArrowheads="1"/>
          </p:cNvPicPr>
          <p:nvPr/>
        </p:nvPicPr>
        <p:blipFill>
          <a:blip r:embed="rId4" cstate="print"/>
          <a:srcRect l="10033" t="3829" r="36678" b="66351"/>
          <a:stretch>
            <a:fillRect/>
          </a:stretch>
        </p:blipFill>
        <p:spPr bwMode="auto">
          <a:xfrm>
            <a:off x="3352800" y="4495800"/>
            <a:ext cx="3124200" cy="1311575"/>
          </a:xfrm>
          <a:prstGeom prst="rect">
            <a:avLst/>
          </a:prstGeom>
          <a:noFill/>
        </p:spPr>
      </p:pic>
      <p:sp>
        <p:nvSpPr>
          <p:cNvPr id="6" name="Rectangle 5"/>
          <p:cNvSpPr/>
          <p:nvPr/>
        </p:nvSpPr>
        <p:spPr>
          <a:xfrm>
            <a:off x="6629400" y="5638800"/>
            <a:ext cx="2362200" cy="769441"/>
          </a:xfrm>
          <a:prstGeom prst="rect">
            <a:avLst/>
          </a:prstGeom>
        </p:spPr>
        <p:txBody>
          <a:bodyPr wrap="square">
            <a:spAutoFit/>
          </a:bodyPr>
          <a:lstStyle/>
          <a:p>
            <a:r>
              <a:rPr lang="en-ZA" sz="1100" b="1" dirty="0" smtClean="0"/>
              <a:t>DJF 1999/2000 flooding; ECHAM4.5-MOM3-DC2 fully coupled model forecast late October 1999 </a:t>
            </a:r>
            <a:endParaRPr lang="en-GB" sz="1100" b="1" dirty="0"/>
          </a:p>
        </p:txBody>
      </p:sp>
      <p:sp>
        <p:nvSpPr>
          <p:cNvPr id="7" name="Rectangle 6"/>
          <p:cNvSpPr/>
          <p:nvPr/>
        </p:nvSpPr>
        <p:spPr>
          <a:xfrm>
            <a:off x="3886200" y="5758190"/>
            <a:ext cx="2286000" cy="430887"/>
          </a:xfrm>
          <a:prstGeom prst="rect">
            <a:avLst/>
          </a:prstGeom>
        </p:spPr>
        <p:txBody>
          <a:bodyPr wrap="square">
            <a:spAutoFit/>
          </a:bodyPr>
          <a:lstStyle/>
          <a:p>
            <a:r>
              <a:rPr lang="en-ZA" sz="1100" b="1" dirty="0" smtClean="0"/>
              <a:t>Simulated crop production for the growing season</a:t>
            </a:r>
            <a:endParaRPr lang="en-GB" sz="1100" b="1"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76" name="Oval 32"/>
          <p:cNvSpPr>
            <a:spLocks noChangeArrowheads="1"/>
          </p:cNvSpPr>
          <p:nvPr/>
        </p:nvSpPr>
        <p:spPr bwMode="auto">
          <a:xfrm>
            <a:off x="5638800" y="1295400"/>
            <a:ext cx="1758950" cy="1371600"/>
          </a:xfrm>
          <a:prstGeom prst="ellipse">
            <a:avLst/>
          </a:prstGeom>
          <a:solidFill>
            <a:schemeClr val="accent5">
              <a:lumMod val="20000"/>
              <a:lumOff val="80000"/>
            </a:schemeClr>
          </a:solidFill>
          <a:ln w="12700">
            <a:solidFill>
              <a:schemeClr val="tx1"/>
            </a:solidFill>
            <a:round/>
            <a:headEnd type="none" w="sm" len="sm"/>
            <a:tailEnd type="none" w="sm" len="sm"/>
          </a:ln>
          <a:effectLst/>
        </p:spPr>
        <p:txBody>
          <a:bodyPr wrap="none" anchor="ctr"/>
          <a:lstStyle/>
          <a:p>
            <a:endParaRPr lang="en-GB"/>
          </a:p>
        </p:txBody>
      </p:sp>
      <p:sp>
        <p:nvSpPr>
          <p:cNvPr id="6146" name="Rectangle 2"/>
          <p:cNvSpPr>
            <a:spLocks noGrp="1" noChangeArrowheads="1"/>
          </p:cNvSpPr>
          <p:nvPr>
            <p:ph type="ctrTitle" idx="4294967295"/>
          </p:nvPr>
        </p:nvSpPr>
        <p:spPr>
          <a:xfrm>
            <a:off x="0" y="762000"/>
            <a:ext cx="8018463" cy="5334000"/>
          </a:xfrm>
        </p:spPr>
        <p:txBody>
          <a:bodyPr/>
          <a:lstStyle/>
          <a:p>
            <a:pPr defTabSz="852488"/>
            <a:r>
              <a:rPr lang="en-GB" dirty="0"/>
              <a:t/>
            </a:r>
            <a:br>
              <a:rPr lang="en-GB" dirty="0"/>
            </a:br>
            <a:endParaRPr lang="en-GB" dirty="0"/>
          </a:p>
        </p:txBody>
      </p:sp>
      <p:sp>
        <p:nvSpPr>
          <p:cNvPr id="6147" name="Oval 3"/>
          <p:cNvSpPr>
            <a:spLocks noChangeArrowheads="1"/>
          </p:cNvSpPr>
          <p:nvPr/>
        </p:nvSpPr>
        <p:spPr bwMode="auto">
          <a:xfrm>
            <a:off x="76200" y="1295400"/>
            <a:ext cx="1758950" cy="1371600"/>
          </a:xfrm>
          <a:prstGeom prst="ellipse">
            <a:avLst/>
          </a:prstGeom>
          <a:solidFill>
            <a:schemeClr val="accent2">
              <a:lumMod val="20000"/>
              <a:lumOff val="80000"/>
            </a:schemeClr>
          </a:solidFill>
          <a:ln w="12700">
            <a:solidFill>
              <a:schemeClr val="tx1"/>
            </a:solidFill>
            <a:round/>
            <a:headEnd type="none" w="sm" len="sm"/>
            <a:tailEnd type="none" w="sm" len="sm"/>
          </a:ln>
          <a:effectLst/>
        </p:spPr>
        <p:txBody>
          <a:bodyPr wrap="none" anchor="ctr"/>
          <a:lstStyle/>
          <a:p>
            <a:endParaRPr lang="en-GB"/>
          </a:p>
        </p:txBody>
      </p:sp>
      <p:sp>
        <p:nvSpPr>
          <p:cNvPr id="6148" name="Rectangle 4"/>
          <p:cNvSpPr>
            <a:spLocks noChangeArrowheads="1"/>
          </p:cNvSpPr>
          <p:nvPr/>
        </p:nvSpPr>
        <p:spPr bwMode="auto">
          <a:xfrm>
            <a:off x="3492500" y="3429000"/>
            <a:ext cx="1712913" cy="914400"/>
          </a:xfrm>
          <a:prstGeom prst="rect">
            <a:avLst/>
          </a:prstGeom>
          <a:solidFill>
            <a:srgbClr val="92D050"/>
          </a:solidFill>
          <a:ln w="12700">
            <a:solidFill>
              <a:schemeClr val="tx1"/>
            </a:solidFill>
            <a:miter lim="800000"/>
            <a:headEnd type="none" w="sm" len="sm"/>
            <a:tailEnd type="none" w="sm" len="sm"/>
          </a:ln>
          <a:effectLst/>
        </p:spPr>
        <p:txBody>
          <a:bodyPr wrap="none" anchor="ctr"/>
          <a:lstStyle/>
          <a:p>
            <a:pPr algn="ctr"/>
            <a:r>
              <a:rPr lang="en-GB" sz="1400" b="1" dirty="0">
                <a:solidFill>
                  <a:srgbClr val="C00000"/>
                </a:solidFill>
                <a:latin typeface="Times New Roman" pitchFamily="18" charset="0"/>
              </a:rPr>
              <a:t>MOS post-processing</a:t>
            </a:r>
          </a:p>
          <a:p>
            <a:pPr algn="ctr"/>
            <a:r>
              <a:rPr lang="en-GB" sz="1400" b="1" dirty="0">
                <a:solidFill>
                  <a:srgbClr val="C00000"/>
                </a:solidFill>
                <a:latin typeface="Times New Roman" pitchFamily="18" charset="0"/>
              </a:rPr>
              <a:t>and </a:t>
            </a:r>
          </a:p>
          <a:p>
            <a:pPr algn="ctr"/>
            <a:r>
              <a:rPr lang="en-GB" sz="1400" b="1" dirty="0">
                <a:solidFill>
                  <a:srgbClr val="C00000"/>
                </a:solidFill>
                <a:latin typeface="Times New Roman" pitchFamily="18" charset="0"/>
              </a:rPr>
              <a:t>forecast </a:t>
            </a:r>
            <a:r>
              <a:rPr lang="en-GB" sz="1400" b="1" dirty="0" smtClean="0">
                <a:solidFill>
                  <a:srgbClr val="C00000"/>
                </a:solidFill>
                <a:latin typeface="Times New Roman" pitchFamily="18" charset="0"/>
              </a:rPr>
              <a:t>combination</a:t>
            </a:r>
            <a:endParaRPr lang="en-GB" sz="2400" b="1" dirty="0">
              <a:solidFill>
                <a:srgbClr val="C00000"/>
              </a:solidFill>
              <a:latin typeface="Times New Roman" pitchFamily="18" charset="0"/>
            </a:endParaRPr>
          </a:p>
        </p:txBody>
      </p:sp>
      <p:sp>
        <p:nvSpPr>
          <p:cNvPr id="6149" name="Rectangle 5"/>
          <p:cNvSpPr>
            <a:spLocks noChangeArrowheads="1"/>
          </p:cNvSpPr>
          <p:nvPr/>
        </p:nvSpPr>
        <p:spPr bwMode="auto">
          <a:xfrm>
            <a:off x="1881188" y="5638800"/>
            <a:ext cx="5129212" cy="1219200"/>
          </a:xfrm>
          <a:prstGeom prst="rect">
            <a:avLst/>
          </a:prstGeom>
          <a:solidFill>
            <a:srgbClr val="FFC000"/>
          </a:solidFill>
          <a:ln w="12700">
            <a:solidFill>
              <a:schemeClr val="tx1"/>
            </a:solidFill>
            <a:miter lim="800000"/>
            <a:headEnd type="none" w="sm" len="sm"/>
            <a:tailEnd type="none" w="sm" len="sm"/>
          </a:ln>
          <a:effectLst/>
        </p:spPr>
        <p:txBody>
          <a:bodyPr wrap="none" anchor="ctr"/>
          <a:lstStyle/>
          <a:p>
            <a:pPr algn="ctr"/>
            <a:endParaRPr lang="en-GB" sz="2400" dirty="0" smtClean="0">
              <a:solidFill>
                <a:schemeClr val="folHlink"/>
              </a:solidFill>
              <a:latin typeface="Times New Roman" pitchFamily="18" charset="0"/>
            </a:endParaRPr>
          </a:p>
          <a:p>
            <a:pPr algn="ctr"/>
            <a:r>
              <a:rPr lang="en-GB" sz="2400" dirty="0" smtClean="0">
                <a:solidFill>
                  <a:srgbClr val="C00000"/>
                </a:solidFill>
                <a:latin typeface="Times New Roman" pitchFamily="18" charset="0"/>
              </a:rPr>
              <a:t>Multi-model </a:t>
            </a:r>
            <a:r>
              <a:rPr lang="en-GB" sz="2400" dirty="0">
                <a:solidFill>
                  <a:srgbClr val="C00000"/>
                </a:solidFill>
                <a:latin typeface="Times New Roman" pitchFamily="18" charset="0"/>
              </a:rPr>
              <a:t>ensemble</a:t>
            </a:r>
          </a:p>
          <a:p>
            <a:pPr algn="ctr"/>
            <a:r>
              <a:rPr lang="en-GB" sz="2400" dirty="0">
                <a:solidFill>
                  <a:srgbClr val="C00000"/>
                </a:solidFill>
                <a:latin typeface="Times New Roman" pitchFamily="18" charset="0"/>
              </a:rPr>
              <a:t> of N</a:t>
            </a:r>
            <a:r>
              <a:rPr lang="en-GB" sz="2400" baseline="-25000" dirty="0">
                <a:solidFill>
                  <a:srgbClr val="C00000"/>
                </a:solidFill>
                <a:latin typeface="Times New Roman" pitchFamily="18" charset="0"/>
              </a:rPr>
              <a:t>1</a:t>
            </a:r>
            <a:r>
              <a:rPr lang="en-GB" sz="2400" dirty="0">
                <a:solidFill>
                  <a:srgbClr val="C00000"/>
                </a:solidFill>
                <a:latin typeface="Times New Roman" pitchFamily="18" charset="0"/>
              </a:rPr>
              <a:t>+N</a:t>
            </a:r>
            <a:r>
              <a:rPr lang="en-GB" sz="2400" baseline="-25000" dirty="0">
                <a:solidFill>
                  <a:srgbClr val="C00000"/>
                </a:solidFill>
                <a:latin typeface="Times New Roman" pitchFamily="18" charset="0"/>
              </a:rPr>
              <a:t>2</a:t>
            </a:r>
            <a:r>
              <a:rPr lang="en-GB" sz="2400" dirty="0">
                <a:solidFill>
                  <a:srgbClr val="C00000"/>
                </a:solidFill>
                <a:latin typeface="Times New Roman" pitchFamily="18" charset="0"/>
              </a:rPr>
              <a:t>+N</a:t>
            </a:r>
            <a:r>
              <a:rPr lang="en-GB" sz="2400" baseline="-25000" dirty="0">
                <a:solidFill>
                  <a:srgbClr val="C00000"/>
                </a:solidFill>
                <a:latin typeface="Times New Roman" pitchFamily="18" charset="0"/>
              </a:rPr>
              <a:t>3</a:t>
            </a:r>
            <a:r>
              <a:rPr lang="en-GB" sz="2400" dirty="0">
                <a:solidFill>
                  <a:srgbClr val="C00000"/>
                </a:solidFill>
                <a:latin typeface="Times New Roman" pitchFamily="18" charset="0"/>
              </a:rPr>
              <a:t>+</a:t>
            </a:r>
            <a:r>
              <a:rPr lang="en-ZA" sz="2400" dirty="0">
                <a:solidFill>
                  <a:srgbClr val="C00000"/>
                </a:solidFill>
                <a:latin typeface="Times New Roman" pitchFamily="18" charset="0"/>
              </a:rPr>
              <a:t>N</a:t>
            </a:r>
            <a:r>
              <a:rPr lang="en-ZA" sz="2400" baseline="-25000" dirty="0">
                <a:solidFill>
                  <a:srgbClr val="C00000"/>
                </a:solidFill>
                <a:latin typeface="Times New Roman" pitchFamily="18" charset="0"/>
              </a:rPr>
              <a:t>4 </a:t>
            </a:r>
            <a:r>
              <a:rPr lang="en-GB" sz="2400" dirty="0">
                <a:solidFill>
                  <a:srgbClr val="C00000"/>
                </a:solidFill>
                <a:latin typeface="Times New Roman" pitchFamily="18" charset="0"/>
              </a:rPr>
              <a:t>+N</a:t>
            </a:r>
            <a:r>
              <a:rPr lang="en-GB" sz="2400" baseline="-25000" dirty="0">
                <a:solidFill>
                  <a:srgbClr val="C00000"/>
                </a:solidFill>
                <a:latin typeface="Times New Roman" pitchFamily="18" charset="0"/>
              </a:rPr>
              <a:t>5</a:t>
            </a:r>
            <a:r>
              <a:rPr lang="en-ZA" sz="2400" baseline="-25000" dirty="0">
                <a:solidFill>
                  <a:srgbClr val="C00000"/>
                </a:solidFill>
                <a:latin typeface="Times New Roman" pitchFamily="18" charset="0"/>
              </a:rPr>
              <a:t> </a:t>
            </a:r>
            <a:r>
              <a:rPr lang="en-GB" sz="2400" dirty="0">
                <a:solidFill>
                  <a:srgbClr val="C00000"/>
                </a:solidFill>
                <a:latin typeface="Times New Roman" pitchFamily="18" charset="0"/>
              </a:rPr>
              <a:t>+N</a:t>
            </a:r>
            <a:r>
              <a:rPr lang="en-GB" sz="2400" baseline="-25000" dirty="0">
                <a:solidFill>
                  <a:srgbClr val="C00000"/>
                </a:solidFill>
                <a:latin typeface="Times New Roman" pitchFamily="18" charset="0"/>
              </a:rPr>
              <a:t>6</a:t>
            </a:r>
            <a:r>
              <a:rPr lang="en-GB" sz="2400" dirty="0">
                <a:solidFill>
                  <a:srgbClr val="C00000"/>
                </a:solidFill>
                <a:latin typeface="Times New Roman" pitchFamily="18" charset="0"/>
              </a:rPr>
              <a:t> </a:t>
            </a:r>
            <a:r>
              <a:rPr lang="en-GB" sz="2400" dirty="0" smtClean="0">
                <a:solidFill>
                  <a:srgbClr val="C00000"/>
                </a:solidFill>
                <a:latin typeface="Times New Roman" pitchFamily="18" charset="0"/>
              </a:rPr>
              <a:t>+N</a:t>
            </a:r>
            <a:r>
              <a:rPr lang="en-GB" sz="2400" baseline="-25000" dirty="0" smtClean="0">
                <a:solidFill>
                  <a:srgbClr val="C00000"/>
                </a:solidFill>
                <a:latin typeface="Times New Roman" pitchFamily="18" charset="0"/>
              </a:rPr>
              <a:t>7</a:t>
            </a:r>
            <a:r>
              <a:rPr lang="en-GB" sz="2400" dirty="0" smtClean="0">
                <a:solidFill>
                  <a:srgbClr val="C00000"/>
                </a:solidFill>
                <a:latin typeface="Times New Roman" pitchFamily="18" charset="0"/>
              </a:rPr>
              <a:t> +N</a:t>
            </a:r>
            <a:r>
              <a:rPr lang="en-GB" sz="2400" baseline="-25000" dirty="0" smtClean="0">
                <a:solidFill>
                  <a:srgbClr val="C00000"/>
                </a:solidFill>
                <a:latin typeface="Times New Roman" pitchFamily="18" charset="0"/>
              </a:rPr>
              <a:t>8</a:t>
            </a:r>
            <a:r>
              <a:rPr lang="en-GB" sz="2400" dirty="0" smtClean="0">
                <a:solidFill>
                  <a:srgbClr val="C00000"/>
                </a:solidFill>
                <a:latin typeface="Times New Roman" pitchFamily="18" charset="0"/>
              </a:rPr>
              <a:t> +N</a:t>
            </a:r>
            <a:r>
              <a:rPr lang="en-GB" sz="2400" baseline="-25000" dirty="0" smtClean="0">
                <a:solidFill>
                  <a:srgbClr val="C00000"/>
                </a:solidFill>
                <a:latin typeface="Times New Roman" pitchFamily="18" charset="0"/>
              </a:rPr>
              <a:t>9</a:t>
            </a:r>
            <a:r>
              <a:rPr lang="en-GB" sz="2400" dirty="0" smtClean="0">
                <a:solidFill>
                  <a:srgbClr val="C00000"/>
                </a:solidFill>
                <a:latin typeface="Times New Roman" pitchFamily="18" charset="0"/>
              </a:rPr>
              <a:t> </a:t>
            </a:r>
          </a:p>
          <a:p>
            <a:pPr algn="ctr"/>
            <a:r>
              <a:rPr lang="en-GB" sz="2400" dirty="0" smtClean="0">
                <a:solidFill>
                  <a:srgbClr val="C00000"/>
                </a:solidFill>
                <a:latin typeface="Times New Roman" pitchFamily="18" charset="0"/>
              </a:rPr>
              <a:t>members</a:t>
            </a:r>
            <a:endParaRPr lang="en-GB" sz="2400" dirty="0">
              <a:solidFill>
                <a:srgbClr val="C00000"/>
              </a:solidFill>
              <a:latin typeface="Times New Roman" pitchFamily="18" charset="0"/>
            </a:endParaRPr>
          </a:p>
          <a:p>
            <a:pPr algn="ctr"/>
            <a:r>
              <a:rPr lang="en-GB" sz="2400" dirty="0">
                <a:solidFill>
                  <a:schemeClr val="accent2"/>
                </a:solidFill>
                <a:latin typeface="Times New Roman" pitchFamily="18" charset="0"/>
              </a:rPr>
              <a:t> </a:t>
            </a:r>
          </a:p>
        </p:txBody>
      </p:sp>
      <p:sp>
        <p:nvSpPr>
          <p:cNvPr id="6150" name="Line 6"/>
          <p:cNvSpPr>
            <a:spLocks noChangeShapeType="1"/>
          </p:cNvSpPr>
          <p:nvPr/>
        </p:nvSpPr>
        <p:spPr bwMode="auto">
          <a:xfrm>
            <a:off x="1336675" y="3276600"/>
            <a:ext cx="2813050" cy="0"/>
          </a:xfrm>
          <a:prstGeom prst="line">
            <a:avLst/>
          </a:prstGeom>
          <a:noFill/>
          <a:ln w="12700">
            <a:solidFill>
              <a:schemeClr val="tx1"/>
            </a:solidFill>
            <a:round/>
            <a:headEnd type="none" w="sm" len="sm"/>
            <a:tailEnd type="none" w="sm" len="sm"/>
          </a:ln>
          <a:effectLst/>
        </p:spPr>
        <p:txBody>
          <a:bodyPr wrap="none" anchor="ctr"/>
          <a:lstStyle/>
          <a:p>
            <a:endParaRPr lang="en-GB"/>
          </a:p>
        </p:txBody>
      </p:sp>
      <p:sp>
        <p:nvSpPr>
          <p:cNvPr id="6151" name="Line 7"/>
          <p:cNvSpPr>
            <a:spLocks noChangeShapeType="1"/>
          </p:cNvSpPr>
          <p:nvPr/>
        </p:nvSpPr>
        <p:spPr bwMode="auto">
          <a:xfrm>
            <a:off x="2819400" y="3124200"/>
            <a:ext cx="1541463" cy="0"/>
          </a:xfrm>
          <a:prstGeom prst="line">
            <a:avLst/>
          </a:prstGeom>
          <a:noFill/>
          <a:ln w="12700">
            <a:solidFill>
              <a:schemeClr val="tx1"/>
            </a:solidFill>
            <a:round/>
            <a:headEnd type="none" w="sm" len="sm"/>
            <a:tailEnd type="none" w="sm" len="sm"/>
          </a:ln>
          <a:effectLst/>
        </p:spPr>
        <p:txBody>
          <a:bodyPr wrap="none" anchor="ctr"/>
          <a:lstStyle/>
          <a:p>
            <a:endParaRPr lang="en-GB"/>
          </a:p>
        </p:txBody>
      </p:sp>
      <p:sp>
        <p:nvSpPr>
          <p:cNvPr id="6153" name="Line 9"/>
          <p:cNvSpPr>
            <a:spLocks noChangeShapeType="1"/>
          </p:cNvSpPr>
          <p:nvPr/>
        </p:nvSpPr>
        <p:spPr bwMode="auto">
          <a:xfrm>
            <a:off x="4641850" y="3276600"/>
            <a:ext cx="3446463" cy="0"/>
          </a:xfrm>
          <a:prstGeom prst="line">
            <a:avLst/>
          </a:prstGeom>
          <a:noFill/>
          <a:ln w="12700">
            <a:solidFill>
              <a:schemeClr val="tx1"/>
            </a:solidFill>
            <a:round/>
            <a:headEnd type="none" w="sm" len="sm"/>
            <a:tailEnd type="none" w="sm" len="sm"/>
          </a:ln>
          <a:effectLst/>
        </p:spPr>
        <p:txBody>
          <a:bodyPr wrap="none" anchor="ctr"/>
          <a:lstStyle/>
          <a:p>
            <a:endParaRPr lang="en-GB"/>
          </a:p>
        </p:txBody>
      </p:sp>
      <p:sp>
        <p:nvSpPr>
          <p:cNvPr id="6154" name="Line 10"/>
          <p:cNvSpPr>
            <a:spLocks noChangeShapeType="1"/>
          </p:cNvSpPr>
          <p:nvPr/>
        </p:nvSpPr>
        <p:spPr bwMode="auto">
          <a:xfrm>
            <a:off x="4641850" y="3276600"/>
            <a:ext cx="0" cy="152400"/>
          </a:xfrm>
          <a:prstGeom prst="line">
            <a:avLst/>
          </a:prstGeom>
          <a:noFill/>
          <a:ln w="12700">
            <a:solidFill>
              <a:schemeClr val="tx1"/>
            </a:solidFill>
            <a:round/>
            <a:headEnd type="none" w="sm" len="sm"/>
            <a:tailEnd type="triangle" w="sm" len="sm"/>
          </a:ln>
          <a:effectLst/>
        </p:spPr>
        <p:txBody>
          <a:bodyPr wrap="none" anchor="ctr"/>
          <a:lstStyle/>
          <a:p>
            <a:endParaRPr lang="en-GB"/>
          </a:p>
        </p:txBody>
      </p:sp>
      <p:sp>
        <p:nvSpPr>
          <p:cNvPr id="6155" name="Line 11"/>
          <p:cNvSpPr>
            <a:spLocks noChangeShapeType="1"/>
          </p:cNvSpPr>
          <p:nvPr/>
        </p:nvSpPr>
        <p:spPr bwMode="auto">
          <a:xfrm>
            <a:off x="4495800" y="2667000"/>
            <a:ext cx="6350" cy="762000"/>
          </a:xfrm>
          <a:prstGeom prst="line">
            <a:avLst/>
          </a:prstGeom>
          <a:noFill/>
          <a:ln w="12700">
            <a:solidFill>
              <a:schemeClr val="tx1"/>
            </a:solidFill>
            <a:round/>
            <a:headEnd type="none" w="sm" len="sm"/>
            <a:tailEnd type="triangle" w="sm" len="sm"/>
          </a:ln>
          <a:effectLst/>
        </p:spPr>
        <p:txBody>
          <a:bodyPr wrap="none" anchor="ctr"/>
          <a:lstStyle/>
          <a:p>
            <a:endParaRPr lang="en-GB"/>
          </a:p>
        </p:txBody>
      </p:sp>
      <p:sp>
        <p:nvSpPr>
          <p:cNvPr id="6156" name="Line 12"/>
          <p:cNvSpPr>
            <a:spLocks noChangeShapeType="1"/>
          </p:cNvSpPr>
          <p:nvPr/>
        </p:nvSpPr>
        <p:spPr bwMode="auto">
          <a:xfrm>
            <a:off x="4360863" y="3124200"/>
            <a:ext cx="0" cy="304800"/>
          </a:xfrm>
          <a:prstGeom prst="line">
            <a:avLst/>
          </a:prstGeom>
          <a:noFill/>
          <a:ln w="12700">
            <a:solidFill>
              <a:schemeClr val="tx1"/>
            </a:solidFill>
            <a:round/>
            <a:headEnd type="none" w="sm" len="sm"/>
            <a:tailEnd type="triangle" w="sm" len="sm"/>
          </a:ln>
          <a:effectLst/>
        </p:spPr>
        <p:txBody>
          <a:bodyPr wrap="none" anchor="ctr"/>
          <a:lstStyle/>
          <a:p>
            <a:endParaRPr lang="en-GB"/>
          </a:p>
        </p:txBody>
      </p:sp>
      <p:sp>
        <p:nvSpPr>
          <p:cNvPr id="6157" name="Line 13"/>
          <p:cNvSpPr>
            <a:spLocks noChangeShapeType="1"/>
          </p:cNvSpPr>
          <p:nvPr/>
        </p:nvSpPr>
        <p:spPr bwMode="auto">
          <a:xfrm>
            <a:off x="4149725" y="3276600"/>
            <a:ext cx="0" cy="152400"/>
          </a:xfrm>
          <a:prstGeom prst="line">
            <a:avLst/>
          </a:prstGeom>
          <a:noFill/>
          <a:ln w="12700">
            <a:solidFill>
              <a:schemeClr val="tx1"/>
            </a:solidFill>
            <a:round/>
            <a:headEnd type="none" w="sm" len="sm"/>
            <a:tailEnd type="triangle" w="sm" len="sm"/>
          </a:ln>
          <a:effectLst/>
        </p:spPr>
        <p:txBody>
          <a:bodyPr wrap="none" anchor="ctr"/>
          <a:lstStyle/>
          <a:p>
            <a:endParaRPr lang="en-GB"/>
          </a:p>
        </p:txBody>
      </p:sp>
      <p:sp>
        <p:nvSpPr>
          <p:cNvPr id="6158" name="Text Box 14"/>
          <p:cNvSpPr txBox="1">
            <a:spLocks noChangeArrowheads="1"/>
          </p:cNvSpPr>
          <p:nvPr/>
        </p:nvSpPr>
        <p:spPr bwMode="auto">
          <a:xfrm>
            <a:off x="76200" y="1328737"/>
            <a:ext cx="1746250" cy="1277273"/>
          </a:xfrm>
          <a:prstGeom prst="rect">
            <a:avLst/>
          </a:prstGeom>
          <a:noFill/>
          <a:ln w="12700">
            <a:noFill/>
            <a:miter lim="800000"/>
            <a:headEnd type="none" w="sm" len="sm"/>
            <a:tailEnd type="none" w="sm" len="sm"/>
          </a:ln>
          <a:effectLst/>
        </p:spPr>
        <p:txBody>
          <a:bodyPr>
            <a:spAutoFit/>
          </a:bodyPr>
          <a:lstStyle/>
          <a:p>
            <a:pPr algn="ctr">
              <a:spcBef>
                <a:spcPct val="50000"/>
              </a:spcBef>
            </a:pPr>
            <a:r>
              <a:rPr lang="en-GB" sz="1400" dirty="0">
                <a:solidFill>
                  <a:srgbClr val="C00000"/>
                </a:solidFill>
                <a:latin typeface="Times New Roman" pitchFamily="18" charset="0"/>
              </a:rPr>
              <a:t>Ensemble 1</a:t>
            </a:r>
          </a:p>
          <a:p>
            <a:pPr algn="ctr">
              <a:spcBef>
                <a:spcPct val="50000"/>
              </a:spcBef>
            </a:pPr>
            <a:r>
              <a:rPr lang="en-GB" sz="1400" dirty="0">
                <a:solidFill>
                  <a:srgbClr val="C00000"/>
                </a:solidFill>
                <a:latin typeface="Times New Roman" pitchFamily="18" charset="0"/>
              </a:rPr>
              <a:t> </a:t>
            </a:r>
            <a:r>
              <a:rPr lang="en-GB" sz="1400" b="1" dirty="0">
                <a:solidFill>
                  <a:srgbClr val="C00000"/>
                </a:solidFill>
                <a:latin typeface="Times New Roman" pitchFamily="18" charset="0"/>
              </a:rPr>
              <a:t>CCAM</a:t>
            </a:r>
          </a:p>
          <a:p>
            <a:pPr algn="ctr">
              <a:spcBef>
                <a:spcPct val="50000"/>
              </a:spcBef>
            </a:pPr>
            <a:r>
              <a:rPr lang="en-GB" sz="1400" b="1" dirty="0">
                <a:solidFill>
                  <a:srgbClr val="C00000"/>
                </a:solidFill>
                <a:latin typeface="Times New Roman" pitchFamily="18" charset="0"/>
              </a:rPr>
              <a:t>at CSIR NRE</a:t>
            </a:r>
          </a:p>
          <a:p>
            <a:pPr algn="ctr">
              <a:spcBef>
                <a:spcPct val="50000"/>
              </a:spcBef>
            </a:pPr>
            <a:r>
              <a:rPr lang="en-GB" sz="1400" dirty="0">
                <a:solidFill>
                  <a:srgbClr val="C00000"/>
                </a:solidFill>
                <a:latin typeface="Times New Roman" pitchFamily="18" charset="0"/>
              </a:rPr>
              <a:t>N</a:t>
            </a:r>
            <a:r>
              <a:rPr lang="en-GB" sz="1400" baseline="-25000" dirty="0">
                <a:solidFill>
                  <a:srgbClr val="C00000"/>
                </a:solidFill>
                <a:latin typeface="Times New Roman" pitchFamily="18" charset="0"/>
              </a:rPr>
              <a:t>1</a:t>
            </a:r>
            <a:r>
              <a:rPr lang="en-GB" sz="1400" dirty="0">
                <a:solidFill>
                  <a:srgbClr val="C00000"/>
                </a:solidFill>
                <a:latin typeface="Times New Roman" pitchFamily="18" charset="0"/>
              </a:rPr>
              <a:t> members</a:t>
            </a:r>
            <a:endParaRPr lang="en-GB" sz="1200" dirty="0">
              <a:solidFill>
                <a:srgbClr val="C00000"/>
              </a:solidFill>
              <a:latin typeface="Times New Roman" pitchFamily="18" charset="0"/>
            </a:endParaRPr>
          </a:p>
        </p:txBody>
      </p:sp>
      <p:sp>
        <p:nvSpPr>
          <p:cNvPr id="6159" name="Oval 15"/>
          <p:cNvSpPr>
            <a:spLocks noChangeArrowheads="1"/>
          </p:cNvSpPr>
          <p:nvPr/>
        </p:nvSpPr>
        <p:spPr bwMode="auto">
          <a:xfrm>
            <a:off x="1974850" y="1295400"/>
            <a:ext cx="1758950" cy="1371600"/>
          </a:xfrm>
          <a:prstGeom prst="ellipse">
            <a:avLst/>
          </a:prstGeom>
          <a:solidFill>
            <a:srgbClr val="FFFFCC"/>
          </a:solidFill>
          <a:ln w="12700">
            <a:solidFill>
              <a:schemeClr val="tx1"/>
            </a:solidFill>
            <a:round/>
            <a:headEnd type="none" w="sm" len="sm"/>
            <a:tailEnd type="none" w="sm" len="sm"/>
          </a:ln>
          <a:effectLst/>
        </p:spPr>
        <p:txBody>
          <a:bodyPr wrap="none" anchor="ctr"/>
          <a:lstStyle/>
          <a:p>
            <a:endParaRPr lang="en-GB"/>
          </a:p>
        </p:txBody>
      </p:sp>
      <p:sp>
        <p:nvSpPr>
          <p:cNvPr id="6160" name="Oval 16"/>
          <p:cNvSpPr>
            <a:spLocks noChangeArrowheads="1"/>
          </p:cNvSpPr>
          <p:nvPr/>
        </p:nvSpPr>
        <p:spPr bwMode="auto">
          <a:xfrm>
            <a:off x="3810000" y="1295400"/>
            <a:ext cx="1758950" cy="1371600"/>
          </a:xfrm>
          <a:prstGeom prst="ellipse">
            <a:avLst/>
          </a:prstGeom>
          <a:solidFill>
            <a:schemeClr val="accent5">
              <a:lumMod val="20000"/>
              <a:lumOff val="80000"/>
            </a:schemeClr>
          </a:solidFill>
          <a:ln w="12700">
            <a:solidFill>
              <a:schemeClr val="tx1"/>
            </a:solidFill>
            <a:round/>
            <a:headEnd type="none" w="sm" len="sm"/>
            <a:tailEnd type="none" w="sm" len="sm"/>
          </a:ln>
          <a:effectLst/>
        </p:spPr>
        <p:txBody>
          <a:bodyPr wrap="none" anchor="ctr"/>
          <a:lstStyle/>
          <a:p>
            <a:endParaRPr lang="en-GB"/>
          </a:p>
        </p:txBody>
      </p:sp>
      <p:sp>
        <p:nvSpPr>
          <p:cNvPr id="6161" name="Oval 17"/>
          <p:cNvSpPr>
            <a:spLocks noChangeArrowheads="1"/>
          </p:cNvSpPr>
          <p:nvPr/>
        </p:nvSpPr>
        <p:spPr bwMode="auto">
          <a:xfrm>
            <a:off x="7010400" y="3429000"/>
            <a:ext cx="1758950" cy="1371600"/>
          </a:xfrm>
          <a:prstGeom prst="ellipse">
            <a:avLst/>
          </a:prstGeom>
          <a:solidFill>
            <a:schemeClr val="accent2">
              <a:lumMod val="20000"/>
              <a:lumOff val="80000"/>
            </a:schemeClr>
          </a:solidFill>
          <a:ln w="12700">
            <a:solidFill>
              <a:schemeClr val="tx1"/>
            </a:solidFill>
            <a:round/>
            <a:headEnd type="none" w="sm" len="sm"/>
            <a:tailEnd type="none" w="sm" len="sm"/>
          </a:ln>
          <a:effectLst/>
        </p:spPr>
        <p:txBody>
          <a:bodyPr wrap="none" anchor="ctr"/>
          <a:lstStyle/>
          <a:p>
            <a:endParaRPr lang="en-GB"/>
          </a:p>
        </p:txBody>
      </p:sp>
      <p:sp>
        <p:nvSpPr>
          <p:cNvPr id="6162" name="Line 18"/>
          <p:cNvSpPr>
            <a:spLocks noChangeShapeType="1"/>
          </p:cNvSpPr>
          <p:nvPr/>
        </p:nvSpPr>
        <p:spPr bwMode="auto">
          <a:xfrm flipV="1">
            <a:off x="1336675" y="2590800"/>
            <a:ext cx="0" cy="685800"/>
          </a:xfrm>
          <a:prstGeom prst="line">
            <a:avLst/>
          </a:prstGeom>
          <a:noFill/>
          <a:ln w="12700">
            <a:solidFill>
              <a:schemeClr val="tx1"/>
            </a:solidFill>
            <a:round/>
            <a:headEnd type="none" w="sm" len="sm"/>
            <a:tailEnd type="none" w="sm" len="sm"/>
          </a:ln>
          <a:effectLst/>
        </p:spPr>
        <p:txBody>
          <a:bodyPr wrap="none" anchor="ctr"/>
          <a:lstStyle/>
          <a:p>
            <a:endParaRPr lang="en-GB"/>
          </a:p>
        </p:txBody>
      </p:sp>
      <p:sp>
        <p:nvSpPr>
          <p:cNvPr id="6163" name="Line 19"/>
          <p:cNvSpPr>
            <a:spLocks noChangeShapeType="1"/>
          </p:cNvSpPr>
          <p:nvPr/>
        </p:nvSpPr>
        <p:spPr bwMode="auto">
          <a:xfrm flipV="1">
            <a:off x="2819400" y="2667000"/>
            <a:ext cx="0" cy="457200"/>
          </a:xfrm>
          <a:prstGeom prst="line">
            <a:avLst/>
          </a:prstGeom>
          <a:noFill/>
          <a:ln w="12700">
            <a:solidFill>
              <a:schemeClr val="tx1"/>
            </a:solidFill>
            <a:round/>
            <a:headEnd type="none" w="sm" len="sm"/>
            <a:tailEnd type="none" w="sm" len="sm"/>
          </a:ln>
          <a:effectLst/>
        </p:spPr>
        <p:txBody>
          <a:bodyPr wrap="none" anchor="ctr"/>
          <a:lstStyle/>
          <a:p>
            <a:endParaRPr lang="en-GB"/>
          </a:p>
        </p:txBody>
      </p:sp>
      <p:sp>
        <p:nvSpPr>
          <p:cNvPr id="6164" name="Line 20"/>
          <p:cNvSpPr>
            <a:spLocks noChangeShapeType="1"/>
          </p:cNvSpPr>
          <p:nvPr/>
        </p:nvSpPr>
        <p:spPr bwMode="auto">
          <a:xfrm flipV="1">
            <a:off x="6477000" y="2667000"/>
            <a:ext cx="0" cy="609600"/>
          </a:xfrm>
          <a:prstGeom prst="line">
            <a:avLst/>
          </a:prstGeom>
          <a:noFill/>
          <a:ln w="12700">
            <a:solidFill>
              <a:schemeClr val="tx1"/>
            </a:solidFill>
            <a:round/>
            <a:headEnd type="none" w="sm" len="sm"/>
            <a:tailEnd type="none" w="sm" len="sm"/>
          </a:ln>
          <a:effectLst/>
        </p:spPr>
        <p:txBody>
          <a:bodyPr wrap="none" anchor="ctr"/>
          <a:lstStyle/>
          <a:p>
            <a:endParaRPr lang="en-GB"/>
          </a:p>
        </p:txBody>
      </p:sp>
      <p:sp>
        <p:nvSpPr>
          <p:cNvPr id="6165" name="Line 21"/>
          <p:cNvSpPr>
            <a:spLocks noChangeShapeType="1"/>
          </p:cNvSpPr>
          <p:nvPr/>
        </p:nvSpPr>
        <p:spPr bwMode="auto">
          <a:xfrm flipH="1" flipV="1">
            <a:off x="8077200" y="2133600"/>
            <a:ext cx="11113" cy="1143000"/>
          </a:xfrm>
          <a:prstGeom prst="line">
            <a:avLst/>
          </a:prstGeom>
          <a:noFill/>
          <a:ln w="12700">
            <a:solidFill>
              <a:schemeClr val="tx1"/>
            </a:solidFill>
            <a:round/>
            <a:headEnd type="none" w="sm" len="sm"/>
            <a:tailEnd type="none" w="sm" len="sm"/>
          </a:ln>
          <a:effectLst/>
        </p:spPr>
        <p:txBody>
          <a:bodyPr wrap="none" anchor="ctr"/>
          <a:lstStyle/>
          <a:p>
            <a:endParaRPr lang="en-GB"/>
          </a:p>
        </p:txBody>
      </p:sp>
      <p:sp>
        <p:nvSpPr>
          <p:cNvPr id="6166" name="Text Box 22"/>
          <p:cNvSpPr txBox="1">
            <a:spLocks noChangeArrowheads="1"/>
          </p:cNvSpPr>
          <p:nvPr/>
        </p:nvSpPr>
        <p:spPr bwMode="auto">
          <a:xfrm>
            <a:off x="1981200" y="1328738"/>
            <a:ext cx="1716088" cy="1277273"/>
          </a:xfrm>
          <a:prstGeom prst="rect">
            <a:avLst/>
          </a:prstGeom>
          <a:noFill/>
          <a:ln w="12700">
            <a:noFill/>
            <a:miter lim="800000"/>
            <a:headEnd type="none" w="sm" len="sm"/>
            <a:tailEnd type="none" w="sm" len="sm"/>
          </a:ln>
          <a:effectLst/>
        </p:spPr>
        <p:txBody>
          <a:bodyPr>
            <a:spAutoFit/>
          </a:bodyPr>
          <a:lstStyle/>
          <a:p>
            <a:pPr algn="ctr">
              <a:spcBef>
                <a:spcPct val="50000"/>
              </a:spcBef>
            </a:pPr>
            <a:r>
              <a:rPr lang="en-GB" sz="1400" dirty="0">
                <a:solidFill>
                  <a:srgbClr val="C00000"/>
                </a:solidFill>
                <a:latin typeface="Times New Roman" pitchFamily="18" charset="0"/>
              </a:rPr>
              <a:t>Ensemble 2</a:t>
            </a:r>
          </a:p>
          <a:p>
            <a:pPr algn="ctr">
              <a:spcBef>
                <a:spcPct val="50000"/>
              </a:spcBef>
            </a:pPr>
            <a:r>
              <a:rPr lang="en-GB" sz="1400" dirty="0">
                <a:solidFill>
                  <a:srgbClr val="C00000"/>
                </a:solidFill>
                <a:latin typeface="Times New Roman" pitchFamily="18" charset="0"/>
              </a:rPr>
              <a:t> </a:t>
            </a:r>
            <a:r>
              <a:rPr lang="en-GB" sz="1400" b="1" dirty="0">
                <a:solidFill>
                  <a:srgbClr val="C00000"/>
                </a:solidFill>
                <a:latin typeface="Times New Roman" pitchFamily="18" charset="0"/>
              </a:rPr>
              <a:t>ESM</a:t>
            </a:r>
          </a:p>
          <a:p>
            <a:pPr algn="ctr">
              <a:spcBef>
                <a:spcPct val="50000"/>
              </a:spcBef>
            </a:pPr>
            <a:r>
              <a:rPr lang="en-GB" sz="1400" b="1" dirty="0">
                <a:solidFill>
                  <a:srgbClr val="C00000"/>
                </a:solidFill>
                <a:latin typeface="Times New Roman" pitchFamily="18" charset="0"/>
              </a:rPr>
              <a:t>at CPTEC</a:t>
            </a:r>
          </a:p>
          <a:p>
            <a:pPr algn="ctr">
              <a:spcBef>
                <a:spcPct val="50000"/>
              </a:spcBef>
            </a:pPr>
            <a:r>
              <a:rPr lang="en-GB" sz="1400" dirty="0">
                <a:solidFill>
                  <a:srgbClr val="C00000"/>
                </a:solidFill>
                <a:latin typeface="Times New Roman" pitchFamily="18" charset="0"/>
              </a:rPr>
              <a:t>N</a:t>
            </a:r>
            <a:r>
              <a:rPr lang="en-GB" sz="1400" baseline="-25000" dirty="0">
                <a:solidFill>
                  <a:srgbClr val="C00000"/>
                </a:solidFill>
                <a:latin typeface="Times New Roman" pitchFamily="18" charset="0"/>
              </a:rPr>
              <a:t>2</a:t>
            </a:r>
            <a:r>
              <a:rPr lang="en-GB" sz="1400" dirty="0">
                <a:solidFill>
                  <a:srgbClr val="C00000"/>
                </a:solidFill>
                <a:latin typeface="Times New Roman" pitchFamily="18" charset="0"/>
              </a:rPr>
              <a:t> members</a:t>
            </a:r>
          </a:p>
        </p:txBody>
      </p:sp>
      <p:sp>
        <p:nvSpPr>
          <p:cNvPr id="6167" name="Text Box 23"/>
          <p:cNvSpPr txBox="1">
            <a:spLocks noChangeArrowheads="1"/>
          </p:cNvSpPr>
          <p:nvPr/>
        </p:nvSpPr>
        <p:spPr bwMode="auto">
          <a:xfrm>
            <a:off x="7010400" y="3447127"/>
            <a:ext cx="1809750" cy="1169551"/>
          </a:xfrm>
          <a:prstGeom prst="rect">
            <a:avLst/>
          </a:prstGeom>
          <a:noFill/>
          <a:ln w="12700">
            <a:noFill/>
            <a:miter lim="800000"/>
            <a:headEnd type="none" w="sm" len="sm"/>
            <a:tailEnd type="none" w="sm" len="sm"/>
          </a:ln>
          <a:effectLst/>
        </p:spPr>
        <p:txBody>
          <a:bodyPr>
            <a:spAutoFit/>
          </a:bodyPr>
          <a:lstStyle/>
          <a:p>
            <a:pPr algn="ctr">
              <a:spcBef>
                <a:spcPct val="50000"/>
              </a:spcBef>
            </a:pPr>
            <a:r>
              <a:rPr lang="en-GB" sz="1400" dirty="0">
                <a:solidFill>
                  <a:srgbClr val="C00000"/>
                </a:solidFill>
                <a:latin typeface="Times New Roman" pitchFamily="18" charset="0"/>
              </a:rPr>
              <a:t>Ensemble </a:t>
            </a:r>
            <a:r>
              <a:rPr lang="en-GB" sz="1400" dirty="0" smtClean="0">
                <a:solidFill>
                  <a:srgbClr val="C00000"/>
                </a:solidFill>
                <a:latin typeface="Times New Roman" pitchFamily="18" charset="0"/>
              </a:rPr>
              <a:t>7</a:t>
            </a:r>
            <a:endParaRPr lang="en-GB" sz="1400" dirty="0">
              <a:solidFill>
                <a:srgbClr val="C00000"/>
              </a:solidFill>
              <a:latin typeface="Times New Roman" pitchFamily="18" charset="0"/>
            </a:endParaRPr>
          </a:p>
          <a:p>
            <a:pPr algn="ctr">
              <a:spcBef>
                <a:spcPct val="50000"/>
              </a:spcBef>
            </a:pPr>
            <a:r>
              <a:rPr lang="en-GB" sz="1400" b="1" dirty="0" smtClean="0">
                <a:solidFill>
                  <a:srgbClr val="C00000"/>
                </a:solidFill>
                <a:latin typeface="Times New Roman" pitchFamily="18" charset="0"/>
              </a:rPr>
              <a:t>Two ECHAM4.5 CGCMs at IRI</a:t>
            </a:r>
            <a:endParaRPr lang="en-ZA" sz="1400" b="1" dirty="0">
              <a:solidFill>
                <a:srgbClr val="C00000"/>
              </a:solidFill>
              <a:latin typeface="Times New Roman" pitchFamily="18" charset="0"/>
            </a:endParaRPr>
          </a:p>
          <a:p>
            <a:pPr algn="ctr">
              <a:spcBef>
                <a:spcPct val="50000"/>
              </a:spcBef>
            </a:pPr>
            <a:r>
              <a:rPr lang="en-GB" sz="1400" dirty="0" smtClean="0">
                <a:solidFill>
                  <a:srgbClr val="C00000"/>
                </a:solidFill>
                <a:latin typeface="Times New Roman" pitchFamily="18" charset="0"/>
              </a:rPr>
              <a:t>N</a:t>
            </a:r>
            <a:r>
              <a:rPr lang="en-GB" sz="1400" baseline="-25000" dirty="0">
                <a:solidFill>
                  <a:srgbClr val="C00000"/>
                </a:solidFill>
                <a:latin typeface="Times New Roman" pitchFamily="18" charset="0"/>
              </a:rPr>
              <a:t>7</a:t>
            </a:r>
            <a:r>
              <a:rPr lang="en-GB" sz="1400" dirty="0" smtClean="0">
                <a:solidFill>
                  <a:srgbClr val="C00000"/>
                </a:solidFill>
                <a:latin typeface="Times New Roman" pitchFamily="18" charset="0"/>
              </a:rPr>
              <a:t> </a:t>
            </a:r>
            <a:r>
              <a:rPr lang="en-GB" sz="1400" dirty="0">
                <a:solidFill>
                  <a:srgbClr val="C00000"/>
                </a:solidFill>
                <a:latin typeface="Times New Roman" pitchFamily="18" charset="0"/>
              </a:rPr>
              <a:t>members</a:t>
            </a:r>
          </a:p>
        </p:txBody>
      </p:sp>
      <p:sp>
        <p:nvSpPr>
          <p:cNvPr id="6168" name="Text Box 24"/>
          <p:cNvSpPr txBox="1">
            <a:spLocks noChangeArrowheads="1"/>
          </p:cNvSpPr>
          <p:nvPr/>
        </p:nvSpPr>
        <p:spPr bwMode="auto">
          <a:xfrm>
            <a:off x="3810000" y="1295400"/>
            <a:ext cx="1828800" cy="1277273"/>
          </a:xfrm>
          <a:prstGeom prst="rect">
            <a:avLst/>
          </a:prstGeom>
          <a:noFill/>
          <a:ln w="12700">
            <a:noFill/>
            <a:miter lim="800000"/>
            <a:headEnd type="none" w="sm" len="sm"/>
            <a:tailEnd type="none" w="sm" len="sm"/>
          </a:ln>
          <a:effectLst/>
        </p:spPr>
        <p:txBody>
          <a:bodyPr>
            <a:spAutoFit/>
          </a:bodyPr>
          <a:lstStyle/>
          <a:p>
            <a:pPr algn="ctr">
              <a:spcBef>
                <a:spcPct val="50000"/>
              </a:spcBef>
            </a:pPr>
            <a:r>
              <a:rPr lang="en-GB" sz="1400" dirty="0">
                <a:solidFill>
                  <a:srgbClr val="C00000"/>
                </a:solidFill>
                <a:latin typeface="Times New Roman" pitchFamily="18" charset="0"/>
              </a:rPr>
              <a:t>Ensemble </a:t>
            </a:r>
            <a:r>
              <a:rPr lang="en-GB" sz="1400" dirty="0" smtClean="0">
                <a:solidFill>
                  <a:srgbClr val="C00000"/>
                </a:solidFill>
                <a:latin typeface="Times New Roman" pitchFamily="18" charset="0"/>
              </a:rPr>
              <a:t>3</a:t>
            </a:r>
            <a:r>
              <a:rPr lang="en-GB" sz="1400" i="1" dirty="0" smtClean="0">
                <a:solidFill>
                  <a:srgbClr val="C00000"/>
                </a:solidFill>
                <a:latin typeface="Times New Roman" pitchFamily="18" charset="0"/>
              </a:rPr>
              <a:t> </a:t>
            </a:r>
            <a:endParaRPr lang="en-GB" sz="1400" i="1" dirty="0">
              <a:solidFill>
                <a:srgbClr val="C00000"/>
              </a:solidFill>
              <a:latin typeface="Times New Roman" pitchFamily="18" charset="0"/>
            </a:endParaRPr>
          </a:p>
          <a:p>
            <a:pPr algn="ctr">
              <a:spcBef>
                <a:spcPct val="50000"/>
              </a:spcBef>
            </a:pPr>
            <a:r>
              <a:rPr lang="en-GB" sz="1400" b="1" dirty="0" smtClean="0">
                <a:solidFill>
                  <a:srgbClr val="C00000"/>
                </a:solidFill>
                <a:latin typeface="Times New Roman" pitchFamily="18" charset="0"/>
              </a:rPr>
              <a:t>ECHAM4.5</a:t>
            </a:r>
            <a:endParaRPr lang="en-GB" sz="1400" b="1" dirty="0">
              <a:solidFill>
                <a:srgbClr val="C00000"/>
              </a:solidFill>
              <a:latin typeface="Times New Roman" pitchFamily="18" charset="0"/>
            </a:endParaRPr>
          </a:p>
          <a:p>
            <a:pPr algn="ctr">
              <a:spcBef>
                <a:spcPct val="50000"/>
              </a:spcBef>
            </a:pPr>
            <a:r>
              <a:rPr lang="en-GB" sz="1400" b="1" dirty="0">
                <a:solidFill>
                  <a:srgbClr val="C00000"/>
                </a:solidFill>
                <a:latin typeface="Times New Roman" pitchFamily="18" charset="0"/>
              </a:rPr>
              <a:t>at </a:t>
            </a:r>
            <a:r>
              <a:rPr lang="en-GB" sz="1400" b="1" dirty="0" smtClean="0">
                <a:solidFill>
                  <a:srgbClr val="C00000"/>
                </a:solidFill>
                <a:latin typeface="Times New Roman" pitchFamily="18" charset="0"/>
              </a:rPr>
              <a:t>SAWS</a:t>
            </a:r>
            <a:endParaRPr lang="en-GB" sz="1400" b="1" i="1" dirty="0">
              <a:solidFill>
                <a:srgbClr val="C00000"/>
              </a:solidFill>
              <a:latin typeface="Times New Roman" pitchFamily="18" charset="0"/>
            </a:endParaRPr>
          </a:p>
          <a:p>
            <a:pPr algn="ctr">
              <a:spcBef>
                <a:spcPct val="50000"/>
              </a:spcBef>
            </a:pPr>
            <a:r>
              <a:rPr lang="en-GB" sz="1400" dirty="0" smtClean="0">
                <a:solidFill>
                  <a:srgbClr val="C00000"/>
                </a:solidFill>
                <a:latin typeface="Times New Roman" pitchFamily="18" charset="0"/>
              </a:rPr>
              <a:t>N</a:t>
            </a:r>
            <a:r>
              <a:rPr lang="en-ZA" sz="1400" baseline="-25000" dirty="0" smtClean="0">
                <a:solidFill>
                  <a:srgbClr val="C00000"/>
                </a:solidFill>
                <a:latin typeface="Times New Roman" pitchFamily="18" charset="0"/>
              </a:rPr>
              <a:t>3</a:t>
            </a:r>
            <a:r>
              <a:rPr lang="en-GB" sz="1400" baseline="-25000" dirty="0" smtClean="0">
                <a:solidFill>
                  <a:srgbClr val="C00000"/>
                </a:solidFill>
                <a:latin typeface="Times New Roman" pitchFamily="18" charset="0"/>
              </a:rPr>
              <a:t> </a:t>
            </a:r>
            <a:r>
              <a:rPr lang="en-GB" sz="1400" dirty="0">
                <a:solidFill>
                  <a:srgbClr val="C00000"/>
                </a:solidFill>
                <a:latin typeface="Times New Roman" pitchFamily="18" charset="0"/>
              </a:rPr>
              <a:t>members</a:t>
            </a:r>
          </a:p>
        </p:txBody>
      </p:sp>
      <p:sp>
        <p:nvSpPr>
          <p:cNvPr id="6169" name="Text Box 25"/>
          <p:cNvSpPr txBox="1">
            <a:spLocks noChangeArrowheads="1"/>
          </p:cNvSpPr>
          <p:nvPr/>
        </p:nvSpPr>
        <p:spPr bwMode="auto">
          <a:xfrm>
            <a:off x="0" y="0"/>
            <a:ext cx="9144000" cy="830997"/>
          </a:xfrm>
          <a:prstGeom prst="rect">
            <a:avLst/>
          </a:prstGeom>
          <a:noFill/>
          <a:ln w="12700">
            <a:noFill/>
            <a:miter lim="800000"/>
            <a:headEnd type="none" w="sm" len="sm"/>
            <a:tailEnd type="none" w="sm" len="sm"/>
          </a:ln>
          <a:effectLst/>
        </p:spPr>
        <p:txBody>
          <a:bodyPr>
            <a:spAutoFit/>
          </a:bodyPr>
          <a:lstStyle/>
          <a:p>
            <a:pPr algn="ctr">
              <a:spcBef>
                <a:spcPct val="50000"/>
              </a:spcBef>
            </a:pPr>
            <a:r>
              <a:rPr lang="en-GB" sz="2400" b="1" dirty="0" smtClean="0">
                <a:solidFill>
                  <a:srgbClr val="FF0000"/>
                </a:solidFill>
                <a:latin typeface="Times New Roman" pitchFamily="18" charset="0"/>
              </a:rPr>
              <a:t>The </a:t>
            </a:r>
            <a:r>
              <a:rPr lang="en-GB" sz="2400" b="1" dirty="0">
                <a:solidFill>
                  <a:srgbClr val="FF0000"/>
                </a:solidFill>
                <a:latin typeface="Times New Roman" pitchFamily="18" charset="0"/>
              </a:rPr>
              <a:t>multi-model seasonal </a:t>
            </a:r>
            <a:r>
              <a:rPr lang="en-GB" sz="2400" b="1" u="sng" dirty="0">
                <a:solidFill>
                  <a:srgbClr val="FF0000"/>
                </a:solidFill>
                <a:latin typeface="Times New Roman" pitchFamily="18" charset="0"/>
              </a:rPr>
              <a:t>rainfall and surface temperature </a:t>
            </a:r>
            <a:r>
              <a:rPr lang="en-GB" sz="2400" b="1" dirty="0">
                <a:solidFill>
                  <a:srgbClr val="FF0000"/>
                </a:solidFill>
                <a:latin typeface="Times New Roman" pitchFamily="18" charset="0"/>
              </a:rPr>
              <a:t>forecasting system </a:t>
            </a:r>
            <a:r>
              <a:rPr lang="en-GB" sz="2400" b="1" dirty="0" smtClean="0">
                <a:solidFill>
                  <a:srgbClr val="FF0000"/>
                </a:solidFill>
                <a:latin typeface="Times New Roman" pitchFamily="18" charset="0"/>
              </a:rPr>
              <a:t>for SADC under development through ACCESS </a:t>
            </a:r>
            <a:endParaRPr lang="en-GB" sz="2400" b="1" dirty="0">
              <a:solidFill>
                <a:srgbClr val="FF0000"/>
              </a:solidFill>
              <a:latin typeface="Times New Roman" pitchFamily="18" charset="0"/>
            </a:endParaRPr>
          </a:p>
        </p:txBody>
      </p:sp>
      <p:sp>
        <p:nvSpPr>
          <p:cNvPr id="6170" name="Line 26"/>
          <p:cNvSpPr>
            <a:spLocks noChangeShapeType="1"/>
          </p:cNvSpPr>
          <p:nvPr/>
        </p:nvSpPr>
        <p:spPr bwMode="auto">
          <a:xfrm rot="180000">
            <a:off x="4343400" y="4337050"/>
            <a:ext cx="66675" cy="1301750"/>
          </a:xfrm>
          <a:prstGeom prst="line">
            <a:avLst/>
          </a:prstGeom>
          <a:noFill/>
          <a:ln w="12700">
            <a:solidFill>
              <a:schemeClr val="tx1"/>
            </a:solidFill>
            <a:round/>
            <a:headEnd/>
            <a:tailEnd type="triangle" w="med" len="med"/>
          </a:ln>
          <a:effectLst/>
        </p:spPr>
        <p:txBody>
          <a:bodyPr wrap="none" anchor="ctr"/>
          <a:lstStyle/>
          <a:p>
            <a:endParaRPr lang="en-GB"/>
          </a:p>
        </p:txBody>
      </p:sp>
      <p:sp>
        <p:nvSpPr>
          <p:cNvPr id="6171" name="Oval 27"/>
          <p:cNvSpPr>
            <a:spLocks noChangeArrowheads="1"/>
          </p:cNvSpPr>
          <p:nvPr/>
        </p:nvSpPr>
        <p:spPr bwMode="auto">
          <a:xfrm>
            <a:off x="7315200" y="762000"/>
            <a:ext cx="1758950" cy="1371600"/>
          </a:xfrm>
          <a:prstGeom prst="ellipse">
            <a:avLst/>
          </a:prstGeom>
          <a:solidFill>
            <a:schemeClr val="accent5">
              <a:lumMod val="20000"/>
              <a:lumOff val="80000"/>
            </a:schemeClr>
          </a:solidFill>
          <a:ln w="12700">
            <a:solidFill>
              <a:schemeClr val="tx1"/>
            </a:solidFill>
            <a:round/>
            <a:headEnd type="none" w="sm" len="sm"/>
            <a:tailEnd type="none" w="sm" len="sm"/>
          </a:ln>
          <a:effectLst/>
        </p:spPr>
        <p:txBody>
          <a:bodyPr wrap="none" anchor="ctr"/>
          <a:lstStyle/>
          <a:p>
            <a:pPr algn="ctr">
              <a:spcBef>
                <a:spcPct val="50000"/>
              </a:spcBef>
            </a:pPr>
            <a:r>
              <a:rPr lang="en-GB" sz="1400" dirty="0">
                <a:solidFill>
                  <a:srgbClr val="C00000"/>
                </a:solidFill>
                <a:latin typeface="Times New Roman" pitchFamily="18" charset="0"/>
              </a:rPr>
              <a:t>Ensemble </a:t>
            </a:r>
            <a:r>
              <a:rPr lang="en-GB" sz="1400" dirty="0" smtClean="0">
                <a:solidFill>
                  <a:srgbClr val="C00000"/>
                </a:solidFill>
                <a:latin typeface="Times New Roman" pitchFamily="18" charset="0"/>
              </a:rPr>
              <a:t>5</a:t>
            </a:r>
            <a:r>
              <a:rPr lang="en-GB" sz="1400" i="1" dirty="0" smtClean="0">
                <a:solidFill>
                  <a:srgbClr val="C00000"/>
                </a:solidFill>
                <a:latin typeface="Times New Roman" pitchFamily="18" charset="0"/>
              </a:rPr>
              <a:t> </a:t>
            </a:r>
            <a:endParaRPr lang="en-GB" sz="1400" i="1" dirty="0">
              <a:solidFill>
                <a:srgbClr val="C00000"/>
              </a:solidFill>
              <a:latin typeface="Times New Roman" pitchFamily="18" charset="0"/>
            </a:endParaRPr>
          </a:p>
          <a:p>
            <a:pPr algn="ctr">
              <a:spcBef>
                <a:spcPct val="50000"/>
              </a:spcBef>
            </a:pPr>
            <a:r>
              <a:rPr lang="en-GB" sz="1400" b="1" dirty="0" smtClean="0">
                <a:solidFill>
                  <a:srgbClr val="C00000"/>
                </a:solidFill>
                <a:latin typeface="Times New Roman" pitchFamily="18" charset="0"/>
              </a:rPr>
              <a:t>SINTEX-F</a:t>
            </a:r>
            <a:endParaRPr lang="en-GB" sz="1400" b="1" dirty="0">
              <a:solidFill>
                <a:srgbClr val="C00000"/>
              </a:solidFill>
              <a:latin typeface="Times New Roman" pitchFamily="18" charset="0"/>
            </a:endParaRPr>
          </a:p>
          <a:p>
            <a:pPr algn="ctr">
              <a:spcBef>
                <a:spcPct val="50000"/>
              </a:spcBef>
            </a:pPr>
            <a:r>
              <a:rPr lang="en-GB" sz="1400" b="1" dirty="0">
                <a:solidFill>
                  <a:srgbClr val="C00000"/>
                </a:solidFill>
                <a:latin typeface="Times New Roman" pitchFamily="18" charset="0"/>
              </a:rPr>
              <a:t> at </a:t>
            </a:r>
            <a:r>
              <a:rPr lang="en-GB" sz="1400" b="1" dirty="0" smtClean="0">
                <a:solidFill>
                  <a:srgbClr val="C00000"/>
                </a:solidFill>
                <a:latin typeface="Times New Roman" pitchFamily="18" charset="0"/>
              </a:rPr>
              <a:t>JAMSTEC</a:t>
            </a:r>
            <a:endParaRPr lang="en-GB" sz="1400" b="1" dirty="0">
              <a:solidFill>
                <a:srgbClr val="C00000"/>
              </a:solidFill>
              <a:latin typeface="Times New Roman" pitchFamily="18" charset="0"/>
            </a:endParaRPr>
          </a:p>
          <a:p>
            <a:pPr algn="ctr">
              <a:spcBef>
                <a:spcPct val="50000"/>
              </a:spcBef>
            </a:pPr>
            <a:r>
              <a:rPr lang="en-GB" sz="1400" dirty="0" smtClean="0">
                <a:solidFill>
                  <a:srgbClr val="C00000"/>
                </a:solidFill>
                <a:latin typeface="Times New Roman" pitchFamily="18" charset="0"/>
              </a:rPr>
              <a:t>N</a:t>
            </a:r>
            <a:r>
              <a:rPr lang="en-ZA" sz="1400" baseline="-25000" dirty="0" smtClean="0">
                <a:solidFill>
                  <a:srgbClr val="C00000"/>
                </a:solidFill>
                <a:latin typeface="Times New Roman" pitchFamily="18" charset="0"/>
              </a:rPr>
              <a:t>5</a:t>
            </a:r>
            <a:r>
              <a:rPr lang="en-GB" sz="1400" baseline="-25000" dirty="0" smtClean="0">
                <a:solidFill>
                  <a:srgbClr val="C00000"/>
                </a:solidFill>
                <a:latin typeface="Times New Roman" pitchFamily="18" charset="0"/>
              </a:rPr>
              <a:t> </a:t>
            </a:r>
            <a:r>
              <a:rPr lang="en-GB" sz="1400" dirty="0">
                <a:solidFill>
                  <a:srgbClr val="C00000"/>
                </a:solidFill>
                <a:latin typeface="Times New Roman" pitchFamily="18" charset="0"/>
              </a:rPr>
              <a:t>members</a:t>
            </a:r>
            <a:endParaRPr lang="en-US" sz="1400" dirty="0">
              <a:solidFill>
                <a:srgbClr val="C00000"/>
              </a:solidFill>
              <a:latin typeface="Times New Roman" pitchFamily="18" charset="0"/>
            </a:endParaRPr>
          </a:p>
        </p:txBody>
      </p:sp>
      <p:sp>
        <p:nvSpPr>
          <p:cNvPr id="6172" name="Line 28"/>
          <p:cNvSpPr>
            <a:spLocks noChangeShapeType="1"/>
          </p:cNvSpPr>
          <p:nvPr/>
        </p:nvSpPr>
        <p:spPr bwMode="auto">
          <a:xfrm flipH="1">
            <a:off x="5181600" y="4038600"/>
            <a:ext cx="1828800" cy="0"/>
          </a:xfrm>
          <a:prstGeom prst="line">
            <a:avLst/>
          </a:prstGeom>
          <a:noFill/>
          <a:ln w="9525">
            <a:solidFill>
              <a:schemeClr val="tx1"/>
            </a:solidFill>
            <a:round/>
            <a:headEnd/>
            <a:tailEnd type="triangle" w="med" len="med"/>
          </a:ln>
          <a:effectLst/>
        </p:spPr>
        <p:txBody>
          <a:bodyPr/>
          <a:lstStyle/>
          <a:p>
            <a:endParaRPr lang="en-GB"/>
          </a:p>
        </p:txBody>
      </p:sp>
      <p:sp>
        <p:nvSpPr>
          <p:cNvPr id="6175" name="Text Box 31"/>
          <p:cNvSpPr txBox="1">
            <a:spLocks noChangeArrowheads="1"/>
          </p:cNvSpPr>
          <p:nvPr/>
        </p:nvSpPr>
        <p:spPr bwMode="auto">
          <a:xfrm>
            <a:off x="5638800" y="1328738"/>
            <a:ext cx="1828800" cy="1277273"/>
          </a:xfrm>
          <a:prstGeom prst="rect">
            <a:avLst/>
          </a:prstGeom>
          <a:noFill/>
          <a:ln w="12700">
            <a:noFill/>
            <a:miter lim="800000"/>
            <a:headEnd type="none" w="sm" len="sm"/>
            <a:tailEnd type="none" w="sm" len="sm"/>
          </a:ln>
          <a:effectLst/>
        </p:spPr>
        <p:txBody>
          <a:bodyPr>
            <a:spAutoFit/>
          </a:bodyPr>
          <a:lstStyle/>
          <a:p>
            <a:pPr algn="ctr">
              <a:spcBef>
                <a:spcPct val="50000"/>
              </a:spcBef>
            </a:pPr>
            <a:r>
              <a:rPr lang="en-GB" sz="1400" dirty="0">
                <a:solidFill>
                  <a:srgbClr val="C00000"/>
                </a:solidFill>
                <a:latin typeface="Times New Roman" pitchFamily="18" charset="0"/>
              </a:rPr>
              <a:t>Ensemble </a:t>
            </a:r>
            <a:r>
              <a:rPr lang="en-ZA" sz="1400" dirty="0">
                <a:solidFill>
                  <a:srgbClr val="C00000"/>
                </a:solidFill>
                <a:latin typeface="Times New Roman" pitchFamily="18" charset="0"/>
              </a:rPr>
              <a:t>4</a:t>
            </a:r>
            <a:r>
              <a:rPr lang="en-GB" sz="1400" i="1" dirty="0">
                <a:solidFill>
                  <a:srgbClr val="C00000"/>
                </a:solidFill>
                <a:latin typeface="Times New Roman" pitchFamily="18" charset="0"/>
              </a:rPr>
              <a:t> </a:t>
            </a:r>
          </a:p>
          <a:p>
            <a:pPr algn="ctr">
              <a:spcBef>
                <a:spcPct val="50000"/>
              </a:spcBef>
            </a:pPr>
            <a:r>
              <a:rPr lang="en-GB" sz="1400" b="1" dirty="0" smtClean="0">
                <a:solidFill>
                  <a:srgbClr val="C00000"/>
                </a:solidFill>
                <a:latin typeface="Times New Roman" pitchFamily="18" charset="0"/>
              </a:rPr>
              <a:t>HadAM3/CAM</a:t>
            </a:r>
            <a:endParaRPr lang="en-GB" sz="1400" b="1" dirty="0">
              <a:solidFill>
                <a:srgbClr val="C00000"/>
              </a:solidFill>
              <a:latin typeface="Times New Roman" pitchFamily="18" charset="0"/>
            </a:endParaRPr>
          </a:p>
          <a:p>
            <a:pPr algn="ctr">
              <a:spcBef>
                <a:spcPct val="50000"/>
              </a:spcBef>
            </a:pPr>
            <a:r>
              <a:rPr lang="en-GB" sz="1400" b="1" dirty="0">
                <a:solidFill>
                  <a:srgbClr val="C00000"/>
                </a:solidFill>
                <a:latin typeface="Times New Roman" pitchFamily="18" charset="0"/>
              </a:rPr>
              <a:t>at UCT</a:t>
            </a:r>
            <a:endParaRPr lang="en-GB" sz="1400" b="1" i="1" dirty="0">
              <a:solidFill>
                <a:srgbClr val="C00000"/>
              </a:solidFill>
              <a:latin typeface="Times New Roman" pitchFamily="18" charset="0"/>
            </a:endParaRPr>
          </a:p>
          <a:p>
            <a:pPr algn="ctr">
              <a:spcBef>
                <a:spcPct val="50000"/>
              </a:spcBef>
            </a:pPr>
            <a:r>
              <a:rPr lang="en-GB" sz="1400" dirty="0">
                <a:solidFill>
                  <a:srgbClr val="C00000"/>
                </a:solidFill>
                <a:latin typeface="Times New Roman" pitchFamily="18" charset="0"/>
              </a:rPr>
              <a:t>N</a:t>
            </a:r>
            <a:r>
              <a:rPr lang="en-ZA" sz="1400" baseline="-25000" dirty="0">
                <a:solidFill>
                  <a:srgbClr val="C00000"/>
                </a:solidFill>
                <a:latin typeface="Times New Roman" pitchFamily="18" charset="0"/>
              </a:rPr>
              <a:t>4</a:t>
            </a:r>
            <a:r>
              <a:rPr lang="en-GB" sz="1400" baseline="-25000" dirty="0">
                <a:solidFill>
                  <a:srgbClr val="C00000"/>
                </a:solidFill>
                <a:latin typeface="Times New Roman" pitchFamily="18" charset="0"/>
              </a:rPr>
              <a:t> </a:t>
            </a:r>
            <a:r>
              <a:rPr lang="en-GB" sz="1400" dirty="0">
                <a:solidFill>
                  <a:srgbClr val="C00000"/>
                </a:solidFill>
                <a:latin typeface="Times New Roman" pitchFamily="18" charset="0"/>
              </a:rPr>
              <a:t>members</a:t>
            </a:r>
          </a:p>
        </p:txBody>
      </p:sp>
      <p:sp>
        <p:nvSpPr>
          <p:cNvPr id="31" name="Oval 27"/>
          <p:cNvSpPr>
            <a:spLocks noChangeArrowheads="1"/>
          </p:cNvSpPr>
          <p:nvPr/>
        </p:nvSpPr>
        <p:spPr bwMode="auto">
          <a:xfrm>
            <a:off x="152400" y="3429000"/>
            <a:ext cx="1758950" cy="1371600"/>
          </a:xfrm>
          <a:prstGeom prst="ellipse">
            <a:avLst/>
          </a:prstGeom>
          <a:solidFill>
            <a:srgbClr val="FFFFCC"/>
          </a:solidFill>
          <a:ln w="12700">
            <a:solidFill>
              <a:schemeClr val="tx1"/>
            </a:solidFill>
            <a:round/>
            <a:headEnd type="none" w="sm" len="sm"/>
            <a:tailEnd type="none" w="sm" len="sm"/>
          </a:ln>
          <a:effectLst/>
        </p:spPr>
        <p:txBody>
          <a:bodyPr wrap="none" anchor="ctr"/>
          <a:lstStyle/>
          <a:p>
            <a:pPr algn="ctr">
              <a:spcBef>
                <a:spcPct val="50000"/>
              </a:spcBef>
            </a:pPr>
            <a:r>
              <a:rPr lang="en-GB" sz="1400" dirty="0">
                <a:solidFill>
                  <a:srgbClr val="C00000"/>
                </a:solidFill>
                <a:latin typeface="Times New Roman" pitchFamily="18" charset="0"/>
              </a:rPr>
              <a:t>Ensemble 6</a:t>
            </a:r>
            <a:r>
              <a:rPr lang="en-GB" sz="1400" i="1" dirty="0">
                <a:solidFill>
                  <a:srgbClr val="C00000"/>
                </a:solidFill>
                <a:latin typeface="Times New Roman" pitchFamily="18" charset="0"/>
              </a:rPr>
              <a:t> </a:t>
            </a:r>
          </a:p>
          <a:p>
            <a:pPr algn="ctr">
              <a:spcBef>
                <a:spcPct val="50000"/>
              </a:spcBef>
            </a:pPr>
            <a:r>
              <a:rPr lang="en-ZA" sz="1400" b="1" dirty="0" smtClean="0">
                <a:solidFill>
                  <a:srgbClr val="C00000"/>
                </a:solidFill>
                <a:latin typeface="Times New Roman" pitchFamily="18" charset="0"/>
              </a:rPr>
              <a:t>COUPLED models</a:t>
            </a:r>
            <a:endParaRPr lang="en-GB" sz="1400" b="1" dirty="0">
              <a:solidFill>
                <a:srgbClr val="C00000"/>
              </a:solidFill>
              <a:latin typeface="Times New Roman" pitchFamily="18" charset="0"/>
            </a:endParaRPr>
          </a:p>
          <a:p>
            <a:pPr algn="ctr">
              <a:spcBef>
                <a:spcPct val="50000"/>
              </a:spcBef>
            </a:pPr>
            <a:r>
              <a:rPr lang="en-GB" sz="1400" b="1" dirty="0">
                <a:solidFill>
                  <a:srgbClr val="C00000"/>
                </a:solidFill>
                <a:latin typeface="Times New Roman" pitchFamily="18" charset="0"/>
              </a:rPr>
              <a:t> at </a:t>
            </a:r>
            <a:r>
              <a:rPr lang="en-GB" sz="1400" b="1" dirty="0" smtClean="0">
                <a:solidFill>
                  <a:srgbClr val="C00000"/>
                </a:solidFill>
                <a:latin typeface="Times New Roman" pitchFamily="18" charset="0"/>
              </a:rPr>
              <a:t>CSIR NRE</a:t>
            </a:r>
            <a:endParaRPr lang="en-GB" sz="1400" b="1" dirty="0">
              <a:solidFill>
                <a:srgbClr val="C00000"/>
              </a:solidFill>
              <a:latin typeface="Times New Roman" pitchFamily="18" charset="0"/>
            </a:endParaRPr>
          </a:p>
          <a:p>
            <a:pPr algn="ctr">
              <a:spcBef>
                <a:spcPct val="50000"/>
              </a:spcBef>
            </a:pPr>
            <a:r>
              <a:rPr lang="en-GB" sz="1400" dirty="0">
                <a:solidFill>
                  <a:srgbClr val="C00000"/>
                </a:solidFill>
                <a:latin typeface="Times New Roman" pitchFamily="18" charset="0"/>
              </a:rPr>
              <a:t>N</a:t>
            </a:r>
            <a:r>
              <a:rPr lang="en-ZA" sz="1400" baseline="-25000" dirty="0">
                <a:solidFill>
                  <a:srgbClr val="C00000"/>
                </a:solidFill>
                <a:latin typeface="Times New Roman" pitchFamily="18" charset="0"/>
              </a:rPr>
              <a:t>6</a:t>
            </a:r>
            <a:r>
              <a:rPr lang="en-GB" sz="1400" baseline="-25000" dirty="0">
                <a:solidFill>
                  <a:srgbClr val="C00000"/>
                </a:solidFill>
                <a:latin typeface="Times New Roman" pitchFamily="18" charset="0"/>
              </a:rPr>
              <a:t> </a:t>
            </a:r>
            <a:r>
              <a:rPr lang="en-GB" sz="1400" dirty="0">
                <a:solidFill>
                  <a:srgbClr val="C00000"/>
                </a:solidFill>
                <a:latin typeface="Times New Roman" pitchFamily="18" charset="0"/>
              </a:rPr>
              <a:t>members</a:t>
            </a:r>
            <a:endParaRPr lang="en-US" sz="1400" dirty="0">
              <a:solidFill>
                <a:srgbClr val="C00000"/>
              </a:solidFill>
              <a:latin typeface="Times New Roman" pitchFamily="18" charset="0"/>
            </a:endParaRPr>
          </a:p>
        </p:txBody>
      </p:sp>
      <p:cxnSp>
        <p:nvCxnSpPr>
          <p:cNvPr id="34" name="Straight Arrow Connector 33"/>
          <p:cNvCxnSpPr/>
          <p:nvPr/>
        </p:nvCxnSpPr>
        <p:spPr bwMode="auto">
          <a:xfrm>
            <a:off x="1911350" y="3960812"/>
            <a:ext cx="1593850" cy="1588"/>
          </a:xfrm>
          <a:prstGeom prst="straightConnector1">
            <a:avLst/>
          </a:prstGeom>
          <a:solidFill>
            <a:schemeClr val="accent1"/>
          </a:solidFill>
          <a:ln w="9525" cap="flat" cmpd="sng" algn="ctr">
            <a:solidFill>
              <a:schemeClr val="tx1"/>
            </a:solidFill>
            <a:prstDash val="solid"/>
            <a:round/>
            <a:headEnd type="none" w="med" len="med"/>
            <a:tailEnd type="triangle"/>
          </a:ln>
          <a:effectLst/>
        </p:spPr>
      </p:cxnSp>
      <p:sp>
        <p:nvSpPr>
          <p:cNvPr id="33" name="Oval 27"/>
          <p:cNvSpPr>
            <a:spLocks noChangeArrowheads="1"/>
          </p:cNvSpPr>
          <p:nvPr/>
        </p:nvSpPr>
        <p:spPr bwMode="auto">
          <a:xfrm>
            <a:off x="1746250" y="4191000"/>
            <a:ext cx="1758950" cy="1371600"/>
          </a:xfrm>
          <a:prstGeom prst="ellipse">
            <a:avLst/>
          </a:prstGeom>
          <a:solidFill>
            <a:srgbClr val="FFFFCC"/>
          </a:solidFill>
          <a:ln w="12700">
            <a:solidFill>
              <a:schemeClr val="tx1"/>
            </a:solidFill>
            <a:round/>
            <a:headEnd type="none" w="sm" len="sm"/>
            <a:tailEnd type="none" w="sm" len="sm"/>
          </a:ln>
          <a:effectLst/>
        </p:spPr>
        <p:txBody>
          <a:bodyPr wrap="none" anchor="ctr"/>
          <a:lstStyle/>
          <a:p>
            <a:pPr algn="ctr">
              <a:spcBef>
                <a:spcPct val="50000"/>
              </a:spcBef>
            </a:pPr>
            <a:r>
              <a:rPr lang="en-GB" sz="1400" dirty="0">
                <a:solidFill>
                  <a:srgbClr val="C00000"/>
                </a:solidFill>
                <a:latin typeface="Times New Roman" pitchFamily="18" charset="0"/>
              </a:rPr>
              <a:t>Ensemble </a:t>
            </a:r>
            <a:r>
              <a:rPr lang="en-GB" sz="1400" dirty="0" smtClean="0">
                <a:solidFill>
                  <a:srgbClr val="C00000"/>
                </a:solidFill>
                <a:latin typeface="Times New Roman" pitchFamily="18" charset="0"/>
              </a:rPr>
              <a:t>8</a:t>
            </a:r>
            <a:r>
              <a:rPr lang="en-GB" sz="1400" i="1" dirty="0" smtClean="0">
                <a:solidFill>
                  <a:srgbClr val="C00000"/>
                </a:solidFill>
                <a:latin typeface="Times New Roman" pitchFamily="18" charset="0"/>
              </a:rPr>
              <a:t> </a:t>
            </a:r>
            <a:endParaRPr lang="en-GB" sz="1400" i="1" dirty="0">
              <a:solidFill>
                <a:srgbClr val="C00000"/>
              </a:solidFill>
              <a:latin typeface="Times New Roman" pitchFamily="18" charset="0"/>
            </a:endParaRPr>
          </a:p>
          <a:p>
            <a:pPr algn="ctr">
              <a:spcBef>
                <a:spcPct val="50000"/>
              </a:spcBef>
            </a:pPr>
            <a:r>
              <a:rPr lang="en-ZA" sz="1400" b="1" dirty="0" smtClean="0">
                <a:solidFill>
                  <a:srgbClr val="C00000"/>
                </a:solidFill>
                <a:latin typeface="Times New Roman" pitchFamily="18" charset="0"/>
              </a:rPr>
              <a:t>CFS</a:t>
            </a:r>
            <a:r>
              <a:rPr lang="en-GB" sz="1400" b="1" dirty="0" smtClean="0">
                <a:solidFill>
                  <a:srgbClr val="C00000"/>
                </a:solidFill>
                <a:latin typeface="Times New Roman" pitchFamily="18" charset="0"/>
              </a:rPr>
              <a:t> </a:t>
            </a:r>
          </a:p>
          <a:p>
            <a:pPr algn="ctr">
              <a:spcBef>
                <a:spcPct val="50000"/>
              </a:spcBef>
            </a:pPr>
            <a:r>
              <a:rPr lang="en-GB" sz="1400" b="1" dirty="0" smtClean="0">
                <a:solidFill>
                  <a:srgbClr val="C00000"/>
                </a:solidFill>
                <a:latin typeface="Times New Roman" pitchFamily="18" charset="0"/>
              </a:rPr>
              <a:t>at NCEP</a:t>
            </a:r>
            <a:endParaRPr lang="en-GB" sz="1400" b="1" dirty="0">
              <a:solidFill>
                <a:srgbClr val="C00000"/>
              </a:solidFill>
              <a:latin typeface="Times New Roman" pitchFamily="18" charset="0"/>
            </a:endParaRPr>
          </a:p>
          <a:p>
            <a:pPr algn="ctr">
              <a:spcBef>
                <a:spcPct val="50000"/>
              </a:spcBef>
            </a:pPr>
            <a:r>
              <a:rPr lang="en-GB" sz="1400" dirty="0" smtClean="0">
                <a:solidFill>
                  <a:srgbClr val="C00000"/>
                </a:solidFill>
                <a:latin typeface="Times New Roman" pitchFamily="18" charset="0"/>
              </a:rPr>
              <a:t>N</a:t>
            </a:r>
            <a:r>
              <a:rPr lang="en-ZA" sz="1400" baseline="-25000" dirty="0" smtClean="0">
                <a:solidFill>
                  <a:srgbClr val="C00000"/>
                </a:solidFill>
                <a:latin typeface="Times New Roman" pitchFamily="18" charset="0"/>
              </a:rPr>
              <a:t>8</a:t>
            </a:r>
            <a:r>
              <a:rPr lang="en-GB" sz="1400" baseline="-25000" dirty="0" smtClean="0">
                <a:solidFill>
                  <a:srgbClr val="C00000"/>
                </a:solidFill>
                <a:latin typeface="Times New Roman" pitchFamily="18" charset="0"/>
              </a:rPr>
              <a:t> </a:t>
            </a:r>
            <a:r>
              <a:rPr lang="en-GB" sz="1400" dirty="0">
                <a:solidFill>
                  <a:srgbClr val="C00000"/>
                </a:solidFill>
                <a:latin typeface="Times New Roman" pitchFamily="18" charset="0"/>
              </a:rPr>
              <a:t>members</a:t>
            </a:r>
            <a:endParaRPr lang="en-US" sz="1400" dirty="0">
              <a:solidFill>
                <a:srgbClr val="C00000"/>
              </a:solidFill>
              <a:latin typeface="Times New Roman" pitchFamily="18" charset="0"/>
            </a:endParaRPr>
          </a:p>
        </p:txBody>
      </p:sp>
      <p:sp>
        <p:nvSpPr>
          <p:cNvPr id="35" name="Oval 27"/>
          <p:cNvSpPr>
            <a:spLocks noChangeArrowheads="1"/>
          </p:cNvSpPr>
          <p:nvPr/>
        </p:nvSpPr>
        <p:spPr bwMode="auto">
          <a:xfrm>
            <a:off x="5181600" y="4191000"/>
            <a:ext cx="1758950" cy="1371600"/>
          </a:xfrm>
          <a:prstGeom prst="ellipse">
            <a:avLst/>
          </a:prstGeom>
          <a:solidFill>
            <a:schemeClr val="accent5">
              <a:lumMod val="20000"/>
              <a:lumOff val="80000"/>
            </a:schemeClr>
          </a:solidFill>
          <a:ln w="12700">
            <a:solidFill>
              <a:schemeClr val="tx1"/>
            </a:solidFill>
            <a:round/>
            <a:headEnd type="none" w="sm" len="sm"/>
            <a:tailEnd type="none" w="sm" len="sm"/>
          </a:ln>
          <a:effectLst/>
        </p:spPr>
        <p:txBody>
          <a:bodyPr wrap="none" anchor="ctr"/>
          <a:lstStyle/>
          <a:p>
            <a:pPr algn="ctr">
              <a:spcBef>
                <a:spcPct val="50000"/>
              </a:spcBef>
            </a:pPr>
            <a:r>
              <a:rPr lang="en-GB" sz="1400" dirty="0">
                <a:solidFill>
                  <a:srgbClr val="C00000"/>
                </a:solidFill>
                <a:latin typeface="Times New Roman" pitchFamily="18" charset="0"/>
              </a:rPr>
              <a:t>Ensemble </a:t>
            </a:r>
            <a:r>
              <a:rPr lang="en-GB" sz="1400" dirty="0" smtClean="0">
                <a:solidFill>
                  <a:srgbClr val="C00000"/>
                </a:solidFill>
                <a:latin typeface="Times New Roman" pitchFamily="18" charset="0"/>
              </a:rPr>
              <a:t>9</a:t>
            </a:r>
            <a:r>
              <a:rPr lang="en-GB" sz="1400" i="1" dirty="0" smtClean="0">
                <a:solidFill>
                  <a:srgbClr val="C00000"/>
                </a:solidFill>
                <a:latin typeface="Times New Roman" pitchFamily="18" charset="0"/>
              </a:rPr>
              <a:t> </a:t>
            </a:r>
            <a:endParaRPr lang="en-GB" sz="1400" i="1" dirty="0">
              <a:solidFill>
                <a:srgbClr val="C00000"/>
              </a:solidFill>
              <a:latin typeface="Times New Roman" pitchFamily="18" charset="0"/>
            </a:endParaRPr>
          </a:p>
          <a:p>
            <a:pPr algn="ctr">
              <a:spcBef>
                <a:spcPct val="50000"/>
              </a:spcBef>
            </a:pPr>
            <a:r>
              <a:rPr lang="en-ZA" sz="1400" b="1" dirty="0" smtClean="0">
                <a:solidFill>
                  <a:srgbClr val="C00000"/>
                </a:solidFill>
                <a:latin typeface="Times New Roman" pitchFamily="18" charset="0"/>
              </a:rPr>
              <a:t>GloSEA4</a:t>
            </a:r>
            <a:r>
              <a:rPr lang="en-GB" sz="1400" b="1" dirty="0" smtClean="0">
                <a:solidFill>
                  <a:srgbClr val="C00000"/>
                </a:solidFill>
                <a:latin typeface="Times New Roman" pitchFamily="18" charset="0"/>
              </a:rPr>
              <a:t> </a:t>
            </a:r>
          </a:p>
          <a:p>
            <a:pPr algn="ctr">
              <a:spcBef>
                <a:spcPct val="50000"/>
              </a:spcBef>
            </a:pPr>
            <a:r>
              <a:rPr lang="en-GB" sz="1400" b="1" dirty="0" smtClean="0">
                <a:solidFill>
                  <a:srgbClr val="C00000"/>
                </a:solidFill>
                <a:latin typeface="Times New Roman" pitchFamily="18" charset="0"/>
              </a:rPr>
              <a:t>at UK Met Office</a:t>
            </a:r>
            <a:endParaRPr lang="en-GB" sz="1400" b="1" dirty="0">
              <a:solidFill>
                <a:srgbClr val="C00000"/>
              </a:solidFill>
              <a:latin typeface="Times New Roman" pitchFamily="18" charset="0"/>
            </a:endParaRPr>
          </a:p>
          <a:p>
            <a:pPr algn="ctr">
              <a:spcBef>
                <a:spcPct val="50000"/>
              </a:spcBef>
            </a:pPr>
            <a:r>
              <a:rPr lang="en-GB" sz="1400" dirty="0" smtClean="0">
                <a:solidFill>
                  <a:srgbClr val="C00000"/>
                </a:solidFill>
                <a:latin typeface="Times New Roman" pitchFamily="18" charset="0"/>
              </a:rPr>
              <a:t>N</a:t>
            </a:r>
            <a:r>
              <a:rPr lang="en-ZA" sz="1400" baseline="-25000" dirty="0" smtClean="0">
                <a:solidFill>
                  <a:srgbClr val="C00000"/>
                </a:solidFill>
                <a:latin typeface="Times New Roman" pitchFamily="18" charset="0"/>
              </a:rPr>
              <a:t>9</a:t>
            </a:r>
            <a:r>
              <a:rPr lang="en-GB" sz="1400" baseline="-25000" dirty="0" smtClean="0">
                <a:solidFill>
                  <a:srgbClr val="C00000"/>
                </a:solidFill>
                <a:latin typeface="Times New Roman" pitchFamily="18" charset="0"/>
              </a:rPr>
              <a:t> </a:t>
            </a:r>
            <a:r>
              <a:rPr lang="en-GB" sz="1400" dirty="0">
                <a:solidFill>
                  <a:srgbClr val="C00000"/>
                </a:solidFill>
                <a:latin typeface="Times New Roman" pitchFamily="18" charset="0"/>
              </a:rPr>
              <a:t>members</a:t>
            </a:r>
            <a:endParaRPr lang="en-US" sz="1400" dirty="0">
              <a:solidFill>
                <a:srgbClr val="C00000"/>
              </a:solidFill>
              <a:latin typeface="Times New Roman" pitchFamily="18" charset="0"/>
            </a:endParaRPr>
          </a:p>
        </p:txBody>
      </p:sp>
      <p:sp>
        <p:nvSpPr>
          <p:cNvPr id="37" name="Line 26"/>
          <p:cNvSpPr>
            <a:spLocks noChangeShapeType="1"/>
          </p:cNvSpPr>
          <p:nvPr/>
        </p:nvSpPr>
        <p:spPr bwMode="auto">
          <a:xfrm rot="-8220000">
            <a:off x="3763377" y="4236152"/>
            <a:ext cx="45719" cy="914502"/>
          </a:xfrm>
          <a:prstGeom prst="line">
            <a:avLst/>
          </a:prstGeom>
          <a:noFill/>
          <a:ln w="12700">
            <a:solidFill>
              <a:schemeClr val="tx1"/>
            </a:solidFill>
            <a:round/>
            <a:headEnd/>
            <a:tailEnd type="triangle" w="med" len="med"/>
          </a:ln>
          <a:effectLst/>
        </p:spPr>
        <p:txBody>
          <a:bodyPr wrap="none" anchor="ctr"/>
          <a:lstStyle/>
          <a:p>
            <a:endParaRPr lang="en-GB"/>
          </a:p>
        </p:txBody>
      </p:sp>
      <p:sp>
        <p:nvSpPr>
          <p:cNvPr id="38" name="Line 26"/>
          <p:cNvSpPr>
            <a:spLocks noChangeShapeType="1"/>
          </p:cNvSpPr>
          <p:nvPr/>
        </p:nvSpPr>
        <p:spPr bwMode="auto">
          <a:xfrm rot="-12960000">
            <a:off x="4912600" y="4236152"/>
            <a:ext cx="45719" cy="914502"/>
          </a:xfrm>
          <a:prstGeom prst="line">
            <a:avLst/>
          </a:prstGeom>
          <a:noFill/>
          <a:ln w="12700">
            <a:solidFill>
              <a:schemeClr val="tx1"/>
            </a:solidFill>
            <a:round/>
            <a:headEnd/>
            <a:tailEnd type="triangle" w="med" len="med"/>
          </a:ln>
          <a:effectLst/>
        </p:spPr>
        <p:txBody>
          <a:bodyPr wrap="none" anchor="ctr"/>
          <a:lstStyle/>
          <a:p>
            <a:endParaRPr lang="en-GB"/>
          </a:p>
        </p:txBody>
      </p:sp>
      <p:sp>
        <p:nvSpPr>
          <p:cNvPr id="40" name="TextBox 39"/>
          <p:cNvSpPr txBox="1"/>
          <p:nvPr/>
        </p:nvSpPr>
        <p:spPr>
          <a:xfrm>
            <a:off x="685800" y="990600"/>
            <a:ext cx="609600" cy="369332"/>
          </a:xfrm>
          <a:prstGeom prst="rect">
            <a:avLst/>
          </a:prstGeom>
          <a:noFill/>
        </p:spPr>
        <p:txBody>
          <a:bodyPr wrap="square" rtlCol="0">
            <a:spAutoFit/>
          </a:bodyPr>
          <a:lstStyle/>
          <a:p>
            <a:r>
              <a:rPr lang="en-ZA" dirty="0" smtClean="0"/>
              <a:t>SA</a:t>
            </a:r>
            <a:endParaRPr lang="en-GB" dirty="0"/>
          </a:p>
        </p:txBody>
      </p:sp>
      <p:sp>
        <p:nvSpPr>
          <p:cNvPr id="41" name="TextBox 40"/>
          <p:cNvSpPr txBox="1"/>
          <p:nvPr/>
        </p:nvSpPr>
        <p:spPr>
          <a:xfrm>
            <a:off x="8305800" y="2057400"/>
            <a:ext cx="838200" cy="369332"/>
          </a:xfrm>
          <a:prstGeom prst="rect">
            <a:avLst/>
          </a:prstGeom>
          <a:noFill/>
        </p:spPr>
        <p:txBody>
          <a:bodyPr wrap="square" rtlCol="0">
            <a:spAutoFit/>
          </a:bodyPr>
          <a:lstStyle/>
          <a:p>
            <a:r>
              <a:rPr lang="en-ZA" dirty="0" smtClean="0"/>
              <a:t>Japan</a:t>
            </a:r>
            <a:endParaRPr lang="en-GB" dirty="0"/>
          </a:p>
        </p:txBody>
      </p:sp>
      <p:sp>
        <p:nvSpPr>
          <p:cNvPr id="42" name="TextBox 41"/>
          <p:cNvSpPr txBox="1"/>
          <p:nvPr/>
        </p:nvSpPr>
        <p:spPr>
          <a:xfrm>
            <a:off x="6781800" y="5117068"/>
            <a:ext cx="609600" cy="369332"/>
          </a:xfrm>
          <a:prstGeom prst="rect">
            <a:avLst/>
          </a:prstGeom>
          <a:noFill/>
        </p:spPr>
        <p:txBody>
          <a:bodyPr wrap="square" rtlCol="0">
            <a:spAutoFit/>
          </a:bodyPr>
          <a:lstStyle/>
          <a:p>
            <a:r>
              <a:rPr lang="en-ZA" dirty="0" smtClean="0"/>
              <a:t>UK</a:t>
            </a:r>
            <a:endParaRPr lang="en-GB" dirty="0"/>
          </a:p>
        </p:txBody>
      </p:sp>
      <p:sp>
        <p:nvSpPr>
          <p:cNvPr id="43" name="TextBox 42"/>
          <p:cNvSpPr txBox="1"/>
          <p:nvPr/>
        </p:nvSpPr>
        <p:spPr>
          <a:xfrm>
            <a:off x="1295400" y="5117068"/>
            <a:ext cx="838200" cy="369332"/>
          </a:xfrm>
          <a:prstGeom prst="rect">
            <a:avLst/>
          </a:prstGeom>
          <a:noFill/>
        </p:spPr>
        <p:txBody>
          <a:bodyPr wrap="square" rtlCol="0">
            <a:spAutoFit/>
          </a:bodyPr>
          <a:lstStyle/>
          <a:p>
            <a:r>
              <a:rPr lang="en-ZA" dirty="0" smtClean="0"/>
              <a:t>USA</a:t>
            </a:r>
            <a:endParaRPr lang="en-GB" dirty="0"/>
          </a:p>
        </p:txBody>
      </p:sp>
      <p:sp>
        <p:nvSpPr>
          <p:cNvPr id="44" name="TextBox 43"/>
          <p:cNvSpPr txBox="1"/>
          <p:nvPr/>
        </p:nvSpPr>
        <p:spPr>
          <a:xfrm>
            <a:off x="8458200" y="4507468"/>
            <a:ext cx="685800" cy="369332"/>
          </a:xfrm>
          <a:prstGeom prst="rect">
            <a:avLst/>
          </a:prstGeom>
          <a:noFill/>
        </p:spPr>
        <p:txBody>
          <a:bodyPr wrap="square" rtlCol="0">
            <a:spAutoFit/>
          </a:bodyPr>
          <a:lstStyle/>
          <a:p>
            <a:r>
              <a:rPr lang="en-ZA" dirty="0" smtClean="0"/>
              <a:t>USA</a:t>
            </a:r>
            <a:endParaRPr lang="en-GB" dirty="0"/>
          </a:p>
        </p:txBody>
      </p:sp>
      <p:sp>
        <p:nvSpPr>
          <p:cNvPr id="45" name="TextBox 44"/>
          <p:cNvSpPr txBox="1"/>
          <p:nvPr/>
        </p:nvSpPr>
        <p:spPr>
          <a:xfrm>
            <a:off x="2438400" y="990600"/>
            <a:ext cx="914400" cy="369332"/>
          </a:xfrm>
          <a:prstGeom prst="rect">
            <a:avLst/>
          </a:prstGeom>
          <a:noFill/>
        </p:spPr>
        <p:txBody>
          <a:bodyPr wrap="square" rtlCol="0">
            <a:spAutoFit/>
          </a:bodyPr>
          <a:lstStyle/>
          <a:p>
            <a:r>
              <a:rPr lang="en-ZA" dirty="0" smtClean="0"/>
              <a:t>Brazil*</a:t>
            </a:r>
            <a:endParaRPr lang="en-GB" dirty="0"/>
          </a:p>
        </p:txBody>
      </p:sp>
      <p:sp>
        <p:nvSpPr>
          <p:cNvPr id="46" name="TextBox 45"/>
          <p:cNvSpPr txBox="1"/>
          <p:nvPr/>
        </p:nvSpPr>
        <p:spPr>
          <a:xfrm>
            <a:off x="762000" y="3124200"/>
            <a:ext cx="609600" cy="369332"/>
          </a:xfrm>
          <a:prstGeom prst="rect">
            <a:avLst/>
          </a:prstGeom>
          <a:noFill/>
        </p:spPr>
        <p:txBody>
          <a:bodyPr wrap="square" rtlCol="0">
            <a:spAutoFit/>
          </a:bodyPr>
          <a:lstStyle/>
          <a:p>
            <a:r>
              <a:rPr lang="en-ZA" dirty="0" smtClean="0"/>
              <a:t>SA</a:t>
            </a:r>
            <a:endParaRPr lang="en-GB" dirty="0"/>
          </a:p>
        </p:txBody>
      </p:sp>
      <p:sp>
        <p:nvSpPr>
          <p:cNvPr id="47" name="TextBox 46"/>
          <p:cNvSpPr txBox="1"/>
          <p:nvPr/>
        </p:nvSpPr>
        <p:spPr>
          <a:xfrm>
            <a:off x="6248400" y="990600"/>
            <a:ext cx="609600" cy="369332"/>
          </a:xfrm>
          <a:prstGeom prst="rect">
            <a:avLst/>
          </a:prstGeom>
          <a:noFill/>
        </p:spPr>
        <p:txBody>
          <a:bodyPr wrap="square" rtlCol="0">
            <a:spAutoFit/>
          </a:bodyPr>
          <a:lstStyle/>
          <a:p>
            <a:r>
              <a:rPr lang="en-ZA" dirty="0" smtClean="0"/>
              <a:t>SA</a:t>
            </a:r>
            <a:endParaRPr lang="en-GB" dirty="0"/>
          </a:p>
        </p:txBody>
      </p:sp>
      <p:sp>
        <p:nvSpPr>
          <p:cNvPr id="48" name="TextBox 47"/>
          <p:cNvSpPr txBox="1"/>
          <p:nvPr/>
        </p:nvSpPr>
        <p:spPr>
          <a:xfrm>
            <a:off x="4419600" y="990600"/>
            <a:ext cx="609600" cy="369332"/>
          </a:xfrm>
          <a:prstGeom prst="rect">
            <a:avLst/>
          </a:prstGeom>
          <a:noFill/>
        </p:spPr>
        <p:txBody>
          <a:bodyPr wrap="square" rtlCol="0">
            <a:spAutoFit/>
          </a:bodyPr>
          <a:lstStyle/>
          <a:p>
            <a:r>
              <a:rPr lang="en-ZA" dirty="0" smtClean="0"/>
              <a:t>SA</a:t>
            </a:r>
            <a:endParaRPr lang="en-GB" dirty="0"/>
          </a:p>
        </p:txBody>
      </p:sp>
      <p:sp>
        <p:nvSpPr>
          <p:cNvPr id="49" name="TextBox 48"/>
          <p:cNvSpPr txBox="1"/>
          <p:nvPr/>
        </p:nvSpPr>
        <p:spPr>
          <a:xfrm>
            <a:off x="76200" y="6400800"/>
            <a:ext cx="1676400" cy="369332"/>
          </a:xfrm>
          <a:prstGeom prst="rect">
            <a:avLst/>
          </a:prstGeom>
          <a:noFill/>
        </p:spPr>
        <p:txBody>
          <a:bodyPr wrap="square" rtlCol="0">
            <a:spAutoFit/>
          </a:bodyPr>
          <a:lstStyle/>
          <a:p>
            <a:r>
              <a:rPr lang="en-ZA" dirty="0" smtClean="0"/>
              <a:t>* IBSA-Ocean</a:t>
            </a:r>
            <a:endParaRPr lang="en-GB" dirty="0"/>
          </a:p>
        </p:txBody>
      </p:sp>
      <p:sp>
        <p:nvSpPr>
          <p:cNvPr id="50" name="Oval 17"/>
          <p:cNvSpPr>
            <a:spLocks noChangeArrowheads="1"/>
          </p:cNvSpPr>
          <p:nvPr/>
        </p:nvSpPr>
        <p:spPr bwMode="auto">
          <a:xfrm>
            <a:off x="7696200" y="5181600"/>
            <a:ext cx="762000" cy="533400"/>
          </a:xfrm>
          <a:prstGeom prst="ellipse">
            <a:avLst/>
          </a:prstGeom>
          <a:solidFill>
            <a:schemeClr val="accent2">
              <a:lumMod val="20000"/>
              <a:lumOff val="80000"/>
            </a:schemeClr>
          </a:solidFill>
          <a:ln w="12700">
            <a:solidFill>
              <a:schemeClr val="tx1"/>
            </a:solidFill>
            <a:round/>
            <a:headEnd type="none" w="sm" len="sm"/>
            <a:tailEnd type="none" w="sm" len="sm"/>
          </a:ln>
          <a:effectLst/>
        </p:spPr>
        <p:txBody>
          <a:bodyPr wrap="none" anchor="ctr"/>
          <a:lstStyle/>
          <a:p>
            <a:endParaRPr lang="en-GB"/>
          </a:p>
        </p:txBody>
      </p:sp>
      <p:sp>
        <p:nvSpPr>
          <p:cNvPr id="51" name="Oval 32"/>
          <p:cNvSpPr>
            <a:spLocks noChangeArrowheads="1"/>
          </p:cNvSpPr>
          <p:nvPr/>
        </p:nvSpPr>
        <p:spPr bwMode="auto">
          <a:xfrm>
            <a:off x="7696200" y="5715000"/>
            <a:ext cx="762000" cy="533400"/>
          </a:xfrm>
          <a:prstGeom prst="ellipse">
            <a:avLst/>
          </a:prstGeom>
          <a:solidFill>
            <a:schemeClr val="accent5">
              <a:lumMod val="20000"/>
              <a:lumOff val="80000"/>
            </a:schemeClr>
          </a:solidFill>
          <a:ln w="12700">
            <a:solidFill>
              <a:schemeClr val="tx1"/>
            </a:solidFill>
            <a:round/>
            <a:headEnd type="none" w="sm" len="sm"/>
            <a:tailEnd type="none" w="sm" len="sm"/>
          </a:ln>
          <a:effectLst/>
        </p:spPr>
        <p:txBody>
          <a:bodyPr wrap="none" anchor="ctr"/>
          <a:lstStyle/>
          <a:p>
            <a:endParaRPr lang="en-GB"/>
          </a:p>
        </p:txBody>
      </p:sp>
      <p:sp>
        <p:nvSpPr>
          <p:cNvPr id="53" name="Oval 15"/>
          <p:cNvSpPr>
            <a:spLocks noChangeArrowheads="1"/>
          </p:cNvSpPr>
          <p:nvPr/>
        </p:nvSpPr>
        <p:spPr bwMode="auto">
          <a:xfrm>
            <a:off x="7696200" y="6248400"/>
            <a:ext cx="768350" cy="533400"/>
          </a:xfrm>
          <a:prstGeom prst="ellipse">
            <a:avLst/>
          </a:prstGeom>
          <a:solidFill>
            <a:srgbClr val="FFFFCC"/>
          </a:solidFill>
          <a:ln w="12700">
            <a:solidFill>
              <a:schemeClr val="tx1"/>
            </a:solidFill>
            <a:round/>
            <a:headEnd type="none" w="sm" len="sm"/>
            <a:tailEnd type="none" w="sm" len="sm"/>
          </a:ln>
          <a:effectLst/>
        </p:spPr>
        <p:txBody>
          <a:bodyPr wrap="none" anchor="ctr"/>
          <a:lstStyle/>
          <a:p>
            <a:endParaRPr lang="en-GB"/>
          </a:p>
        </p:txBody>
      </p:sp>
      <p:sp>
        <p:nvSpPr>
          <p:cNvPr id="54" name="TextBox 53"/>
          <p:cNvSpPr txBox="1"/>
          <p:nvPr/>
        </p:nvSpPr>
        <p:spPr>
          <a:xfrm>
            <a:off x="7772400" y="5257800"/>
            <a:ext cx="685800" cy="307777"/>
          </a:xfrm>
          <a:prstGeom prst="rect">
            <a:avLst/>
          </a:prstGeom>
          <a:noFill/>
        </p:spPr>
        <p:txBody>
          <a:bodyPr wrap="square" rtlCol="0">
            <a:spAutoFit/>
          </a:bodyPr>
          <a:lstStyle/>
          <a:p>
            <a:r>
              <a:rPr lang="en-ZA" sz="1400" dirty="0" smtClean="0"/>
              <a:t>In use</a:t>
            </a:r>
            <a:endParaRPr lang="en-GB" sz="1400" dirty="0"/>
          </a:p>
        </p:txBody>
      </p:sp>
      <p:sp>
        <p:nvSpPr>
          <p:cNvPr id="55" name="TextBox 54"/>
          <p:cNvSpPr txBox="1"/>
          <p:nvPr/>
        </p:nvSpPr>
        <p:spPr>
          <a:xfrm>
            <a:off x="7772400" y="5715000"/>
            <a:ext cx="838200" cy="523220"/>
          </a:xfrm>
          <a:prstGeom prst="rect">
            <a:avLst/>
          </a:prstGeom>
          <a:noFill/>
        </p:spPr>
        <p:txBody>
          <a:bodyPr wrap="square" rtlCol="0">
            <a:spAutoFit/>
          </a:bodyPr>
          <a:lstStyle/>
          <a:p>
            <a:r>
              <a:rPr lang="en-ZA" sz="1400" dirty="0" smtClean="0"/>
              <a:t>Near future</a:t>
            </a:r>
            <a:endParaRPr lang="en-GB" sz="1400" dirty="0"/>
          </a:p>
        </p:txBody>
      </p:sp>
      <p:sp>
        <p:nvSpPr>
          <p:cNvPr id="56" name="TextBox 55"/>
          <p:cNvSpPr txBox="1"/>
          <p:nvPr/>
        </p:nvSpPr>
        <p:spPr>
          <a:xfrm>
            <a:off x="7772400" y="6248400"/>
            <a:ext cx="685800" cy="523220"/>
          </a:xfrm>
          <a:prstGeom prst="rect">
            <a:avLst/>
          </a:prstGeom>
          <a:noFill/>
        </p:spPr>
        <p:txBody>
          <a:bodyPr wrap="square" rtlCol="0">
            <a:spAutoFit/>
          </a:bodyPr>
          <a:lstStyle/>
          <a:p>
            <a:r>
              <a:rPr lang="en-ZA" sz="1400" dirty="0" smtClean="0"/>
              <a:t>Far future</a:t>
            </a:r>
            <a:endParaRPr lang="en-GB" sz="1400" dirty="0"/>
          </a:p>
        </p:txBody>
      </p:sp>
      <p:sp>
        <p:nvSpPr>
          <p:cNvPr id="52" name="TextBox 51"/>
          <p:cNvSpPr txBox="1"/>
          <p:nvPr/>
        </p:nvSpPr>
        <p:spPr>
          <a:xfrm>
            <a:off x="1219200" y="3593068"/>
            <a:ext cx="1828800" cy="369332"/>
          </a:xfrm>
          <a:prstGeom prst="rect">
            <a:avLst/>
          </a:prstGeom>
          <a:noFill/>
        </p:spPr>
        <p:txBody>
          <a:bodyPr wrap="square" rtlCol="0">
            <a:spAutoFit/>
          </a:bodyPr>
          <a:lstStyle/>
          <a:p>
            <a:r>
              <a:rPr lang="en-ZA" dirty="0" smtClean="0"/>
              <a:t>VCM+UTCM</a:t>
            </a:r>
            <a:endParaRPr lang="en-GB" dirty="0"/>
          </a:p>
        </p:txBody>
      </p:sp>
      <p:sp>
        <p:nvSpPr>
          <p:cNvPr id="57" name="Notched Right Arrow 56"/>
          <p:cNvSpPr/>
          <p:nvPr/>
        </p:nvSpPr>
        <p:spPr>
          <a:xfrm rot="2940000">
            <a:off x="-78629" y="2887103"/>
            <a:ext cx="978408" cy="484632"/>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Notched Right Arrow 57"/>
          <p:cNvSpPr/>
          <p:nvPr/>
        </p:nvSpPr>
        <p:spPr>
          <a:xfrm rot="2940000">
            <a:off x="6550771" y="753503"/>
            <a:ext cx="978408" cy="484632"/>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1560</TotalTime>
  <Words>965</Words>
  <Application>Microsoft Office PowerPoint</Application>
  <PresentationFormat>On-screen Show (4:3)</PresentationFormat>
  <Paragraphs>199</Paragraphs>
  <Slides>16</Slides>
  <Notes>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Urban</vt:lpstr>
      <vt:lpstr>South African Seasonal Rainfall Prediction Performance by a Coupled Ocean-Atmosphere Model </vt:lpstr>
      <vt:lpstr>Research questions</vt:lpstr>
      <vt:lpstr>Slide 3</vt:lpstr>
      <vt:lpstr>Slide 4</vt:lpstr>
      <vt:lpstr>Experimental design</vt:lpstr>
      <vt:lpstr>Relative operating characteristics – a measure of discrimination</vt:lpstr>
      <vt:lpstr>Slide 7</vt:lpstr>
      <vt:lpstr>Slide 8</vt:lpstr>
      <vt:lpstr>Answering the questions... (#1&amp;#2)</vt:lpstr>
      <vt:lpstr> </vt:lpstr>
      <vt:lpstr>Current global SST anomaly forecasts</vt:lpstr>
      <vt:lpstr>Slide 12</vt:lpstr>
      <vt:lpstr>Slide 13</vt:lpstr>
      <vt:lpstr>Slide 14</vt:lpstr>
      <vt:lpstr>Answering the questions... (#3)</vt:lpstr>
      <vt:lpstr>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One-tiered vs. two-tiered forecasting of South African seasonal rainfall </dc:title>
  <dc:creator/>
  <cp:lastModifiedBy>User @</cp:lastModifiedBy>
  <cp:revision>238</cp:revision>
  <dcterms:created xsi:type="dcterms:W3CDTF">2006-08-16T00:00:00Z</dcterms:created>
  <dcterms:modified xsi:type="dcterms:W3CDTF">2012-03-29T10:32:24Z</dcterms:modified>
</cp:coreProperties>
</file>