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3.xml" ContentType="application/vnd.openxmlformats-officedocument.theme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harts/chart1.xml" ContentType="application/vnd.openxmlformats-officedocument.drawingml.chart+xml"/>
  <Override PartName="/ppt/notesSlides/notesSlide12.xml" ContentType="application/vnd.openxmlformats-officedocument.presentationml.notesSlide+xml"/>
  <Override PartName="/ppt/charts/chart2.xml" ContentType="application/vnd.openxmlformats-officedocument.drawingml.char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charts/chart3.xml" ContentType="application/vnd.openxmlformats-officedocument.drawingml.chart+xml"/>
  <Override PartName="/ppt/notesSlides/notesSlide19.xml" ContentType="application/vnd.openxmlformats-officedocument.presentationml.notesSlide+xml"/>
  <Override PartName="/ppt/charts/chart4.xml" ContentType="application/vnd.openxmlformats-officedocument.drawingml.chart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90" r:id="rId3"/>
    <p:sldMasterId id="2147483673" r:id="rId4"/>
  </p:sldMasterIdLst>
  <p:notesMasterIdLst>
    <p:notesMasterId r:id="rId27"/>
  </p:notesMasterIdLst>
  <p:handoutMasterIdLst>
    <p:handoutMasterId r:id="rId28"/>
  </p:handoutMasterIdLst>
  <p:sldIdLst>
    <p:sldId id="256" r:id="rId5"/>
    <p:sldId id="257" r:id="rId6"/>
    <p:sldId id="258" r:id="rId7"/>
    <p:sldId id="259" r:id="rId8"/>
    <p:sldId id="264" r:id="rId9"/>
    <p:sldId id="265" r:id="rId10"/>
    <p:sldId id="285" r:id="rId11"/>
    <p:sldId id="269" r:id="rId12"/>
    <p:sldId id="286" r:id="rId13"/>
    <p:sldId id="287" r:id="rId14"/>
    <p:sldId id="281" r:id="rId15"/>
    <p:sldId id="289" r:id="rId16"/>
    <p:sldId id="272" r:id="rId17"/>
    <p:sldId id="273" r:id="rId18"/>
    <p:sldId id="266" r:id="rId19"/>
    <p:sldId id="292" r:id="rId20"/>
    <p:sldId id="274" r:id="rId21"/>
    <p:sldId id="282" r:id="rId22"/>
    <p:sldId id="290" r:id="rId23"/>
    <p:sldId id="280" r:id="rId24"/>
    <p:sldId id="279" r:id="rId25"/>
    <p:sldId id="291" r:id="rId26"/>
  </p:sldIdLst>
  <p:sldSz cx="9144000" cy="6858000" type="screen4x3"/>
  <p:notesSz cx="6767513" cy="989965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691" autoAdjust="0"/>
    <p:restoredTop sz="63441" autoAdjust="0"/>
  </p:normalViewPr>
  <p:slideViewPr>
    <p:cSldViewPr>
      <p:cViewPr varScale="1">
        <p:scale>
          <a:sx n="63" d="100"/>
          <a:sy n="63" d="100"/>
        </p:scale>
        <p:origin x="-1277" y="-7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7416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902"/>
    </p:cViewPr>
  </p:sorterViewPr>
  <p:notesViewPr>
    <p:cSldViewPr>
      <p:cViewPr varScale="1">
        <p:scale>
          <a:sx n="52" d="100"/>
          <a:sy n="52" d="100"/>
        </p:scale>
        <p:origin x="-2678" y="-86"/>
      </p:cViewPr>
      <p:guideLst>
        <p:guide orient="horz" pos="3118"/>
        <p:guide pos="2132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D:\Documents\CSIR\current%20projects\ESPW018%20-%20PG%20-%20Waste%20-%20task%20006\Year%202%202012-2013\9703-C.XLS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D:\Documents\CSIR\current%20projects\ESPW018%20-%20PG%20-%20Waste%20-%20task%20006\Year%202%202012-2013\9703-C.XLS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D:\Documents\CSIR\current%20projects\ESPW018%20-%20PG%20-%20Food%20waste%20-%20task%20006\Year%202%202012-2013\Economics%20follow-up%20paper\9703-5.XLS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D:\Documents\CSIR\current%20projects\ESPW018%20-%20PG%20-%20Food%20waste%20-%20task%20006\Year%202%202012-2013\Economics%20follow-up%20paper\9703-5.XLS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1428665637900789"/>
          <c:y val="2.5985916665279486E-3"/>
          <c:w val="0.7874442202262405"/>
          <c:h val="0.99387780015870164"/>
        </c:manualLayout>
      </c:layout>
      <c:pieChart>
        <c:varyColors val="1"/>
        <c:ser>
          <c:idx val="0"/>
          <c:order val="0"/>
          <c:spPr>
            <a:ln>
              <a:solidFill>
                <a:schemeClr val="tx1"/>
              </a:solidFill>
            </a:ln>
          </c:spPr>
          <c:dPt>
            <c:idx val="0"/>
            <c:bubble3D val="0"/>
            <c:spPr>
              <a:solidFill>
                <a:srgbClr val="00B050"/>
              </a:solidFill>
              <a:ln>
                <a:solidFill>
                  <a:schemeClr val="tx1"/>
                </a:solidFill>
              </a:ln>
            </c:spPr>
          </c:dPt>
          <c:dPt>
            <c:idx val="1"/>
            <c:bubble3D val="0"/>
            <c:spPr>
              <a:solidFill>
                <a:schemeClr val="accent1">
                  <a:lumMod val="60000"/>
                  <a:lumOff val="40000"/>
                </a:schemeClr>
              </a:solidFill>
              <a:ln>
                <a:solidFill>
                  <a:schemeClr val="tx1"/>
                </a:solidFill>
              </a:ln>
            </c:spPr>
          </c:dPt>
          <c:dPt>
            <c:idx val="2"/>
            <c:bubble3D val="0"/>
            <c:spPr>
              <a:solidFill>
                <a:schemeClr val="accent6">
                  <a:lumMod val="75000"/>
                </a:schemeClr>
              </a:solidFill>
              <a:ln>
                <a:solidFill>
                  <a:schemeClr val="tx1"/>
                </a:solidFill>
              </a:ln>
            </c:spPr>
          </c:dPt>
          <c:dPt>
            <c:idx val="3"/>
            <c:bubble3D val="0"/>
            <c:spPr>
              <a:solidFill>
                <a:schemeClr val="accent4">
                  <a:lumMod val="60000"/>
                  <a:lumOff val="40000"/>
                </a:schemeClr>
              </a:solidFill>
              <a:ln>
                <a:solidFill>
                  <a:schemeClr val="tx1"/>
                </a:solidFill>
              </a:ln>
            </c:spPr>
          </c:dPt>
          <c:dPt>
            <c:idx val="4"/>
            <c:bubble3D val="0"/>
            <c:spPr>
              <a:solidFill>
                <a:schemeClr val="tx2"/>
              </a:solidFill>
              <a:ln>
                <a:solidFill>
                  <a:schemeClr val="tx1"/>
                </a:solidFill>
              </a:ln>
            </c:spPr>
          </c:dPt>
          <c:dLbls>
            <c:dLbl>
              <c:idx val="0"/>
              <c:layout>
                <c:manualLayout>
                  <c:x val="0.21379283193049145"/>
                  <c:y val="0.16062528948587312"/>
                </c:manualLayout>
              </c:layout>
              <c:tx>
                <c:rich>
                  <a:bodyPr/>
                  <a:lstStyle/>
                  <a:p>
                    <a:r>
                      <a:rPr lang="en-US" sz="2200" dirty="0"/>
                      <a:t>Agricultural production
26%</a:t>
                    </a:r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-0.22992924533439632"/>
                  <c:y val="0.17471583018553494"/>
                </c:manualLayout>
              </c:layout>
              <c:tx>
                <c:rich>
                  <a:bodyPr/>
                  <a:lstStyle/>
                  <a:p>
                    <a:r>
                      <a:rPr lang="en-US" sz="2200" dirty="0"/>
                      <a:t>Post harvest handling &amp; storage
24%</a:t>
                    </a:r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-0.20689682324192235"/>
                  <c:y val="-0.15993901497606927"/>
                </c:manualLayout>
              </c:layout>
              <c:tx>
                <c:rich>
                  <a:bodyPr/>
                  <a:lstStyle/>
                  <a:p>
                    <a:r>
                      <a:rPr lang="en-US" sz="2200" dirty="0"/>
                      <a:t>Processing &amp; packaging
25%</a:t>
                    </a:r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3"/>
              <c:layout>
                <c:manualLayout>
                  <c:x val="0.2175715497842288"/>
                  <c:y val="-0.19851717864681695"/>
                </c:manualLayout>
              </c:layout>
              <c:tx>
                <c:rich>
                  <a:bodyPr/>
                  <a:lstStyle/>
                  <a:p>
                    <a:r>
                      <a:rPr lang="en-US" sz="2200" dirty="0"/>
                      <a:t>Distribution
20%</a:t>
                    </a:r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4"/>
              <c:tx>
                <c:rich>
                  <a:bodyPr/>
                  <a:lstStyle/>
                  <a:p>
                    <a:r>
                      <a:rPr lang="en-US" sz="2000" b="0" dirty="0" smtClean="0">
                        <a:solidFill>
                          <a:schemeClr val="bg1"/>
                        </a:solidFill>
                      </a:rPr>
                      <a:t>Consumption
5%</a:t>
                    </a:r>
                    <a:endParaRPr lang="en-US" sz="2000" b="0" dirty="0">
                      <a:solidFill>
                        <a:schemeClr val="bg1"/>
                      </a:solidFill>
                    </a:endParaRPr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showLegendKey val="0"/>
            <c:showVal val="0"/>
            <c:showCatName val="1"/>
            <c:showSerName val="0"/>
            <c:showPercent val="1"/>
            <c:showBubbleSize val="0"/>
            <c:showLeaderLines val="1"/>
          </c:dLbls>
          <c:cat>
            <c:strRef>
              <c:f>'CALCS UPDATED'!$M$68:$Q$68</c:f>
              <c:strCache>
                <c:ptCount val="5"/>
                <c:pt idx="0">
                  <c:v>Agricultural production</c:v>
                </c:pt>
                <c:pt idx="1">
                  <c:v>Post harvest handling &amp; storage</c:v>
                </c:pt>
                <c:pt idx="2">
                  <c:v>Processing &amp; packaging</c:v>
                </c:pt>
                <c:pt idx="3">
                  <c:v>Distribution</c:v>
                </c:pt>
                <c:pt idx="4">
                  <c:v>Consumption</c:v>
                </c:pt>
              </c:strCache>
            </c:strRef>
          </c:cat>
          <c:val>
            <c:numRef>
              <c:f>'CALCS UPDATED'!$M$69:$Q$69</c:f>
              <c:numCache>
                <c:formatCode>#,##0</c:formatCode>
                <c:ptCount val="5"/>
                <c:pt idx="0">
                  <c:v>2667.3376666666663</c:v>
                </c:pt>
                <c:pt idx="1">
                  <c:v>2443.8678900000004</c:v>
                </c:pt>
                <c:pt idx="2">
                  <c:v>2585.029738633335</c:v>
                </c:pt>
                <c:pt idx="3">
                  <c:v>2008.2200000000003</c:v>
                </c:pt>
                <c:pt idx="4">
                  <c:v>500.70210000000003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270"/>
      </c:pieChart>
    </c:plotArea>
    <c:plotVisOnly val="1"/>
    <c:dispBlanksAs val="zero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2315834303011168"/>
          <c:y val="1.3189892481082358E-3"/>
          <c:w val="0.78758567501337262"/>
          <c:h val="0.98721135105636471"/>
        </c:manualLayout>
      </c:layout>
      <c:pieChart>
        <c:varyColors val="1"/>
        <c:ser>
          <c:idx val="0"/>
          <c:order val="0"/>
          <c:spPr>
            <a:ln>
              <a:solidFill>
                <a:schemeClr val="tx1"/>
              </a:solidFill>
            </a:ln>
          </c:spPr>
          <c:dPt>
            <c:idx val="0"/>
            <c:bubble3D val="0"/>
            <c:spPr>
              <a:solidFill>
                <a:schemeClr val="accent5">
                  <a:lumMod val="40000"/>
                  <a:lumOff val="60000"/>
                </a:schemeClr>
              </a:solidFill>
              <a:ln>
                <a:solidFill>
                  <a:schemeClr val="tx1"/>
                </a:solidFill>
              </a:ln>
            </c:spPr>
          </c:dPt>
          <c:dPt>
            <c:idx val="6"/>
            <c:bubble3D val="0"/>
            <c:spPr>
              <a:solidFill>
                <a:srgbClr val="00B050">
                  <a:alpha val="76000"/>
                </a:srgbClr>
              </a:solidFill>
              <a:ln>
                <a:solidFill>
                  <a:schemeClr val="tx1"/>
                </a:solidFill>
              </a:ln>
            </c:spPr>
          </c:dPt>
          <c:dLbls>
            <c:dLbl>
              <c:idx val="0"/>
              <c:layout>
                <c:manualLayout>
                  <c:x val="-0.15635624196304321"/>
                  <c:y val="0.18853498151440778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1.2235222357768659E-2"/>
                  <c:y val="-2.809546906862528E-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3"/>
              <c:layout>
                <c:manualLayout>
                  <c:x val="0.20712933114904278"/>
                  <c:y val="-0.23435469759828409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5"/>
              <c:layout>
                <c:manualLayout>
                  <c:x val="-5.9924586891427302E-2"/>
                  <c:y val="1.8320047733814123E-2"/>
                </c:manualLayout>
              </c:layout>
              <c:tx>
                <c:rich>
                  <a:bodyPr/>
                  <a:lstStyle/>
                  <a:p>
                    <a:r>
                      <a:rPr lang="en-US" sz="2200"/>
                      <a:t>Fish 
2%</a:t>
                    </a:r>
                    <a:endParaRPr lang="en-US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txPr>
              <a:bodyPr/>
              <a:lstStyle/>
              <a:p>
                <a:pPr>
                  <a:defRPr sz="2200"/>
                </a:pPr>
                <a:endParaRPr lang="en-US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</c:dLbls>
          <c:cat>
            <c:strRef>
              <c:f>'CALCS UPDATED'!$M$71:$S$71</c:f>
              <c:strCache>
                <c:ptCount val="7"/>
                <c:pt idx="0">
                  <c:v>Cereals</c:v>
                </c:pt>
                <c:pt idx="1">
                  <c:v>Roots and Tubers</c:v>
                </c:pt>
                <c:pt idx="2">
                  <c:v>Oil seeds &amp; Pulses</c:v>
                </c:pt>
                <c:pt idx="3">
                  <c:v>Fruits and Vegetables</c:v>
                </c:pt>
                <c:pt idx="4">
                  <c:v>Meat</c:v>
                </c:pt>
                <c:pt idx="5">
                  <c:v>Fish and Seafood</c:v>
                </c:pt>
                <c:pt idx="6">
                  <c:v>Milk</c:v>
                </c:pt>
              </c:strCache>
            </c:strRef>
          </c:cat>
          <c:val>
            <c:numRef>
              <c:f>'CALCS UPDATED'!$M$72:$S$72</c:f>
              <c:numCache>
                <c:formatCode>#,##0</c:formatCode>
                <c:ptCount val="7"/>
                <c:pt idx="0">
                  <c:v>2604.5913200000027</c:v>
                </c:pt>
                <c:pt idx="1">
                  <c:v>955.10470000000055</c:v>
                </c:pt>
                <c:pt idx="2">
                  <c:v>345.54814133333377</c:v>
                </c:pt>
                <c:pt idx="3">
                  <c:v>4491.0326666666742</c:v>
                </c:pt>
                <c:pt idx="4">
                  <c:v>753.34792249999873</c:v>
                </c:pt>
                <c:pt idx="5">
                  <c:v>224.98579940000016</c:v>
                </c:pt>
                <c:pt idx="6">
                  <c:v>830.54684539999948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zero"/>
    <c:showDLblsOverMax val="0"/>
  </c:chart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6.2532384594168849E-2"/>
          <c:y val="3.1936466394422755E-2"/>
          <c:w val="0.87499476330857684"/>
          <c:h val="0.93616918229060908"/>
        </c:manualLayout>
      </c:layout>
      <c:pieChart>
        <c:varyColors val="1"/>
        <c:ser>
          <c:idx val="0"/>
          <c:order val="0"/>
          <c:spPr>
            <a:ln>
              <a:solidFill>
                <a:schemeClr val="tx1"/>
              </a:solidFill>
            </a:ln>
          </c:spPr>
          <c:dPt>
            <c:idx val="0"/>
            <c:bubble3D val="0"/>
          </c:dPt>
          <c:dPt>
            <c:idx val="1"/>
            <c:bubble3D val="0"/>
          </c:dPt>
          <c:dPt>
            <c:idx val="2"/>
            <c:bubble3D val="0"/>
          </c:dPt>
          <c:dPt>
            <c:idx val="3"/>
            <c:bubble3D val="0"/>
          </c:dPt>
          <c:dPt>
            <c:idx val="4"/>
            <c:bubble3D val="0"/>
          </c:dPt>
          <c:dPt>
            <c:idx val="5"/>
            <c:bubble3D val="0"/>
          </c:dPt>
          <c:dPt>
            <c:idx val="6"/>
            <c:bubble3D val="0"/>
          </c:dPt>
          <c:dLbls>
            <c:dLbl>
              <c:idx val="1"/>
              <c:showLegendKey val="0"/>
              <c:showVal val="0"/>
              <c:showCatName val="1"/>
              <c:showSerName val="0"/>
              <c:showPercent val="1"/>
              <c:showBubbleSize val="0"/>
              <c:separator> </c:separator>
            </c:dLbl>
            <c:dLbl>
              <c:idx val="2"/>
              <c:showLegendKey val="0"/>
              <c:showVal val="0"/>
              <c:showCatName val="1"/>
              <c:showSerName val="0"/>
              <c:showPercent val="1"/>
              <c:showBubbleSize val="0"/>
              <c:separator> </c:separator>
            </c:dLbl>
            <c:dLbl>
              <c:idx val="3"/>
              <c:layout>
                <c:manualLayout>
                  <c:x val="-0.19835330796578157"/>
                  <c:y val="-0.20213376522896948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4"/>
              <c:layout>
                <c:manualLayout>
                  <c:x val="0.13712174620800668"/>
                  <c:y val="-4.2721489925736364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txPr>
              <a:bodyPr/>
              <a:lstStyle/>
              <a:p>
                <a:pPr>
                  <a:defRPr sz="2200"/>
                </a:pPr>
                <a:endParaRPr lang="en-US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</c:dLbls>
          <c:cat>
            <c:strRef>
              <c:f>'CALCS UPDATED'!$M$85:$S$85</c:f>
              <c:strCache>
                <c:ptCount val="7"/>
                <c:pt idx="0">
                  <c:v>Cereals</c:v>
                </c:pt>
                <c:pt idx="1">
                  <c:v>Roots and Tubers</c:v>
                </c:pt>
                <c:pt idx="2">
                  <c:v>Oil seeds &amp; Pulses</c:v>
                </c:pt>
                <c:pt idx="3">
                  <c:v>Fruits and Vegetables</c:v>
                </c:pt>
                <c:pt idx="4">
                  <c:v>Meat</c:v>
                </c:pt>
                <c:pt idx="5">
                  <c:v>Fish and Seafood</c:v>
                </c:pt>
                <c:pt idx="6">
                  <c:v>Milk</c:v>
                </c:pt>
              </c:strCache>
            </c:strRef>
          </c:cat>
          <c:val>
            <c:numRef>
              <c:f>'CALCS UPDATED'!$M$86:$S$86</c:f>
              <c:numCache>
                <c:formatCode>#,##0</c:formatCode>
                <c:ptCount val="7"/>
                <c:pt idx="0">
                  <c:v>4275477290.7031512</c:v>
                </c:pt>
                <c:pt idx="1">
                  <c:v>2774431162.9049482</c:v>
                </c:pt>
                <c:pt idx="2">
                  <c:v>3365092710.0972905</c:v>
                </c:pt>
                <c:pt idx="3">
                  <c:v>22380889614.932922</c:v>
                </c:pt>
                <c:pt idx="4">
                  <c:v>17282718260.605961</c:v>
                </c:pt>
                <c:pt idx="5">
                  <c:v>7823061279</c:v>
                </c:pt>
                <c:pt idx="6">
                  <c:v>3606082918.6966672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 w="25400">
          <a:noFill/>
        </a:ln>
      </c:spPr>
    </c:plotArea>
    <c:plotVisOnly val="1"/>
    <c:dispBlanksAs val="gap"/>
    <c:showDLblsOverMax val="0"/>
  </c:chart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2302712441950527"/>
          <c:y val="1.2038760995371281E-2"/>
          <c:w val="0.76645006910997837"/>
          <c:h val="0.98705532585960232"/>
        </c:manualLayout>
      </c:layout>
      <c:pieChart>
        <c:varyColors val="1"/>
        <c:ser>
          <c:idx val="0"/>
          <c:order val="0"/>
          <c:spPr>
            <a:ln>
              <a:solidFill>
                <a:schemeClr val="tx1"/>
              </a:solidFill>
            </a:ln>
          </c:spPr>
          <c:dPt>
            <c:idx val="0"/>
            <c:bubble3D val="0"/>
            <c:spPr>
              <a:solidFill>
                <a:srgbClr val="0070C0"/>
              </a:solidFill>
              <a:ln>
                <a:solidFill>
                  <a:schemeClr val="tx1"/>
                </a:solidFill>
              </a:ln>
            </c:spPr>
          </c:dPt>
          <c:dPt>
            <c:idx val="1"/>
            <c:bubble3D val="0"/>
          </c:dPt>
          <c:dPt>
            <c:idx val="2"/>
            <c:bubble3D val="0"/>
          </c:dPt>
          <c:dPt>
            <c:idx val="3"/>
            <c:bubble3D val="0"/>
          </c:dPt>
          <c:dPt>
            <c:idx val="4"/>
            <c:bubble3D val="0"/>
          </c:dPt>
          <c:dLbls>
            <c:dLbl>
              <c:idx val="0"/>
              <c:layout>
                <c:manualLayout>
                  <c:x val="-0.17829227308076873"/>
                  <c:y val="0.19248497154934593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-0.13404066214865015"/>
                  <c:y val="-2.6399677144306591E-2"/>
                </c:manualLayout>
              </c:layout>
              <c:tx>
                <c:rich>
                  <a:bodyPr/>
                  <a:lstStyle/>
                  <a:p>
                    <a:r>
                      <a:rPr lang="en-US" sz="2000" dirty="0"/>
                      <a:t>Post harvest handling &amp; storage
13%</a:t>
                    </a:r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-0.13927303398000715"/>
                  <c:y val="-0.17330452766989818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4"/>
              <c:layout>
                <c:manualLayout>
                  <c:x val="0.11469600599933341"/>
                  <c:y val="0.13140708595965908"/>
                </c:manualLayout>
              </c:layout>
              <c:tx>
                <c:rich>
                  <a:bodyPr/>
                  <a:lstStyle/>
                  <a:p>
                    <a:r>
                      <a:rPr lang="en-US" sz="1800" dirty="0"/>
                      <a:t>Consumption
10%</a:t>
                    </a:r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txPr>
              <a:bodyPr/>
              <a:lstStyle/>
              <a:p>
                <a:pPr>
                  <a:defRPr sz="2200"/>
                </a:pPr>
                <a:endParaRPr lang="en-US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</c:dLbls>
          <c:cat>
            <c:strRef>
              <c:f>'CALCS UPDATED'!$M$82:$Q$82</c:f>
              <c:strCache>
                <c:ptCount val="5"/>
                <c:pt idx="0">
                  <c:v>Agricultural production</c:v>
                </c:pt>
                <c:pt idx="1">
                  <c:v>Post harvest handling &amp; storage</c:v>
                </c:pt>
                <c:pt idx="2">
                  <c:v>Processing &amp; packaging</c:v>
                </c:pt>
                <c:pt idx="3">
                  <c:v>Distribution</c:v>
                </c:pt>
                <c:pt idx="4">
                  <c:v>Consumption</c:v>
                </c:pt>
              </c:strCache>
            </c:strRef>
          </c:cat>
          <c:val>
            <c:numRef>
              <c:f>'CALCS UPDATED'!$M$83:$Q$83</c:f>
              <c:numCache>
                <c:formatCode>_ "R"\ * #,##0_ ;_ "R"\ * \-#,##0_ ;_ "R"\ * "-"??_ ;_ @_ </c:formatCode>
                <c:ptCount val="5"/>
                <c:pt idx="0">
                  <c:v>12535781572.249752</c:v>
                </c:pt>
                <c:pt idx="1">
                  <c:v>7702949465.7053337</c:v>
                </c:pt>
                <c:pt idx="2">
                  <c:v>15681100385.351742</c:v>
                </c:pt>
                <c:pt idx="3">
                  <c:v>19614305380.819649</c:v>
                </c:pt>
                <c:pt idx="4">
                  <c:v>5973616432.8144627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 w="25400">
          <a:noFill/>
        </a:ln>
      </c:spPr>
    </c:plotArea>
    <c:plotVisOnly val="1"/>
    <c:dispBlanksAs val="gap"/>
    <c:showDLblsOverMax val="0"/>
  </c:chart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32113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33813" y="0"/>
            <a:ext cx="2932112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5704546-602B-4334-9841-FE7C8093086B}" type="datetimeFigureOut">
              <a:rPr lang="en-GB" smtClean="0"/>
              <a:t>17/12/2013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02763"/>
            <a:ext cx="2932113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33813" y="9402763"/>
            <a:ext cx="2932112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27F127-F183-43A6-814A-E2A06191D4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281461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32589" cy="49498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33358" y="0"/>
            <a:ext cx="2932589" cy="49498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F461781-43EF-421E-A45D-08AF1FD0F29B}" type="datetimeFigureOut">
              <a:rPr lang="en-GB" smtClean="0"/>
              <a:t>17/12/2013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1225" y="742950"/>
            <a:ext cx="4946650" cy="3711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6752" y="4702334"/>
            <a:ext cx="5414010" cy="445484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02949"/>
            <a:ext cx="2932589" cy="49498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33358" y="9402949"/>
            <a:ext cx="2932589" cy="49498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46083E-5A59-4B93-8895-AA01C09B6A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74930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46083E-5A59-4B93-8895-AA01C09B6AC3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89926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46083E-5A59-4B93-8895-AA01C09B6AC3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41256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46083E-5A59-4B93-8895-AA01C09B6AC3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21406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80000" indent="0">
              <a:buFont typeface="Arial" pitchFamily="34" charset="0"/>
              <a:buNone/>
            </a:pPr>
            <a:endParaRPr lang="en-ZA" sz="12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46083E-5A59-4B93-8895-AA01C09B6AC3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750258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46083E-5A59-4B93-8895-AA01C09B6AC3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065409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46083E-5A59-4B93-8895-AA01C09B6AC3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658768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2000" b="1" dirty="0" smtClean="0">
              <a:effectLst/>
              <a:latin typeface="+mn-lt"/>
              <a:ea typeface="Calibri"/>
              <a:cs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46083E-5A59-4B93-8895-AA01C09B6AC3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360916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ZA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46083E-5A59-4B93-8895-AA01C09B6AC3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360916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46083E-5A59-4B93-8895-AA01C09B6AC3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360916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46083E-5A59-4B93-8895-AA01C09B6AC3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360916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46083E-5A59-4B93-8895-AA01C09B6AC3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431152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46083E-5A59-4B93-8895-AA01C09B6AC3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431152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46083E-5A59-4B93-8895-AA01C09B6AC3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117707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46083E-5A59-4B93-8895-AA01C09B6AC3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485911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ZA" sz="1200" b="0" i="0" u="none" strike="noStrike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46083E-5A59-4B93-8895-AA01C09B6AC3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51868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46083E-5A59-4B93-8895-AA01C09B6AC3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51868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ZA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46083E-5A59-4B93-8895-AA01C09B6AC3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031774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ZA" sz="1200" b="0" i="0" u="none" strike="noStrike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46083E-5A59-4B93-8895-AA01C09B6AC3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446356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ZA" sz="1200" b="0" i="0" u="none" strike="noStrike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46083E-5A59-4B93-8895-AA01C09B6AC3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969655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46083E-5A59-4B93-8895-AA01C09B6AC3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982460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46083E-5A59-4B93-8895-AA01C09B6AC3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113817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46083E-5A59-4B93-8895-AA01C09B6AC3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87015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932FB4-8623-4B2E-8AFA-4210E2196BA2}" type="datetimeFigureOut">
              <a:rPr lang="en-GB" smtClean="0"/>
              <a:t>17/12/2013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301AE-3C35-4240-9728-04B8391B80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80914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932FB4-8623-4B2E-8AFA-4210E2196BA2}" type="datetimeFigureOut">
              <a:rPr lang="en-GB" smtClean="0"/>
              <a:t>17/12/2013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301AE-3C35-4240-9728-04B8391B80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1926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932FB4-8623-4B2E-8AFA-4210E2196BA2}" type="datetimeFigureOut">
              <a:rPr lang="en-GB" smtClean="0"/>
              <a:t>17/12/2013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301AE-3C35-4240-9728-04B8391B80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45703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932FB4-8623-4B2E-8AFA-4210E2196BA2}" type="datetimeFigureOut">
              <a:rPr lang="en-GB" smtClean="0"/>
              <a:t>17/12/2013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301AE-3C35-4240-9728-04B8391B80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16507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932FB4-8623-4B2E-8AFA-4210E2196BA2}" type="datetimeFigureOut">
              <a:rPr lang="en-GB" smtClean="0"/>
              <a:t>17/12/2013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301AE-3C35-4240-9728-04B8391B80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38623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932FB4-8623-4B2E-8AFA-4210E2196BA2}" type="datetimeFigureOut">
              <a:rPr lang="en-GB" smtClean="0"/>
              <a:t>17/12/2013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301AE-3C35-4240-9728-04B8391B80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80264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932FB4-8623-4B2E-8AFA-4210E2196BA2}" type="datetimeFigureOut">
              <a:rPr lang="en-GB" smtClean="0"/>
              <a:t>17/12/2013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301AE-3C35-4240-9728-04B8391B80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8013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932FB4-8623-4B2E-8AFA-4210E2196BA2}" type="datetimeFigureOut">
              <a:rPr lang="en-GB" smtClean="0"/>
              <a:t>17/12/2013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301AE-3C35-4240-9728-04B8391B80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84517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932FB4-8623-4B2E-8AFA-4210E2196BA2}" type="datetimeFigureOut">
              <a:rPr lang="en-GB" smtClean="0"/>
              <a:t>17/12/2013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301AE-3C35-4240-9728-04B8391B80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27017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932FB4-8623-4B2E-8AFA-4210E2196BA2}" type="datetimeFigureOut">
              <a:rPr lang="en-GB" smtClean="0"/>
              <a:t>17/12/2013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301AE-3C35-4240-9728-04B8391B80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51079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932FB4-8623-4B2E-8AFA-4210E2196BA2}" type="datetimeFigureOut">
              <a:rPr lang="en-GB" smtClean="0"/>
              <a:t>17/12/2013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301AE-3C35-4240-9728-04B8391B80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584994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ov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14348" y="2285992"/>
            <a:ext cx="7772400" cy="584195"/>
          </a:xfrm>
        </p:spPr>
        <p:txBody>
          <a:bodyPr>
            <a:normAutofit/>
          </a:bodyPr>
          <a:lstStyle>
            <a:lvl1pPr>
              <a:defRPr sz="3200" b="1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ov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14348" y="2285992"/>
            <a:ext cx="7772400" cy="584195"/>
          </a:xfrm>
        </p:spPr>
        <p:txBody>
          <a:bodyPr>
            <a:normAutofit/>
          </a:bodyPr>
          <a:lstStyle>
            <a:lvl1pPr>
              <a:defRPr sz="3200" b="1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4024224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ov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14348" y="2285992"/>
            <a:ext cx="7772400" cy="584195"/>
          </a:xfrm>
        </p:spPr>
        <p:txBody>
          <a:bodyPr>
            <a:normAutofit/>
          </a:bodyPr>
          <a:lstStyle>
            <a:lvl1pPr>
              <a:defRPr sz="3200" b="1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8017648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over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756"/>
            <a:ext cx="9144000" cy="684848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2594"/>
          </a:xfrm>
        </p:spPr>
        <p:txBody>
          <a:bodyPr>
            <a:normAutofit/>
          </a:bodyPr>
          <a:lstStyle>
            <a:lvl1pPr algn="l">
              <a:defRPr sz="2400" b="1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over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756"/>
            <a:ext cx="9144000" cy="684848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2594"/>
          </a:xfrm>
        </p:spPr>
        <p:txBody>
          <a:bodyPr>
            <a:normAutofit/>
          </a:bodyPr>
          <a:lstStyle>
            <a:lvl1pPr algn="l">
              <a:defRPr sz="2400" b="1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0138395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932FB4-8623-4B2E-8AFA-4210E2196BA2}" type="datetimeFigureOut">
              <a:rPr lang="en-GB" smtClean="0"/>
              <a:t>17/12/2013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301AE-3C35-4240-9728-04B8391B80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493067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932FB4-8623-4B2E-8AFA-4210E2196BA2}" type="datetimeFigureOut">
              <a:rPr lang="en-GB" smtClean="0"/>
              <a:t>17/12/2013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301AE-3C35-4240-9728-04B8391B80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143311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over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2594"/>
          </a:xfrm>
        </p:spPr>
        <p:txBody>
          <a:bodyPr>
            <a:normAutofit/>
          </a:bodyPr>
          <a:lstStyle>
            <a:lvl1pPr algn="l">
              <a:defRPr sz="2400" b="1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10" descr="Bg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2594"/>
          </a:xfrm>
        </p:spPr>
        <p:txBody>
          <a:bodyPr>
            <a:normAutofit/>
          </a:bodyPr>
          <a:lstStyle>
            <a:lvl1pPr algn="l">
              <a:defRPr sz="2400" b="1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cover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3571868" y="214290"/>
            <a:ext cx="5572132" cy="582594"/>
          </a:xfrm>
        </p:spPr>
        <p:txBody>
          <a:bodyPr>
            <a:normAutofit/>
          </a:bodyPr>
          <a:lstStyle>
            <a:lvl1pPr algn="l">
              <a:defRPr sz="2400" b="1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over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29" y="0"/>
            <a:ext cx="9135541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11156"/>
          </a:xfrm>
        </p:spPr>
        <p:txBody>
          <a:bodyPr>
            <a:normAutofit/>
          </a:bodyPr>
          <a:lstStyle>
            <a:lvl1pPr algn="l">
              <a:defRPr sz="2400" b="1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over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11156"/>
          </a:xfrm>
        </p:spPr>
        <p:txBody>
          <a:bodyPr>
            <a:noAutofit/>
          </a:bodyPr>
          <a:lstStyle>
            <a:lvl1pPr algn="l">
              <a:defRPr sz="2400" b="1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over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571868" y="214290"/>
            <a:ext cx="5572132" cy="582594"/>
          </a:xfrm>
        </p:spPr>
        <p:txBody>
          <a:bodyPr>
            <a:normAutofit/>
          </a:bodyPr>
          <a:lstStyle>
            <a:lvl1pPr algn="l">
              <a:defRPr sz="2400" b="1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932FB4-8623-4B2E-8AFA-4210E2196BA2}" type="datetimeFigureOut">
              <a:rPr lang="en-GB" smtClean="0"/>
              <a:t>17/12/2013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301AE-3C35-4240-9728-04B8391B80B5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932FB4-8623-4B2E-8AFA-4210E2196BA2}" type="datetimeFigureOut">
              <a:rPr lang="en-GB" smtClean="0"/>
              <a:t>17/12/2013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301AE-3C35-4240-9728-04B8391B80B5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10CD1-72EA-4A52-B3F0-C0F7E5FD7451}" type="datetimeFigureOut">
              <a:rPr lang="en-GB" smtClean="0"/>
              <a:t>17/12/2013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BEA7CA-2EDB-460E-AABE-08CCC33F4F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373971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10CD1-72EA-4A52-B3F0-C0F7E5FD7451}" type="datetimeFigureOut">
              <a:rPr lang="en-GB" smtClean="0"/>
              <a:t>17/12/2013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BEA7CA-2EDB-460E-AABE-08CCC33F4F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713093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10CD1-72EA-4A52-B3F0-C0F7E5FD7451}" type="datetimeFigureOut">
              <a:rPr lang="en-GB" smtClean="0"/>
              <a:t>17/12/2013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BEA7CA-2EDB-460E-AABE-08CCC33F4F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173953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10CD1-72EA-4A52-B3F0-C0F7E5FD7451}" type="datetimeFigureOut">
              <a:rPr lang="en-GB" smtClean="0"/>
              <a:t>17/12/2013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BEA7CA-2EDB-460E-AABE-08CCC33F4F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696300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10CD1-72EA-4A52-B3F0-C0F7E5FD7451}" type="datetimeFigureOut">
              <a:rPr lang="en-GB" smtClean="0"/>
              <a:t>17/12/2013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BEA7CA-2EDB-460E-AABE-08CCC33F4F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289746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10CD1-72EA-4A52-B3F0-C0F7E5FD7451}" type="datetimeFigureOut">
              <a:rPr lang="en-GB" smtClean="0"/>
              <a:t>17/12/2013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BEA7CA-2EDB-460E-AABE-08CCC33F4F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602956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10CD1-72EA-4A52-B3F0-C0F7E5FD7451}" type="datetimeFigureOut">
              <a:rPr lang="en-GB" smtClean="0"/>
              <a:t>17/12/2013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BEA7CA-2EDB-460E-AABE-08CCC33F4F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165546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10CD1-72EA-4A52-B3F0-C0F7E5FD7451}" type="datetimeFigureOut">
              <a:rPr lang="en-GB" smtClean="0"/>
              <a:t>17/12/2013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BEA7CA-2EDB-460E-AABE-08CCC33F4F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6490793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10CD1-72EA-4A52-B3F0-C0F7E5FD7451}" type="datetimeFigureOut">
              <a:rPr lang="en-GB" smtClean="0"/>
              <a:t>17/12/2013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BEA7CA-2EDB-460E-AABE-08CCC33F4F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527282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10CD1-72EA-4A52-B3F0-C0F7E5FD7451}" type="datetimeFigureOut">
              <a:rPr lang="en-GB" smtClean="0"/>
              <a:t>17/12/2013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BEA7CA-2EDB-460E-AABE-08CCC33F4F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6679291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10CD1-72EA-4A52-B3F0-C0F7E5FD7451}" type="datetimeFigureOut">
              <a:rPr lang="en-GB" smtClean="0"/>
              <a:t>17/12/2013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BEA7CA-2EDB-460E-AABE-08CCC33F4F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598455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46073-E76E-439E-AEF4-FE34292DD039}" type="datetimeFigureOut">
              <a:rPr lang="en-GB" smtClean="0"/>
              <a:t>17/12/2013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557692-EB07-44E2-AF00-88713F5ACF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7182972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46073-E76E-439E-AEF4-FE34292DD039}" type="datetimeFigureOut">
              <a:rPr lang="en-GB" smtClean="0"/>
              <a:t>17/12/2013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557692-EB07-44E2-AF00-88713F5ACF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7610699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46073-E76E-439E-AEF4-FE34292DD039}" type="datetimeFigureOut">
              <a:rPr lang="en-GB" smtClean="0"/>
              <a:t>17/12/2013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557692-EB07-44E2-AF00-88713F5ACF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5682780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46073-E76E-439E-AEF4-FE34292DD039}" type="datetimeFigureOut">
              <a:rPr lang="en-GB" smtClean="0"/>
              <a:t>17/12/2013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557692-EB07-44E2-AF00-88713F5ACF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5025258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46073-E76E-439E-AEF4-FE34292DD039}" type="datetimeFigureOut">
              <a:rPr lang="en-GB" smtClean="0"/>
              <a:t>17/12/2013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557692-EB07-44E2-AF00-88713F5ACF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0473038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46073-E76E-439E-AEF4-FE34292DD039}" type="datetimeFigureOut">
              <a:rPr lang="en-GB" smtClean="0"/>
              <a:t>17/12/2013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557692-EB07-44E2-AF00-88713F5ACF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7467277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46073-E76E-439E-AEF4-FE34292DD039}" type="datetimeFigureOut">
              <a:rPr lang="en-GB" smtClean="0"/>
              <a:t>17/12/2013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557692-EB07-44E2-AF00-88713F5ACF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5646628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46073-E76E-439E-AEF4-FE34292DD039}" type="datetimeFigureOut">
              <a:rPr lang="en-GB" smtClean="0"/>
              <a:t>17/12/2013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557692-EB07-44E2-AF00-88713F5ACF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6703480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46073-E76E-439E-AEF4-FE34292DD039}" type="datetimeFigureOut">
              <a:rPr lang="en-GB" smtClean="0"/>
              <a:t>17/12/2013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557692-EB07-44E2-AF00-88713F5ACF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1450278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46073-E76E-439E-AEF4-FE34292DD039}" type="datetimeFigureOut">
              <a:rPr lang="en-GB" smtClean="0"/>
              <a:t>17/12/2013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557692-EB07-44E2-AF00-88713F5ACF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4564919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46073-E76E-439E-AEF4-FE34292DD039}" type="datetimeFigureOut">
              <a:rPr lang="en-GB" smtClean="0"/>
              <a:t>17/12/2013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557692-EB07-44E2-AF00-88713F5ACF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61491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5.xml"/><Relationship Id="rId3" Type="http://schemas.openxmlformats.org/officeDocument/2006/relationships/slideLayout" Target="../slideLayouts/slideLayout30.xml"/><Relationship Id="rId7" Type="http://schemas.openxmlformats.org/officeDocument/2006/relationships/slideLayout" Target="../slideLayouts/slideLayout34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9.xml"/><Relationship Id="rId1" Type="http://schemas.openxmlformats.org/officeDocument/2006/relationships/slideLayout" Target="../slideLayouts/slideLayout28.xml"/><Relationship Id="rId6" Type="http://schemas.openxmlformats.org/officeDocument/2006/relationships/slideLayout" Target="../slideLayouts/slideLayout33.xml"/><Relationship Id="rId11" Type="http://schemas.openxmlformats.org/officeDocument/2006/relationships/slideLayout" Target="../slideLayouts/slideLayout38.xml"/><Relationship Id="rId5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37.xml"/><Relationship Id="rId4" Type="http://schemas.openxmlformats.org/officeDocument/2006/relationships/slideLayout" Target="../slideLayouts/slideLayout31.xml"/><Relationship Id="rId9" Type="http://schemas.openxmlformats.org/officeDocument/2006/relationships/slideLayout" Target="../slideLayouts/slideLayout36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6.xml"/><Relationship Id="rId3" Type="http://schemas.openxmlformats.org/officeDocument/2006/relationships/slideLayout" Target="../slideLayouts/slideLayout41.xml"/><Relationship Id="rId7" Type="http://schemas.openxmlformats.org/officeDocument/2006/relationships/slideLayout" Target="../slideLayouts/slideLayout45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40.xml"/><Relationship Id="rId1" Type="http://schemas.openxmlformats.org/officeDocument/2006/relationships/slideLayout" Target="../slideLayouts/slideLayout39.xml"/><Relationship Id="rId6" Type="http://schemas.openxmlformats.org/officeDocument/2006/relationships/slideLayout" Target="../slideLayouts/slideLayout44.xml"/><Relationship Id="rId11" Type="http://schemas.openxmlformats.org/officeDocument/2006/relationships/slideLayout" Target="../slideLayouts/slideLayout49.xml"/><Relationship Id="rId5" Type="http://schemas.openxmlformats.org/officeDocument/2006/relationships/slideLayout" Target="../slideLayouts/slideLayout43.xml"/><Relationship Id="rId10" Type="http://schemas.openxmlformats.org/officeDocument/2006/relationships/slideLayout" Target="../slideLayouts/slideLayout48.xml"/><Relationship Id="rId4" Type="http://schemas.openxmlformats.org/officeDocument/2006/relationships/slideLayout" Target="../slideLayouts/slideLayout42.xml"/><Relationship Id="rId9" Type="http://schemas.openxmlformats.org/officeDocument/2006/relationships/slideLayout" Target="../slideLayouts/slideLayout4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932FB4-8623-4B2E-8AFA-4210E2196BA2}" type="datetimeFigureOut">
              <a:rPr lang="en-GB" smtClean="0"/>
              <a:t>17/12/2013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6301AE-3C35-4240-9728-04B8391B80B5}" type="slidenum">
              <a:rPr lang="en-GB" smtClean="0"/>
              <a:t>‹#›</a:t>
            </a:fld>
            <a:endParaRPr lang="en-GB"/>
          </a:p>
        </p:txBody>
      </p:sp>
      <p:pic>
        <p:nvPicPr>
          <p:cNvPr id="7" name="Picture 1"/>
          <p:cNvPicPr>
            <a:picLocks noChangeAspect="1" noChangeArrowheads="1"/>
          </p:cNvPicPr>
          <p:nvPr userDrawn="1"/>
        </p:nvPicPr>
        <p:blipFill>
          <a:blip r:embed="rId1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5462983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932FB4-8623-4B2E-8AFA-4210E2196BA2}" type="datetimeFigureOut">
              <a:rPr lang="en-GB" smtClean="0"/>
              <a:t>17/12/2013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6301AE-3C35-4240-9728-04B8391B80B5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88" r:id="rId2"/>
    <p:sldLayoutId id="2147483685" r:id="rId3"/>
    <p:sldLayoutId id="2147483662" r:id="rId4"/>
    <p:sldLayoutId id="2147483689" r:id="rId5"/>
    <p:sldLayoutId id="2147483687" r:id="rId6"/>
    <p:sldLayoutId id="2147483686" r:id="rId7"/>
    <p:sldLayoutId id="2147483663" r:id="rId8"/>
    <p:sldLayoutId id="2147483664" r:id="rId9"/>
    <p:sldLayoutId id="2147483665" r:id="rId10"/>
    <p:sldLayoutId id="2147483666" r:id="rId11"/>
    <p:sldLayoutId id="2147483667" r:id="rId12"/>
    <p:sldLayoutId id="2147483668" r:id="rId13"/>
    <p:sldLayoutId id="2147483669" r:id="rId14"/>
    <p:sldLayoutId id="2147483670" r:id="rId15"/>
    <p:sldLayoutId id="2147483671" r:id="rId16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D10CD1-72EA-4A52-B3F0-C0F7E5FD7451}" type="datetimeFigureOut">
              <a:rPr lang="en-GB" smtClean="0"/>
              <a:t>17/12/2013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BEA7CA-2EDB-460E-AABE-08CCC33F4F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05398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E46073-E76E-439E-AEF4-FE34292DD039}" type="datetimeFigureOut">
              <a:rPr lang="en-GB" smtClean="0"/>
              <a:t>17/12/2013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557692-EB07-44E2-AF00-88713F5ACF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49202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0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5576" y="1196752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Costs of food waste along the value chain: Evidence from South Africa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03648" y="2780928"/>
            <a:ext cx="6400800" cy="2304256"/>
          </a:xfrm>
        </p:spPr>
        <p:txBody>
          <a:bodyPr>
            <a:normAutofit fontScale="62500" lnSpcReduction="20000"/>
          </a:bodyPr>
          <a:lstStyle/>
          <a:p>
            <a:r>
              <a:rPr lang="en-ZA" sz="4200" dirty="0" smtClean="0">
                <a:solidFill>
                  <a:schemeClr val="bg1"/>
                </a:solidFill>
              </a:rPr>
              <a:t>Anton Nahman, Willem de Lange</a:t>
            </a:r>
          </a:p>
          <a:p>
            <a:endParaRPr lang="en-ZA" dirty="0" smtClean="0">
              <a:solidFill>
                <a:schemeClr val="bg1"/>
              </a:solidFill>
            </a:endParaRPr>
          </a:p>
          <a:p>
            <a:r>
              <a:rPr lang="en-US" i="1" dirty="0">
                <a:solidFill>
                  <a:schemeClr val="bg1"/>
                </a:solidFill>
              </a:rPr>
              <a:t>Sustainability Science &amp;</a:t>
            </a:r>
            <a:r>
              <a:rPr lang="en-US" i="1" dirty="0" smtClean="0">
                <a:solidFill>
                  <a:schemeClr val="bg1"/>
                </a:solidFill>
              </a:rPr>
              <a:t> </a:t>
            </a:r>
            <a:r>
              <a:rPr lang="en-US" i="1" dirty="0">
                <a:solidFill>
                  <a:schemeClr val="bg1"/>
                </a:solidFill>
              </a:rPr>
              <a:t>Resource </a:t>
            </a:r>
            <a:r>
              <a:rPr lang="en-US" i="1" dirty="0" smtClean="0">
                <a:solidFill>
                  <a:schemeClr val="bg1"/>
                </a:solidFill>
              </a:rPr>
              <a:t>Economics Research Group, CSIR, </a:t>
            </a:r>
            <a:r>
              <a:rPr lang="en-US" i="1" dirty="0">
                <a:solidFill>
                  <a:schemeClr val="bg1"/>
                </a:solidFill>
              </a:rPr>
              <a:t>South Africa</a:t>
            </a:r>
            <a:endParaRPr lang="en-GB" dirty="0">
              <a:solidFill>
                <a:schemeClr val="bg1"/>
              </a:solidFill>
            </a:endParaRPr>
          </a:p>
          <a:p>
            <a:endParaRPr lang="en-US" i="1" dirty="0">
              <a:solidFill>
                <a:schemeClr val="bg1"/>
              </a:solidFill>
            </a:endParaRPr>
          </a:p>
          <a:p>
            <a:r>
              <a:rPr lang="en-ZA" dirty="0" smtClean="0">
                <a:solidFill>
                  <a:schemeClr val="bg1"/>
                </a:solidFill>
              </a:rPr>
              <a:t>1st </a:t>
            </a:r>
            <a:r>
              <a:rPr lang="en-ZA" dirty="0">
                <a:solidFill>
                  <a:schemeClr val="bg1"/>
                </a:solidFill>
              </a:rPr>
              <a:t>International Conference on Global Food Security</a:t>
            </a:r>
          </a:p>
          <a:p>
            <a:r>
              <a:rPr lang="en-ZA" dirty="0" smtClean="0">
                <a:solidFill>
                  <a:schemeClr val="bg1"/>
                </a:solidFill>
              </a:rPr>
              <a:t>29/09 – 2/10 </a:t>
            </a:r>
            <a:r>
              <a:rPr lang="en-ZA" dirty="0">
                <a:solidFill>
                  <a:schemeClr val="bg1"/>
                </a:solidFill>
              </a:rPr>
              <a:t>2013, </a:t>
            </a:r>
            <a:r>
              <a:rPr lang="en-ZA" dirty="0" err="1">
                <a:solidFill>
                  <a:schemeClr val="bg1"/>
                </a:solidFill>
              </a:rPr>
              <a:t>Noordwijkerhout</a:t>
            </a:r>
            <a:r>
              <a:rPr lang="en-ZA" dirty="0">
                <a:solidFill>
                  <a:schemeClr val="bg1"/>
                </a:solidFill>
              </a:rPr>
              <a:t>, </a:t>
            </a:r>
            <a:r>
              <a:rPr lang="en-ZA" dirty="0" smtClean="0">
                <a:solidFill>
                  <a:schemeClr val="bg1"/>
                </a:solidFill>
              </a:rPr>
              <a:t>Netherlands</a:t>
            </a:r>
            <a:endParaRPr lang="en-ZA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5333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395536" y="1639888"/>
            <a:ext cx="8229600" cy="521811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4800" i="1" dirty="0" smtClean="0"/>
              <a:t>“The world has enough for everyone’s need, but not enough for everyone’s greed” </a:t>
            </a:r>
          </a:p>
          <a:p>
            <a:pPr marL="0" indent="0" algn="ctr">
              <a:buNone/>
            </a:pPr>
            <a:r>
              <a:rPr lang="en-ZA" sz="4800" i="1" dirty="0" smtClean="0"/>
              <a:t>– Mahatma Gandhi</a:t>
            </a:r>
          </a:p>
        </p:txBody>
      </p:sp>
    </p:spTree>
    <p:extLst>
      <p:ext uri="{BB962C8B-B14F-4D97-AF65-F5344CB8AC3E}">
        <p14:creationId xmlns:p14="http://schemas.microsoft.com/office/powerpoint/2010/main" val="1482221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 smtClean="0">
                <a:solidFill>
                  <a:schemeClr val="bg1"/>
                </a:solidFill>
              </a:rPr>
              <a:t>What is food waste?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179512" y="1340768"/>
            <a:ext cx="8784976" cy="4824536"/>
          </a:xfrm>
        </p:spPr>
        <p:txBody>
          <a:bodyPr>
            <a:noAutofit/>
          </a:bodyPr>
          <a:lstStyle/>
          <a:p>
            <a:r>
              <a:rPr lang="en-ZA" sz="2800" dirty="0" smtClean="0"/>
              <a:t>Losses </a:t>
            </a:r>
            <a:r>
              <a:rPr lang="en-ZA" sz="2800" dirty="0"/>
              <a:t>that arise before food reaches the end-user </a:t>
            </a:r>
            <a:r>
              <a:rPr lang="en-ZA" sz="2800" dirty="0" smtClean="0"/>
              <a:t>+ food </a:t>
            </a:r>
            <a:r>
              <a:rPr lang="en-ZA" sz="2800" dirty="0"/>
              <a:t>that is discarded by </a:t>
            </a:r>
            <a:r>
              <a:rPr lang="en-ZA" sz="2800" dirty="0" smtClean="0"/>
              <a:t>consumers</a:t>
            </a:r>
          </a:p>
          <a:p>
            <a:r>
              <a:rPr lang="en-ZA" sz="2800" dirty="0" smtClean="0"/>
              <a:t>Arises </a:t>
            </a:r>
            <a:r>
              <a:rPr lang="en-ZA" sz="2800" dirty="0"/>
              <a:t>throughout </a:t>
            </a:r>
            <a:r>
              <a:rPr lang="en-ZA" sz="2800" dirty="0" smtClean="0"/>
              <a:t>food supply/value chain</a:t>
            </a:r>
          </a:p>
          <a:p>
            <a:r>
              <a:rPr lang="en-ZA" sz="2800" dirty="0" smtClean="0"/>
              <a:t>Focus on edible food losses/waste</a:t>
            </a:r>
          </a:p>
          <a:p>
            <a:r>
              <a:rPr lang="en-ZA" sz="2800" dirty="0" smtClean="0"/>
              <a:t>30-50</a:t>
            </a:r>
            <a:r>
              <a:rPr lang="en-ZA" sz="2800" dirty="0"/>
              <a:t>% of </a:t>
            </a:r>
            <a:r>
              <a:rPr lang="en-ZA" sz="2800" dirty="0" smtClean="0"/>
              <a:t>food produced for human consumption lost/wasted globally (</a:t>
            </a:r>
            <a:r>
              <a:rPr lang="en-ZA" sz="2800" dirty="0" err="1" smtClean="0"/>
              <a:t>Lundqvist</a:t>
            </a:r>
            <a:r>
              <a:rPr lang="en-ZA" sz="2800" dirty="0" smtClean="0"/>
              <a:t> </a:t>
            </a:r>
            <a:r>
              <a:rPr lang="en-ZA" sz="2800" dirty="0"/>
              <a:t>et al., </a:t>
            </a:r>
            <a:r>
              <a:rPr lang="en-ZA" sz="2800" dirty="0" smtClean="0"/>
              <a:t>2008; </a:t>
            </a:r>
            <a:r>
              <a:rPr lang="en-ZA" sz="2800" dirty="0" err="1" smtClean="0"/>
              <a:t>Gustavsson</a:t>
            </a:r>
            <a:r>
              <a:rPr lang="en-ZA" sz="2800" dirty="0" smtClean="0"/>
              <a:t> et al. (for FAO) 2011; IMECHE 2013).</a:t>
            </a:r>
          </a:p>
          <a:p>
            <a:r>
              <a:rPr lang="en-ZA" sz="2800" dirty="0" smtClean="0"/>
              <a:t>Could have been used to feed the 870 million hungry people worldwide if better managed/distributed</a:t>
            </a:r>
          </a:p>
          <a:p>
            <a:r>
              <a:rPr lang="en-ZA" sz="2800" dirty="0" smtClean="0"/>
              <a:t>Reducing food waste is key to food security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10952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ZA" dirty="0" smtClean="0"/>
              <a:t>Where does food waste arise?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0" y="1600200"/>
            <a:ext cx="8229600" cy="525780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ZA" dirty="0"/>
          </a:p>
          <a:p>
            <a:endParaRPr lang="en-ZA" dirty="0" smtClean="0"/>
          </a:p>
          <a:p>
            <a:endParaRPr lang="en-ZA" dirty="0"/>
          </a:p>
          <a:p>
            <a:endParaRPr lang="en-ZA" dirty="0" smtClean="0"/>
          </a:p>
          <a:p>
            <a:endParaRPr lang="en-ZA" dirty="0"/>
          </a:p>
          <a:p>
            <a:endParaRPr lang="en-ZA" dirty="0" smtClean="0"/>
          </a:p>
          <a:p>
            <a:endParaRPr lang="en-ZA" dirty="0"/>
          </a:p>
          <a:p>
            <a:endParaRPr lang="en-ZA" dirty="0" smtClean="0"/>
          </a:p>
          <a:p>
            <a:pPr marL="0" indent="0" algn="r">
              <a:buNone/>
            </a:pPr>
            <a:r>
              <a:rPr lang="en-ZA" sz="2000" i="1" dirty="0" smtClean="0"/>
              <a:t>Source: </a:t>
            </a:r>
            <a:r>
              <a:rPr lang="en-ZA" sz="2000" i="1" dirty="0" err="1" smtClean="0"/>
              <a:t>Gustavsson</a:t>
            </a:r>
            <a:r>
              <a:rPr lang="en-ZA" sz="2000" i="1" dirty="0" smtClean="0"/>
              <a:t> et al. (for FAO) 2011</a:t>
            </a:r>
          </a:p>
          <a:p>
            <a:endParaRPr lang="en-ZA" dirty="0"/>
          </a:p>
          <a:p>
            <a:endParaRPr lang="en-ZA" dirty="0" smtClean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81" y="1196752"/>
            <a:ext cx="9111220" cy="51125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44444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91880" y="1166246"/>
            <a:ext cx="5572132" cy="894601"/>
          </a:xfrm>
        </p:spPr>
        <p:txBody>
          <a:bodyPr>
            <a:normAutofit/>
          </a:bodyPr>
          <a:lstStyle/>
          <a:p>
            <a:r>
              <a:rPr lang="en-ZA" sz="4400" dirty="0" smtClean="0">
                <a:solidFill>
                  <a:schemeClr val="bg1"/>
                </a:solidFill>
                <a:latin typeface="+mj-lt"/>
              </a:rPr>
              <a:t>Approach</a:t>
            </a:r>
            <a:endParaRPr lang="en-GB" sz="44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3419872" y="2360926"/>
            <a:ext cx="5724128" cy="4525963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ZA" dirty="0" smtClean="0">
                <a:solidFill>
                  <a:schemeClr val="bg1"/>
                </a:solidFill>
              </a:rPr>
              <a:t>Quantify food waste in tonnes</a:t>
            </a:r>
          </a:p>
          <a:p>
            <a:pPr marL="514350" indent="-514350">
              <a:buFont typeface="+mj-lt"/>
              <a:buAutoNum type="arabicPeriod"/>
            </a:pPr>
            <a:r>
              <a:rPr lang="en-ZA" dirty="0" smtClean="0">
                <a:solidFill>
                  <a:schemeClr val="bg1"/>
                </a:solidFill>
              </a:rPr>
              <a:t>Estimate representative prices (as proxy of economic costs per tonne)</a:t>
            </a:r>
          </a:p>
          <a:p>
            <a:pPr marL="514350" indent="-514350">
              <a:buFont typeface="+mj-lt"/>
              <a:buAutoNum type="arabicPeriod"/>
            </a:pPr>
            <a:r>
              <a:rPr lang="en-ZA" dirty="0" smtClean="0">
                <a:solidFill>
                  <a:schemeClr val="bg1"/>
                </a:solidFill>
              </a:rPr>
              <a:t>Estimate total </a:t>
            </a:r>
            <a:r>
              <a:rPr lang="en-ZA" dirty="0">
                <a:solidFill>
                  <a:schemeClr val="bg1"/>
                </a:solidFill>
              </a:rPr>
              <a:t>costs </a:t>
            </a:r>
            <a:r>
              <a:rPr lang="en-ZA" dirty="0" smtClean="0">
                <a:solidFill>
                  <a:schemeClr val="bg1"/>
                </a:solidFill>
              </a:rPr>
              <a:t>(overall &amp; </a:t>
            </a:r>
            <a:r>
              <a:rPr lang="en-ZA" dirty="0">
                <a:solidFill>
                  <a:schemeClr val="bg1"/>
                </a:solidFill>
              </a:rPr>
              <a:t>at each point along chain for each food group)</a:t>
            </a:r>
            <a:endParaRPr lang="en-GB" dirty="0">
              <a:solidFill>
                <a:schemeClr val="bg1"/>
              </a:solidFill>
            </a:endParaRPr>
          </a:p>
          <a:p>
            <a:pPr marL="514350" indent="-514350">
              <a:buFont typeface="+mj-lt"/>
              <a:buAutoNum type="arabicPeriod"/>
            </a:pP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84107" y="476672"/>
            <a:ext cx="2132408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ZA" dirty="0" smtClean="0"/>
              <a:t>Aim</a:t>
            </a:r>
            <a:endParaRPr lang="en-GB" dirty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1259632" y="1916833"/>
            <a:ext cx="8229600" cy="17281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442971" y="1916833"/>
            <a:ext cx="247036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ZA" sz="3200" b="1" dirty="0" smtClean="0"/>
              <a:t>To estimate the costs </a:t>
            </a:r>
            <a:r>
              <a:rPr lang="en-ZA" sz="3200" b="1" dirty="0"/>
              <a:t>of food </a:t>
            </a:r>
            <a:r>
              <a:rPr lang="en-ZA" sz="3200" b="1" dirty="0" smtClean="0"/>
              <a:t>losses &amp; waste throughout entire value chain </a:t>
            </a:r>
            <a:r>
              <a:rPr lang="en-ZA" sz="3200" b="1" dirty="0"/>
              <a:t>in </a:t>
            </a:r>
            <a:r>
              <a:rPr lang="en-ZA" sz="3200" b="1" dirty="0" smtClean="0"/>
              <a:t>SA</a:t>
            </a:r>
            <a:endParaRPr lang="en-GB" sz="3200" b="1" dirty="0"/>
          </a:p>
        </p:txBody>
      </p:sp>
    </p:spTree>
    <p:extLst>
      <p:ext uri="{BB962C8B-B14F-4D97-AF65-F5344CB8AC3E}">
        <p14:creationId xmlns:p14="http://schemas.microsoft.com/office/powerpoint/2010/main" val="3081543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15055098"/>
              </p:ext>
            </p:extLst>
          </p:nvPr>
        </p:nvGraphicFramePr>
        <p:xfrm>
          <a:off x="0" y="-2"/>
          <a:ext cx="9143998" cy="685800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902763"/>
                <a:gridCol w="1246293"/>
                <a:gridCol w="1716980"/>
                <a:gridCol w="1593137"/>
                <a:gridCol w="1266286"/>
                <a:gridCol w="1418539"/>
              </a:tblGrid>
              <a:tr h="166148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dirty="0">
                          <a:effectLst/>
                        </a:rPr>
                        <a:t>Commodity group</a:t>
                      </a:r>
                      <a:endParaRPr lang="en-GB" sz="4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200" dirty="0" smtClean="0">
                          <a:effectLst/>
                        </a:rPr>
                        <a:t>Agric. </a:t>
                      </a:r>
                      <a:r>
                        <a:rPr lang="en-ZA" sz="2200" dirty="0" err="1" smtClean="0">
                          <a:effectLst/>
                        </a:rPr>
                        <a:t>Produc-tion</a:t>
                      </a:r>
                      <a:endParaRPr lang="en-GB" sz="2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200" dirty="0">
                          <a:effectLst/>
                        </a:rPr>
                        <a:t>Post-harvest handling </a:t>
                      </a:r>
                      <a:r>
                        <a:rPr lang="en-ZA" sz="2200" dirty="0" smtClean="0">
                          <a:effectLst/>
                        </a:rPr>
                        <a:t>&amp; </a:t>
                      </a:r>
                      <a:r>
                        <a:rPr lang="en-ZA" sz="2200" dirty="0">
                          <a:effectLst/>
                        </a:rPr>
                        <a:t>storage</a:t>
                      </a:r>
                      <a:endParaRPr lang="en-GB" sz="2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200" dirty="0">
                          <a:effectLst/>
                        </a:rPr>
                        <a:t>Processing </a:t>
                      </a:r>
                      <a:r>
                        <a:rPr lang="en-ZA" sz="2200" dirty="0" smtClean="0">
                          <a:effectLst/>
                        </a:rPr>
                        <a:t>&amp; </a:t>
                      </a:r>
                      <a:r>
                        <a:rPr lang="en-ZA" sz="2200" dirty="0">
                          <a:effectLst/>
                        </a:rPr>
                        <a:t>packaging</a:t>
                      </a:r>
                      <a:endParaRPr lang="en-GB" sz="2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200" dirty="0" err="1" smtClean="0">
                          <a:effectLst/>
                        </a:rPr>
                        <a:t>Distri-bution</a:t>
                      </a:r>
                      <a:endParaRPr lang="en-GB" sz="2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200" dirty="0" err="1" smtClean="0">
                          <a:effectLst/>
                        </a:rPr>
                        <a:t>Consump-tion</a:t>
                      </a:r>
                      <a:endParaRPr lang="en-GB" sz="2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61842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dirty="0">
                          <a:effectLst/>
                        </a:rPr>
                        <a:t>Cereals</a:t>
                      </a:r>
                      <a:endParaRPr lang="en-GB" sz="4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dirty="0" smtClean="0">
                          <a:effectLst/>
                        </a:rPr>
                        <a:t>6.0%</a:t>
                      </a:r>
                      <a:endParaRPr lang="en-GB" sz="4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>
                          <a:effectLst/>
                        </a:rPr>
                        <a:t>8.0%</a:t>
                      </a:r>
                      <a:endParaRPr lang="en-GB" sz="4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>
                          <a:effectLst/>
                        </a:rPr>
                        <a:t>3.5%</a:t>
                      </a:r>
                      <a:endParaRPr lang="en-GB" sz="4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>
                          <a:effectLst/>
                        </a:rPr>
                        <a:t>2.0%</a:t>
                      </a:r>
                      <a:endParaRPr lang="en-GB" sz="4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>
                          <a:effectLst/>
                        </a:rPr>
                        <a:t>1.0%</a:t>
                      </a:r>
                      <a:endParaRPr lang="en-GB" sz="4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90760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dirty="0">
                          <a:effectLst/>
                        </a:rPr>
                        <a:t>Roots and Tubers</a:t>
                      </a:r>
                      <a:endParaRPr lang="en-GB" sz="4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dirty="0">
                          <a:effectLst/>
                        </a:rPr>
                        <a:t>14.0%</a:t>
                      </a:r>
                      <a:endParaRPr lang="en-GB" sz="4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dirty="0">
                          <a:effectLst/>
                        </a:rPr>
                        <a:t>18.0%</a:t>
                      </a:r>
                      <a:endParaRPr lang="en-GB" sz="4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>
                          <a:effectLst/>
                        </a:rPr>
                        <a:t>15.0%</a:t>
                      </a:r>
                      <a:endParaRPr lang="en-GB" sz="4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>
                          <a:effectLst/>
                        </a:rPr>
                        <a:t>5.0%</a:t>
                      </a:r>
                      <a:endParaRPr lang="en-GB" sz="4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>
                          <a:effectLst/>
                        </a:rPr>
                        <a:t>2.0%</a:t>
                      </a:r>
                      <a:endParaRPr lang="en-GB" sz="4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90760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dirty="0">
                          <a:effectLst/>
                        </a:rPr>
                        <a:t>Oil seeds &amp; Pulses</a:t>
                      </a:r>
                      <a:endParaRPr lang="en-GB" sz="4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dirty="0">
                          <a:effectLst/>
                        </a:rPr>
                        <a:t>12.0%</a:t>
                      </a:r>
                      <a:endParaRPr lang="en-GB" sz="4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dirty="0">
                          <a:effectLst/>
                        </a:rPr>
                        <a:t>8.0%</a:t>
                      </a:r>
                      <a:endParaRPr lang="en-GB" sz="4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dirty="0">
                          <a:effectLst/>
                        </a:rPr>
                        <a:t>8.0%</a:t>
                      </a:r>
                      <a:endParaRPr lang="en-GB" sz="4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>
                          <a:effectLst/>
                        </a:rPr>
                        <a:t>2.0%</a:t>
                      </a:r>
                      <a:endParaRPr lang="en-GB" sz="4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>
                          <a:effectLst/>
                        </a:rPr>
                        <a:t>1.0%</a:t>
                      </a:r>
                      <a:endParaRPr lang="en-GB" sz="4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61842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dirty="0" smtClean="0">
                          <a:effectLst/>
                        </a:rPr>
                        <a:t>Fruit &amp; Veg</a:t>
                      </a:r>
                      <a:endParaRPr lang="en-GB" sz="4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>
                          <a:effectLst/>
                        </a:rPr>
                        <a:t>10.0%</a:t>
                      </a:r>
                      <a:endParaRPr lang="en-GB" sz="4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dirty="0">
                          <a:effectLst/>
                        </a:rPr>
                        <a:t>9.0%</a:t>
                      </a:r>
                      <a:endParaRPr lang="en-GB" sz="4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dirty="0">
                          <a:effectLst/>
                        </a:rPr>
                        <a:t>25.0%</a:t>
                      </a:r>
                      <a:endParaRPr lang="en-GB" sz="4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dirty="0">
                          <a:effectLst/>
                        </a:rPr>
                        <a:t>17.0%</a:t>
                      </a:r>
                      <a:endParaRPr lang="en-GB" sz="4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>
                          <a:effectLst/>
                        </a:rPr>
                        <a:t>5.0%</a:t>
                      </a:r>
                      <a:endParaRPr lang="en-GB" sz="4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61842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>
                          <a:effectLst/>
                        </a:rPr>
                        <a:t>Meat</a:t>
                      </a:r>
                      <a:endParaRPr lang="en-GB" sz="4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>
                          <a:effectLst/>
                        </a:rPr>
                        <a:t>15.0%</a:t>
                      </a:r>
                      <a:endParaRPr lang="en-GB" sz="4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>
                          <a:effectLst/>
                        </a:rPr>
                        <a:t>0.7%</a:t>
                      </a:r>
                      <a:endParaRPr lang="en-GB" sz="4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dirty="0">
                          <a:effectLst/>
                        </a:rPr>
                        <a:t>5.0%</a:t>
                      </a:r>
                      <a:endParaRPr lang="en-GB" sz="4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dirty="0">
                          <a:effectLst/>
                        </a:rPr>
                        <a:t>7.0%</a:t>
                      </a:r>
                      <a:endParaRPr lang="en-GB" sz="4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dirty="0">
                          <a:effectLst/>
                        </a:rPr>
                        <a:t>2.0%</a:t>
                      </a:r>
                      <a:endParaRPr lang="en-GB" sz="4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90760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dirty="0">
                          <a:effectLst/>
                        </a:rPr>
                        <a:t>Fish </a:t>
                      </a:r>
                      <a:r>
                        <a:rPr lang="en-ZA" sz="2400" dirty="0" smtClean="0">
                          <a:effectLst/>
                        </a:rPr>
                        <a:t>&amp; </a:t>
                      </a:r>
                      <a:r>
                        <a:rPr lang="en-ZA" sz="2400" dirty="0">
                          <a:effectLst/>
                        </a:rPr>
                        <a:t>Seafood</a:t>
                      </a:r>
                      <a:endParaRPr lang="en-GB" sz="4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>
                          <a:effectLst/>
                        </a:rPr>
                        <a:t>5.7%</a:t>
                      </a:r>
                      <a:endParaRPr lang="en-GB" sz="4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>
                          <a:effectLst/>
                        </a:rPr>
                        <a:t>6.0%</a:t>
                      </a:r>
                      <a:endParaRPr lang="en-GB" sz="4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dirty="0">
                          <a:effectLst/>
                        </a:rPr>
                        <a:t>9.0%</a:t>
                      </a:r>
                      <a:endParaRPr lang="en-GB" sz="4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dirty="0">
                          <a:effectLst/>
                        </a:rPr>
                        <a:t>15.0%</a:t>
                      </a:r>
                      <a:endParaRPr lang="en-GB" sz="4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dirty="0">
                          <a:effectLst/>
                        </a:rPr>
                        <a:t>2.0%</a:t>
                      </a:r>
                      <a:endParaRPr lang="en-GB" sz="4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61842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dirty="0">
                          <a:effectLst/>
                        </a:rPr>
                        <a:t>Milk</a:t>
                      </a:r>
                      <a:endParaRPr lang="en-GB" sz="4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>
                          <a:effectLst/>
                        </a:rPr>
                        <a:t>6.0%</a:t>
                      </a:r>
                      <a:endParaRPr lang="en-GB" sz="4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dirty="0">
                          <a:effectLst/>
                        </a:rPr>
                        <a:t>11.0%</a:t>
                      </a:r>
                      <a:endParaRPr lang="en-GB" sz="4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>
                          <a:effectLst/>
                        </a:rPr>
                        <a:t>0.1%</a:t>
                      </a:r>
                      <a:endParaRPr lang="en-GB" sz="4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dirty="0">
                          <a:effectLst/>
                        </a:rPr>
                        <a:t>10.0%</a:t>
                      </a:r>
                      <a:endParaRPr lang="en-GB" sz="4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dirty="0">
                          <a:effectLst/>
                        </a:rPr>
                        <a:t>0.1%</a:t>
                      </a:r>
                      <a:endParaRPr lang="en-GB" sz="4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6" name="Oval 5"/>
          <p:cNvSpPr/>
          <p:nvPr/>
        </p:nvSpPr>
        <p:spPr>
          <a:xfrm>
            <a:off x="2213926" y="1740676"/>
            <a:ext cx="1080120" cy="50405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414183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1951738266"/>
              </p:ext>
            </p:extLst>
          </p:nvPr>
        </p:nvGraphicFramePr>
        <p:xfrm>
          <a:off x="0" y="0"/>
          <a:ext cx="9144004" cy="685799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08241"/>
                <a:gridCol w="742655"/>
                <a:gridCol w="728883"/>
                <a:gridCol w="728883"/>
                <a:gridCol w="735770"/>
                <a:gridCol w="735770"/>
                <a:gridCol w="741672"/>
                <a:gridCol w="741672"/>
                <a:gridCol w="747574"/>
                <a:gridCol w="747574"/>
                <a:gridCol w="731834"/>
                <a:gridCol w="753476"/>
              </a:tblGrid>
              <a:tr h="1073371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 smtClean="0">
                          <a:effectLst/>
                        </a:rPr>
                        <a:t>1000 tonnes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ZA" sz="1600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dirty="0" err="1" smtClean="0">
                          <a:effectLst/>
                        </a:rPr>
                        <a:t>Commod-ity</a:t>
                      </a:r>
                      <a:r>
                        <a:rPr lang="en-ZA" sz="1600" dirty="0" smtClean="0">
                          <a:effectLst/>
                        </a:rPr>
                        <a:t> </a:t>
                      </a:r>
                      <a:r>
                        <a:rPr lang="en-ZA" sz="1600" dirty="0">
                          <a:effectLst/>
                        </a:rPr>
                        <a:t>group</a:t>
                      </a:r>
                      <a:endParaRPr lang="en-GB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dirty="0">
                          <a:effectLst/>
                        </a:rPr>
                        <a:t>Agricultural production</a:t>
                      </a:r>
                      <a:endParaRPr lang="en-GB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Post-harvest handling and storage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Processing and packaging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Distribution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Consumption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dirty="0">
                          <a:effectLst/>
                        </a:rPr>
                        <a:t>Total food waste (1,000 </a:t>
                      </a:r>
                      <a:r>
                        <a:rPr lang="en-ZA" sz="1600" dirty="0" smtClean="0">
                          <a:effectLst/>
                        </a:rPr>
                        <a:t>tons</a:t>
                      </a:r>
                      <a:r>
                        <a:rPr lang="en-ZA" sz="1600" dirty="0">
                          <a:effectLst/>
                        </a:rPr>
                        <a:t>)</a:t>
                      </a:r>
                      <a:endParaRPr lang="en-GB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1073371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300" dirty="0">
                          <a:effectLst/>
                        </a:rPr>
                        <a:t>Food entering</a:t>
                      </a:r>
                      <a:endParaRPr lang="en-GB" sz="13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Food Waste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3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Food entering</a:t>
                      </a:r>
                      <a:endParaRPr lang="en-GB" sz="13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Food Waste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3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Food entering</a:t>
                      </a:r>
                      <a:endParaRPr lang="en-GB" sz="13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Food Waste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3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Food entering</a:t>
                      </a:r>
                      <a:endParaRPr lang="en-GB" sz="13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Food Waste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3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Food entering</a:t>
                      </a:r>
                      <a:endParaRPr lang="en-GB" sz="13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Food Waste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4693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Cereals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dirty="0">
                          <a:effectLst/>
                        </a:rPr>
                        <a:t>13 140</a:t>
                      </a:r>
                      <a:endParaRPr lang="en-GB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788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dirty="0">
                          <a:effectLst/>
                        </a:rPr>
                        <a:t>12 352</a:t>
                      </a:r>
                      <a:endParaRPr lang="en-GB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988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11 363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398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14 441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289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14 152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142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 smtClean="0">
                          <a:effectLst/>
                        </a:rPr>
                        <a:t>2 605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70847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dirty="0">
                          <a:effectLst/>
                        </a:rPr>
                        <a:t>Roots and Tubers</a:t>
                      </a:r>
                      <a:endParaRPr lang="en-GB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2 015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282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1 733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312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dirty="0">
                          <a:effectLst/>
                        </a:rPr>
                        <a:t>1 421</a:t>
                      </a:r>
                      <a:endParaRPr lang="en-GB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>
                          <a:effectLst/>
                        </a:rPr>
                        <a:t>213</a:t>
                      </a:r>
                      <a:endParaRPr lang="en-GB" sz="28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2 144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107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2 037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41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955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70847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Oil seeds &amp; Pulses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1 198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144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dirty="0">
                          <a:effectLst/>
                        </a:rPr>
                        <a:t>1 054</a:t>
                      </a:r>
                      <a:endParaRPr lang="en-GB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84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dirty="0">
                          <a:effectLst/>
                        </a:rPr>
                        <a:t>970</a:t>
                      </a:r>
                      <a:endParaRPr lang="en-GB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78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1 340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27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1 314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13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346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70847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dirty="0" smtClean="0">
                          <a:effectLst/>
                        </a:rPr>
                        <a:t>Fruit</a:t>
                      </a:r>
                      <a:r>
                        <a:rPr lang="en-ZA" sz="1600" baseline="0" dirty="0" smtClean="0">
                          <a:effectLst/>
                        </a:rPr>
                        <a:t> &amp; Veg</a:t>
                      </a:r>
                      <a:endParaRPr lang="en-GB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8 463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846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7 616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685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6 931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1 733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5 799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986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4 813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241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 smtClean="0">
                          <a:effectLst/>
                        </a:rPr>
                        <a:t>4 491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693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Meat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2 549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>
                          <a:effectLst/>
                        </a:rPr>
                        <a:t>382</a:t>
                      </a:r>
                      <a:endParaRPr lang="en-GB" sz="28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2 167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15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2 151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108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2 802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196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2 606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52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753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70847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dirty="0">
                          <a:effectLst/>
                        </a:rPr>
                        <a:t>Fish </a:t>
                      </a:r>
                      <a:r>
                        <a:rPr lang="en-ZA" sz="1600" dirty="0" smtClean="0">
                          <a:effectLst/>
                        </a:rPr>
                        <a:t>&amp; </a:t>
                      </a:r>
                      <a:r>
                        <a:rPr lang="en-ZA" sz="1600" dirty="0">
                          <a:effectLst/>
                        </a:rPr>
                        <a:t>Seafood</a:t>
                      </a:r>
                      <a:endParaRPr lang="en-GB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673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38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635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38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597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54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568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85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483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10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225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693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Milk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3 102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186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2 916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321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2 595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3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dirty="0">
                          <a:effectLst/>
                        </a:rPr>
                        <a:t>3 182</a:t>
                      </a:r>
                      <a:endParaRPr lang="en-GB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318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dirty="0">
                          <a:effectLst/>
                        </a:rPr>
                        <a:t>2 864</a:t>
                      </a:r>
                      <a:endParaRPr lang="en-GB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3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831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693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Total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 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2 667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 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2 444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 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2 585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 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2 008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 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501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10 205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3" name="Oval 2"/>
          <p:cNvSpPr/>
          <p:nvPr/>
        </p:nvSpPr>
        <p:spPr>
          <a:xfrm>
            <a:off x="1043608" y="2204864"/>
            <a:ext cx="792088" cy="36004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/>
          <p:cNvSpPr/>
          <p:nvPr/>
        </p:nvSpPr>
        <p:spPr>
          <a:xfrm>
            <a:off x="1766570" y="2204864"/>
            <a:ext cx="792088" cy="36004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9497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1506905290"/>
              </p:ext>
            </p:extLst>
          </p:nvPr>
        </p:nvGraphicFramePr>
        <p:xfrm>
          <a:off x="0" y="0"/>
          <a:ext cx="9144004" cy="685799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08241"/>
                <a:gridCol w="742655"/>
                <a:gridCol w="728883"/>
                <a:gridCol w="728883"/>
                <a:gridCol w="735770"/>
                <a:gridCol w="735770"/>
                <a:gridCol w="741672"/>
                <a:gridCol w="741672"/>
                <a:gridCol w="747574"/>
                <a:gridCol w="747574"/>
                <a:gridCol w="731834"/>
                <a:gridCol w="753476"/>
              </a:tblGrid>
              <a:tr h="1073371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 smtClean="0">
                          <a:effectLst/>
                        </a:rPr>
                        <a:t>1000 tonnes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ZA" sz="1600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dirty="0" err="1" smtClean="0">
                          <a:effectLst/>
                        </a:rPr>
                        <a:t>Commod-ity</a:t>
                      </a:r>
                      <a:r>
                        <a:rPr lang="en-ZA" sz="1600" dirty="0" smtClean="0">
                          <a:effectLst/>
                        </a:rPr>
                        <a:t> </a:t>
                      </a:r>
                      <a:r>
                        <a:rPr lang="en-ZA" sz="1600" dirty="0">
                          <a:effectLst/>
                        </a:rPr>
                        <a:t>group</a:t>
                      </a:r>
                      <a:endParaRPr lang="en-GB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dirty="0">
                          <a:effectLst/>
                        </a:rPr>
                        <a:t>Agricultural production</a:t>
                      </a:r>
                      <a:endParaRPr lang="en-GB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Post-harvest handling and storage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Processing and packaging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Distribution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Consumption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dirty="0">
                          <a:effectLst/>
                        </a:rPr>
                        <a:t>Total food waste (1,000 </a:t>
                      </a:r>
                      <a:r>
                        <a:rPr lang="en-ZA" sz="1600" dirty="0" smtClean="0">
                          <a:effectLst/>
                        </a:rPr>
                        <a:t>tons</a:t>
                      </a:r>
                      <a:r>
                        <a:rPr lang="en-ZA" sz="1600" dirty="0">
                          <a:effectLst/>
                        </a:rPr>
                        <a:t>)</a:t>
                      </a:r>
                      <a:endParaRPr lang="en-GB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1073371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300" dirty="0">
                          <a:effectLst/>
                        </a:rPr>
                        <a:t>Food entering</a:t>
                      </a:r>
                      <a:endParaRPr lang="en-GB" sz="13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Food Waste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3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Food entering</a:t>
                      </a:r>
                      <a:endParaRPr lang="en-GB" sz="13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Food Waste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3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Food entering</a:t>
                      </a:r>
                      <a:endParaRPr lang="en-GB" sz="13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Food Waste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3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Food entering</a:t>
                      </a:r>
                      <a:endParaRPr lang="en-GB" sz="13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Food Waste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3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Food entering</a:t>
                      </a:r>
                      <a:endParaRPr lang="en-GB" sz="13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Food Waste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4693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Cereals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dirty="0">
                          <a:effectLst/>
                        </a:rPr>
                        <a:t>13 140</a:t>
                      </a:r>
                      <a:endParaRPr lang="en-GB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788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dirty="0">
                          <a:effectLst/>
                        </a:rPr>
                        <a:t>12 352</a:t>
                      </a:r>
                      <a:endParaRPr lang="en-GB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988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11 363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398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14 441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289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14 152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142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 smtClean="0">
                          <a:effectLst/>
                        </a:rPr>
                        <a:t>2 605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70847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dirty="0">
                          <a:effectLst/>
                        </a:rPr>
                        <a:t>Roots and Tubers</a:t>
                      </a:r>
                      <a:endParaRPr lang="en-GB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2 015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>
                          <a:effectLst/>
                        </a:rPr>
                        <a:t>282</a:t>
                      </a:r>
                      <a:endParaRPr lang="en-GB" sz="28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1 733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312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dirty="0">
                          <a:effectLst/>
                        </a:rPr>
                        <a:t>1 421</a:t>
                      </a:r>
                      <a:endParaRPr lang="en-GB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>
                          <a:effectLst/>
                        </a:rPr>
                        <a:t>213</a:t>
                      </a:r>
                      <a:endParaRPr lang="en-GB" sz="28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2 144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107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2 037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41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955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70847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Oil seeds &amp; Pulses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1 198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144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dirty="0">
                          <a:effectLst/>
                        </a:rPr>
                        <a:t>1 054</a:t>
                      </a:r>
                      <a:endParaRPr lang="en-GB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84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dirty="0">
                          <a:effectLst/>
                        </a:rPr>
                        <a:t>970</a:t>
                      </a:r>
                      <a:endParaRPr lang="en-GB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78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1 340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27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1 314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13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346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70847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dirty="0" smtClean="0">
                          <a:effectLst/>
                        </a:rPr>
                        <a:t>Fruit</a:t>
                      </a:r>
                      <a:r>
                        <a:rPr lang="en-ZA" sz="1600" baseline="0" dirty="0" smtClean="0">
                          <a:effectLst/>
                        </a:rPr>
                        <a:t> &amp; Veg</a:t>
                      </a:r>
                      <a:endParaRPr lang="en-GB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8 463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846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7 616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685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6 931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1 733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5 799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986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4 813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241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 smtClean="0">
                          <a:effectLst/>
                        </a:rPr>
                        <a:t>4 491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693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Meat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2 549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>
                          <a:effectLst/>
                        </a:rPr>
                        <a:t>382</a:t>
                      </a:r>
                      <a:endParaRPr lang="en-GB" sz="28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2 167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15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2 151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108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2 802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196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2 606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52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753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70847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dirty="0">
                          <a:effectLst/>
                        </a:rPr>
                        <a:t>Fish </a:t>
                      </a:r>
                      <a:r>
                        <a:rPr lang="en-ZA" sz="1600" dirty="0" smtClean="0">
                          <a:effectLst/>
                        </a:rPr>
                        <a:t>&amp; </a:t>
                      </a:r>
                      <a:r>
                        <a:rPr lang="en-ZA" sz="1600" dirty="0">
                          <a:effectLst/>
                        </a:rPr>
                        <a:t>Seafood</a:t>
                      </a:r>
                      <a:endParaRPr lang="en-GB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673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38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635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38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597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54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568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85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483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10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225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693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Milk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3 102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186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2 916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321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2 595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3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dirty="0">
                          <a:effectLst/>
                        </a:rPr>
                        <a:t>3 182</a:t>
                      </a:r>
                      <a:endParaRPr lang="en-GB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318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dirty="0">
                          <a:effectLst/>
                        </a:rPr>
                        <a:t>2 864</a:t>
                      </a:r>
                      <a:endParaRPr lang="en-GB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3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831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693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Total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 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2 667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 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2 444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 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2 585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 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2 008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 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501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10 205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5" name="Oval 4"/>
          <p:cNvSpPr/>
          <p:nvPr/>
        </p:nvSpPr>
        <p:spPr>
          <a:xfrm>
            <a:off x="1766570" y="2204864"/>
            <a:ext cx="792088" cy="36004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3275856" y="2204864"/>
            <a:ext cx="792088" cy="36004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4716016" y="2204864"/>
            <a:ext cx="792088" cy="36004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/>
          <p:cNvSpPr/>
          <p:nvPr/>
        </p:nvSpPr>
        <p:spPr>
          <a:xfrm>
            <a:off x="6228184" y="2204864"/>
            <a:ext cx="792088" cy="36004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7668344" y="2204864"/>
            <a:ext cx="792088" cy="36004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1845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619949043"/>
              </p:ext>
            </p:extLst>
          </p:nvPr>
        </p:nvGraphicFramePr>
        <p:xfrm>
          <a:off x="0" y="0"/>
          <a:ext cx="9144004" cy="685799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08241"/>
                <a:gridCol w="742655"/>
                <a:gridCol w="728883"/>
                <a:gridCol w="728883"/>
                <a:gridCol w="735770"/>
                <a:gridCol w="735770"/>
                <a:gridCol w="741672"/>
                <a:gridCol w="741672"/>
                <a:gridCol w="747574"/>
                <a:gridCol w="747574"/>
                <a:gridCol w="731834"/>
                <a:gridCol w="753476"/>
              </a:tblGrid>
              <a:tr h="1073371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 smtClean="0">
                          <a:effectLst/>
                        </a:rPr>
                        <a:t>1000 tonnes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ZA" sz="1600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dirty="0" err="1" smtClean="0">
                          <a:effectLst/>
                        </a:rPr>
                        <a:t>Commod-ity</a:t>
                      </a:r>
                      <a:r>
                        <a:rPr lang="en-ZA" sz="1600" dirty="0" smtClean="0">
                          <a:effectLst/>
                        </a:rPr>
                        <a:t> </a:t>
                      </a:r>
                      <a:r>
                        <a:rPr lang="en-ZA" sz="1600" dirty="0">
                          <a:effectLst/>
                        </a:rPr>
                        <a:t>group</a:t>
                      </a:r>
                      <a:endParaRPr lang="en-GB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dirty="0">
                          <a:effectLst/>
                        </a:rPr>
                        <a:t>Agricultural production</a:t>
                      </a:r>
                      <a:endParaRPr lang="en-GB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Post-harvest handling and storage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Processing and packaging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Distribution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Consumption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dirty="0">
                          <a:effectLst/>
                        </a:rPr>
                        <a:t>Total food waste (1,000 </a:t>
                      </a:r>
                      <a:r>
                        <a:rPr lang="en-ZA" sz="1600" dirty="0" smtClean="0">
                          <a:effectLst/>
                        </a:rPr>
                        <a:t>tons</a:t>
                      </a:r>
                      <a:r>
                        <a:rPr lang="en-ZA" sz="1600" dirty="0">
                          <a:effectLst/>
                        </a:rPr>
                        <a:t>)</a:t>
                      </a:r>
                      <a:endParaRPr lang="en-GB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1073371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300" dirty="0">
                          <a:effectLst/>
                        </a:rPr>
                        <a:t>Food entering</a:t>
                      </a:r>
                      <a:endParaRPr lang="en-GB" sz="13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Food Waste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3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Food entering</a:t>
                      </a:r>
                      <a:endParaRPr lang="en-GB" sz="13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Food Waste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3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Food entering</a:t>
                      </a:r>
                      <a:endParaRPr lang="en-GB" sz="13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Food Waste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3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Food entering</a:t>
                      </a:r>
                      <a:endParaRPr lang="en-GB" sz="13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Food Waste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3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Food entering</a:t>
                      </a:r>
                      <a:endParaRPr lang="en-GB" sz="13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Food Waste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4693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Cereals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dirty="0">
                          <a:effectLst/>
                        </a:rPr>
                        <a:t>13 140</a:t>
                      </a:r>
                      <a:endParaRPr lang="en-GB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788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dirty="0">
                          <a:effectLst/>
                        </a:rPr>
                        <a:t>12 352</a:t>
                      </a:r>
                      <a:endParaRPr lang="en-GB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988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11 363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398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14 441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289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14 152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142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 smtClean="0">
                          <a:effectLst/>
                        </a:rPr>
                        <a:t>2 605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70847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dirty="0">
                          <a:effectLst/>
                        </a:rPr>
                        <a:t>Roots and Tubers</a:t>
                      </a:r>
                      <a:endParaRPr lang="en-GB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2 015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>
                          <a:effectLst/>
                        </a:rPr>
                        <a:t>282</a:t>
                      </a:r>
                      <a:endParaRPr lang="en-GB" sz="28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1 733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312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dirty="0">
                          <a:effectLst/>
                        </a:rPr>
                        <a:t>1 421</a:t>
                      </a:r>
                      <a:endParaRPr lang="en-GB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>
                          <a:effectLst/>
                        </a:rPr>
                        <a:t>213</a:t>
                      </a:r>
                      <a:endParaRPr lang="en-GB" sz="28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2 144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107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dirty="0">
                          <a:effectLst/>
                        </a:rPr>
                        <a:t>2 037</a:t>
                      </a:r>
                      <a:endParaRPr lang="en-GB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41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955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70847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Oil seeds &amp; Pulses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1 198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144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dirty="0">
                          <a:effectLst/>
                        </a:rPr>
                        <a:t>1 054</a:t>
                      </a:r>
                      <a:endParaRPr lang="en-GB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84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dirty="0">
                          <a:effectLst/>
                        </a:rPr>
                        <a:t>970</a:t>
                      </a:r>
                      <a:endParaRPr lang="en-GB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78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1 340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27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1 314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13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346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70847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dirty="0" smtClean="0">
                          <a:effectLst/>
                        </a:rPr>
                        <a:t>Fruit</a:t>
                      </a:r>
                      <a:r>
                        <a:rPr lang="en-ZA" sz="1600" baseline="0" dirty="0" smtClean="0">
                          <a:effectLst/>
                        </a:rPr>
                        <a:t> &amp; Veg</a:t>
                      </a:r>
                      <a:endParaRPr lang="en-GB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8 463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846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7 616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685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6 931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1 733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5 799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986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dirty="0">
                          <a:effectLst/>
                        </a:rPr>
                        <a:t>4 813</a:t>
                      </a:r>
                      <a:endParaRPr lang="en-GB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241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 smtClean="0">
                          <a:effectLst/>
                        </a:rPr>
                        <a:t>4 491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693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Meat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2 549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>
                          <a:effectLst/>
                        </a:rPr>
                        <a:t>382</a:t>
                      </a:r>
                      <a:endParaRPr lang="en-GB" sz="28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2 167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15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2 151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108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2 802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196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2 606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52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753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70847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dirty="0">
                          <a:effectLst/>
                        </a:rPr>
                        <a:t>Fish </a:t>
                      </a:r>
                      <a:r>
                        <a:rPr lang="en-ZA" sz="1600" dirty="0" smtClean="0">
                          <a:effectLst/>
                        </a:rPr>
                        <a:t>&amp; </a:t>
                      </a:r>
                      <a:r>
                        <a:rPr lang="en-ZA" sz="1600" dirty="0">
                          <a:effectLst/>
                        </a:rPr>
                        <a:t>Seafood</a:t>
                      </a:r>
                      <a:endParaRPr lang="en-GB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673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38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635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38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597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54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568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85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483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10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225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693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Milk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3 102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186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2 916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321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2 595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3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dirty="0">
                          <a:effectLst/>
                        </a:rPr>
                        <a:t>3 182</a:t>
                      </a:r>
                      <a:endParaRPr lang="en-GB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318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dirty="0">
                          <a:effectLst/>
                        </a:rPr>
                        <a:t>2 864</a:t>
                      </a:r>
                      <a:endParaRPr lang="en-GB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3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831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693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Total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 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2 667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 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2 444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 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2 585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 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2 008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 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501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10 205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11" name="Oval 10"/>
          <p:cNvSpPr/>
          <p:nvPr/>
        </p:nvSpPr>
        <p:spPr>
          <a:xfrm>
            <a:off x="8380048" y="2204864"/>
            <a:ext cx="792088" cy="36004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8417272" y="2781190"/>
            <a:ext cx="792088" cy="36004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8406172" y="3538680"/>
            <a:ext cx="792088" cy="36004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8417562" y="4221088"/>
            <a:ext cx="792088" cy="36004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8375359" y="4797152"/>
            <a:ext cx="792088" cy="36004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8377704" y="5373216"/>
            <a:ext cx="792088" cy="36004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8413068" y="6000081"/>
            <a:ext cx="792088" cy="36004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3608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3105657620"/>
              </p:ext>
            </p:extLst>
          </p:nvPr>
        </p:nvGraphicFramePr>
        <p:xfrm>
          <a:off x="0" y="0"/>
          <a:ext cx="9144004" cy="685799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08241"/>
                <a:gridCol w="742655"/>
                <a:gridCol w="728883"/>
                <a:gridCol w="728883"/>
                <a:gridCol w="735770"/>
                <a:gridCol w="735770"/>
                <a:gridCol w="741672"/>
                <a:gridCol w="741672"/>
                <a:gridCol w="747574"/>
                <a:gridCol w="747574"/>
                <a:gridCol w="731834"/>
                <a:gridCol w="753476"/>
              </a:tblGrid>
              <a:tr h="1073371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 smtClean="0">
                          <a:effectLst/>
                        </a:rPr>
                        <a:t>1000 tonnes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ZA" sz="1600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dirty="0" err="1" smtClean="0">
                          <a:effectLst/>
                        </a:rPr>
                        <a:t>Commod-ity</a:t>
                      </a:r>
                      <a:r>
                        <a:rPr lang="en-ZA" sz="1600" dirty="0" smtClean="0">
                          <a:effectLst/>
                        </a:rPr>
                        <a:t> </a:t>
                      </a:r>
                      <a:r>
                        <a:rPr lang="en-ZA" sz="1600" dirty="0">
                          <a:effectLst/>
                        </a:rPr>
                        <a:t>group</a:t>
                      </a:r>
                      <a:endParaRPr lang="en-GB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dirty="0">
                          <a:effectLst/>
                        </a:rPr>
                        <a:t>Agricultural production</a:t>
                      </a:r>
                      <a:endParaRPr lang="en-GB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Post-harvest handling and storage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Processing and packaging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Distribution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Consumption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dirty="0">
                          <a:effectLst/>
                        </a:rPr>
                        <a:t>Total food waste (1,000 </a:t>
                      </a:r>
                      <a:r>
                        <a:rPr lang="en-ZA" sz="1600" dirty="0" smtClean="0">
                          <a:effectLst/>
                        </a:rPr>
                        <a:t>tons</a:t>
                      </a:r>
                      <a:r>
                        <a:rPr lang="en-ZA" sz="1600" dirty="0">
                          <a:effectLst/>
                        </a:rPr>
                        <a:t>)</a:t>
                      </a:r>
                      <a:endParaRPr lang="en-GB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1073371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300" dirty="0">
                          <a:effectLst/>
                        </a:rPr>
                        <a:t>Food entering</a:t>
                      </a:r>
                      <a:endParaRPr lang="en-GB" sz="13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Food Waste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3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Food entering</a:t>
                      </a:r>
                      <a:endParaRPr lang="en-GB" sz="13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Food Waste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3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Food entering</a:t>
                      </a:r>
                      <a:endParaRPr lang="en-GB" sz="13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Food Waste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3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Food entering</a:t>
                      </a:r>
                      <a:endParaRPr lang="en-GB" sz="13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Food Waste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3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Food entering</a:t>
                      </a:r>
                      <a:endParaRPr lang="en-GB" sz="13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Food Waste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4693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Cereals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dirty="0">
                          <a:effectLst/>
                        </a:rPr>
                        <a:t>13 140</a:t>
                      </a:r>
                      <a:endParaRPr lang="en-GB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788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dirty="0">
                          <a:effectLst/>
                        </a:rPr>
                        <a:t>12 352</a:t>
                      </a:r>
                      <a:endParaRPr lang="en-GB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988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11 363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398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14 441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289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14 152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142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 smtClean="0">
                          <a:effectLst/>
                        </a:rPr>
                        <a:t>2 605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70847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dirty="0">
                          <a:effectLst/>
                        </a:rPr>
                        <a:t>Roots and Tubers</a:t>
                      </a:r>
                      <a:endParaRPr lang="en-GB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2 015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>
                          <a:effectLst/>
                        </a:rPr>
                        <a:t>282</a:t>
                      </a:r>
                      <a:endParaRPr lang="en-GB" sz="28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1 733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312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dirty="0">
                          <a:effectLst/>
                        </a:rPr>
                        <a:t>1 421</a:t>
                      </a:r>
                      <a:endParaRPr lang="en-GB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>
                          <a:effectLst/>
                        </a:rPr>
                        <a:t>213</a:t>
                      </a:r>
                      <a:endParaRPr lang="en-GB" sz="28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2 144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107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dirty="0">
                          <a:effectLst/>
                        </a:rPr>
                        <a:t>2 037</a:t>
                      </a:r>
                      <a:endParaRPr lang="en-GB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41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955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70847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Oil seeds &amp; Pulses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1 198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144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dirty="0">
                          <a:effectLst/>
                        </a:rPr>
                        <a:t>1 054</a:t>
                      </a:r>
                      <a:endParaRPr lang="en-GB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84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dirty="0">
                          <a:effectLst/>
                        </a:rPr>
                        <a:t>970</a:t>
                      </a:r>
                      <a:endParaRPr lang="en-GB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78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1 340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27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1 314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13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346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70847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dirty="0" smtClean="0">
                          <a:effectLst/>
                        </a:rPr>
                        <a:t>Fruit</a:t>
                      </a:r>
                      <a:r>
                        <a:rPr lang="en-ZA" sz="1600" baseline="0" dirty="0" smtClean="0">
                          <a:effectLst/>
                        </a:rPr>
                        <a:t> &amp; Veg</a:t>
                      </a:r>
                      <a:endParaRPr lang="en-GB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8 463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846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7 616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685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6 931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1 733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5 799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986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dirty="0">
                          <a:effectLst/>
                        </a:rPr>
                        <a:t>4 813</a:t>
                      </a:r>
                      <a:endParaRPr lang="en-GB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241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 smtClean="0">
                          <a:effectLst/>
                        </a:rPr>
                        <a:t>4 491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693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Meat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2 549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>
                          <a:effectLst/>
                        </a:rPr>
                        <a:t>382</a:t>
                      </a:r>
                      <a:endParaRPr lang="en-GB" sz="28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2 167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15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2 151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108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2 802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196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2 606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52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753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70847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dirty="0">
                          <a:effectLst/>
                        </a:rPr>
                        <a:t>Fish </a:t>
                      </a:r>
                      <a:r>
                        <a:rPr lang="en-ZA" sz="1600" dirty="0" smtClean="0">
                          <a:effectLst/>
                        </a:rPr>
                        <a:t>&amp; </a:t>
                      </a:r>
                      <a:r>
                        <a:rPr lang="en-ZA" sz="1600" dirty="0">
                          <a:effectLst/>
                        </a:rPr>
                        <a:t>Seafood</a:t>
                      </a:r>
                      <a:endParaRPr lang="en-GB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673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38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635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38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597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54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568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85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483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10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225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693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Milk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3 102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186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2 916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321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2 595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3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dirty="0">
                          <a:effectLst/>
                        </a:rPr>
                        <a:t>3 182</a:t>
                      </a:r>
                      <a:endParaRPr lang="en-GB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318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dirty="0">
                          <a:effectLst/>
                        </a:rPr>
                        <a:t>2 864</a:t>
                      </a:r>
                      <a:endParaRPr lang="en-GB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3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831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693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Total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 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2 667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 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2 444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 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2 585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 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2 008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 </a:t>
                      </a:r>
                      <a:endParaRPr lang="en-GB" sz="2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501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b="1" dirty="0">
                          <a:effectLst/>
                        </a:rPr>
                        <a:t>10 205</a:t>
                      </a:r>
                      <a:endParaRPr lang="en-GB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12" name="Oval 11"/>
          <p:cNvSpPr/>
          <p:nvPr/>
        </p:nvSpPr>
        <p:spPr>
          <a:xfrm>
            <a:off x="8351912" y="6381328"/>
            <a:ext cx="900608" cy="47667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Callout 4"/>
          <p:cNvSpPr/>
          <p:nvPr/>
        </p:nvSpPr>
        <p:spPr>
          <a:xfrm>
            <a:off x="6876256" y="5229200"/>
            <a:ext cx="1584176" cy="936104"/>
          </a:xfrm>
          <a:prstGeom prst="wedgeEllipseCallout">
            <a:avLst>
              <a:gd name="adj1" fmla="val 46922"/>
              <a:gd name="adj2" fmla="val 73385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b="1" dirty="0" smtClean="0">
                <a:solidFill>
                  <a:srgbClr val="FF0000"/>
                </a:solidFill>
              </a:rPr>
              <a:t>=200kg/p /day</a:t>
            </a:r>
            <a:endParaRPr lang="en-GB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4859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hart 4"/>
          <p:cNvGraphicFramePr/>
          <p:nvPr>
            <p:extLst>
              <p:ext uri="{D42A27DB-BD31-4B8C-83A1-F6EECF244321}">
                <p14:modId xmlns:p14="http://schemas.microsoft.com/office/powerpoint/2010/main" val="1310088708"/>
              </p:ext>
            </p:extLst>
          </p:nvPr>
        </p:nvGraphicFramePr>
        <p:xfrm>
          <a:off x="395536" y="980728"/>
          <a:ext cx="7776864" cy="57606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 smtClean="0">
                <a:solidFill>
                  <a:schemeClr val="bg1"/>
                </a:solidFill>
              </a:rPr>
              <a:t>Contribution of each stage to total (by mass) </a:t>
            </a:r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3826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Chart 6"/>
          <p:cNvGraphicFramePr/>
          <p:nvPr>
            <p:extLst>
              <p:ext uri="{D42A27DB-BD31-4B8C-83A1-F6EECF244321}">
                <p14:modId xmlns:p14="http://schemas.microsoft.com/office/powerpoint/2010/main" val="2281570219"/>
              </p:ext>
            </p:extLst>
          </p:nvPr>
        </p:nvGraphicFramePr>
        <p:xfrm>
          <a:off x="-468560" y="1169368"/>
          <a:ext cx="8208912" cy="56886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95536" y="260648"/>
            <a:ext cx="8424936" cy="582594"/>
          </a:xfrm>
        </p:spPr>
        <p:txBody>
          <a:bodyPr>
            <a:noAutofit/>
          </a:bodyPr>
          <a:lstStyle/>
          <a:p>
            <a:r>
              <a:rPr lang="en-ZA" dirty="0" smtClean="0">
                <a:solidFill>
                  <a:schemeClr val="bg1"/>
                </a:solidFill>
              </a:rPr>
              <a:t>Contribution of each commodity group to total (by mass)</a:t>
            </a:r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9717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1044637288"/>
              </p:ext>
            </p:extLst>
          </p:nvPr>
        </p:nvGraphicFramePr>
        <p:xfrm>
          <a:off x="23813" y="0"/>
          <a:ext cx="9120337" cy="687696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163960"/>
                <a:gridCol w="1368152"/>
                <a:gridCol w="936104"/>
                <a:gridCol w="1080121"/>
                <a:gridCol w="1584176"/>
                <a:gridCol w="1068287"/>
                <a:gridCol w="960333"/>
                <a:gridCol w="959204"/>
              </a:tblGrid>
              <a:tr h="100841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dirty="0">
                          <a:effectLst/>
                        </a:rPr>
                        <a:t>Commodity group</a:t>
                      </a:r>
                      <a:endParaRPr lang="en-GB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dirty="0" smtClean="0">
                          <a:effectLst/>
                        </a:rPr>
                        <a:t>Represent-</a:t>
                      </a:r>
                      <a:r>
                        <a:rPr lang="en-ZA" sz="1600" dirty="0" err="1" smtClean="0">
                          <a:effectLst/>
                        </a:rPr>
                        <a:t>ative</a:t>
                      </a:r>
                      <a:r>
                        <a:rPr lang="en-ZA" sz="1600" dirty="0" smtClean="0">
                          <a:effectLst/>
                        </a:rPr>
                        <a:t> </a:t>
                      </a:r>
                      <a:r>
                        <a:rPr lang="en-ZA" sz="1600" dirty="0">
                          <a:effectLst/>
                        </a:rPr>
                        <a:t>commodities</a:t>
                      </a:r>
                      <a:endParaRPr lang="en-GB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dirty="0">
                          <a:effectLst/>
                        </a:rPr>
                        <a:t>Unit</a:t>
                      </a:r>
                      <a:endParaRPr lang="en-GB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dirty="0" smtClean="0">
                          <a:effectLst/>
                        </a:rPr>
                        <a:t>Agric.</a:t>
                      </a:r>
                      <a:r>
                        <a:rPr lang="en-ZA" sz="1600" baseline="0" dirty="0" smtClean="0">
                          <a:effectLst/>
                        </a:rPr>
                        <a:t> </a:t>
                      </a:r>
                      <a:r>
                        <a:rPr lang="en-ZA" sz="1600" dirty="0" smtClean="0">
                          <a:effectLst/>
                        </a:rPr>
                        <a:t>production</a:t>
                      </a:r>
                      <a:endParaRPr lang="en-GB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dirty="0">
                          <a:effectLst/>
                        </a:rPr>
                        <a:t>Post-harvest handling </a:t>
                      </a:r>
                      <a:r>
                        <a:rPr lang="en-ZA" sz="1600" dirty="0" smtClean="0">
                          <a:effectLst/>
                        </a:rPr>
                        <a:t>&amp; </a:t>
                      </a:r>
                      <a:r>
                        <a:rPr lang="en-ZA" sz="1600" dirty="0">
                          <a:effectLst/>
                        </a:rPr>
                        <a:t>storage</a:t>
                      </a:r>
                      <a:endParaRPr lang="en-GB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dirty="0">
                          <a:effectLst/>
                        </a:rPr>
                        <a:t>Processing </a:t>
                      </a:r>
                      <a:r>
                        <a:rPr lang="en-ZA" sz="1600" dirty="0" smtClean="0">
                          <a:effectLst/>
                        </a:rPr>
                        <a:t>&amp; </a:t>
                      </a:r>
                      <a:r>
                        <a:rPr lang="en-ZA" sz="1600" dirty="0">
                          <a:effectLst/>
                        </a:rPr>
                        <a:t>packaging</a:t>
                      </a:r>
                      <a:endParaRPr lang="en-GB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dirty="0" err="1">
                          <a:effectLst/>
                        </a:rPr>
                        <a:t>Distri-bution</a:t>
                      </a:r>
                      <a:endParaRPr lang="en-GB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dirty="0" err="1">
                          <a:effectLst/>
                        </a:rPr>
                        <a:t>Consump-tion</a:t>
                      </a:r>
                      <a:endParaRPr lang="en-GB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02893"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800" dirty="0">
                          <a:effectLst/>
                        </a:rPr>
                        <a:t>Cereals</a:t>
                      </a:r>
                      <a:endParaRPr lang="en-GB" sz="3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800" dirty="0" smtClean="0">
                          <a:effectLst/>
                        </a:rPr>
                        <a:t>Maize</a:t>
                      </a:r>
                      <a:endParaRPr lang="en-GB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dirty="0">
                          <a:effectLst/>
                        </a:rPr>
                        <a:t>R/t grain</a:t>
                      </a:r>
                      <a:endParaRPr lang="en-GB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 1 005 </a:t>
                      </a:r>
                      <a:endParaRPr lang="en-GB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 1 275 </a:t>
                      </a:r>
                      <a:endParaRPr lang="en-GB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 1 977 </a:t>
                      </a:r>
                      <a:endParaRPr lang="en-GB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 2 206 </a:t>
                      </a:r>
                      <a:endParaRPr lang="en-GB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 3 101 </a:t>
                      </a:r>
                      <a:endParaRPr lang="en-GB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02893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800" dirty="0">
                          <a:effectLst/>
                        </a:rPr>
                        <a:t>Wheat</a:t>
                      </a:r>
                      <a:endParaRPr lang="en-GB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dirty="0">
                          <a:effectLst/>
                        </a:rPr>
                        <a:t>R/t grain</a:t>
                      </a:r>
                      <a:endParaRPr lang="en-GB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1 848 </a:t>
                      </a:r>
                      <a:endParaRPr lang="en-GB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>
                          <a:effectLst/>
                        </a:rPr>
                        <a:t> 2 217 </a:t>
                      </a:r>
                      <a:endParaRPr lang="en-GB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 2 952 </a:t>
                      </a:r>
                      <a:endParaRPr lang="en-GB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 3 173 </a:t>
                      </a:r>
                      <a:endParaRPr lang="en-GB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 3 525 </a:t>
                      </a:r>
                      <a:endParaRPr lang="en-GB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02893"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ZA" sz="1800" dirty="0">
                          <a:effectLst/>
                        </a:rPr>
                        <a:t>Roots and Tubers</a:t>
                      </a:r>
                      <a:endParaRPr lang="en-GB" sz="3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800" dirty="0">
                          <a:effectLst/>
                        </a:rPr>
                        <a:t>Potatoes</a:t>
                      </a:r>
                      <a:endParaRPr lang="en-GB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dirty="0">
                          <a:effectLst/>
                        </a:rPr>
                        <a:t>R/t</a:t>
                      </a:r>
                      <a:endParaRPr lang="en-GB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>
                          <a:effectLst/>
                        </a:rPr>
                        <a:t> 2 100 </a:t>
                      </a:r>
                      <a:endParaRPr lang="en-GB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>
                          <a:effectLst/>
                        </a:rPr>
                        <a:t> 2 300 </a:t>
                      </a:r>
                      <a:endParaRPr lang="en-GB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>
                          <a:effectLst/>
                        </a:rPr>
                        <a:t> 3 432 </a:t>
                      </a:r>
                      <a:endParaRPr lang="en-GB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>
                          <a:effectLst/>
                        </a:rPr>
                        <a:t> 3 900 </a:t>
                      </a:r>
                      <a:endParaRPr lang="en-GB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 8 200 </a:t>
                      </a:r>
                      <a:endParaRPr lang="en-GB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02893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800" dirty="0">
                          <a:effectLst/>
                        </a:rPr>
                        <a:t>Onions</a:t>
                      </a:r>
                      <a:endParaRPr lang="en-GB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dirty="0">
                          <a:effectLst/>
                        </a:rPr>
                        <a:t>R/t</a:t>
                      </a:r>
                      <a:endParaRPr lang="en-GB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 2 000</a:t>
                      </a:r>
                      <a:endParaRPr lang="en-GB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 2 600</a:t>
                      </a:r>
                      <a:endParaRPr lang="en-GB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>
                          <a:effectLst/>
                        </a:rPr>
                        <a:t> 3 080</a:t>
                      </a:r>
                      <a:endParaRPr lang="en-GB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>
                          <a:effectLst/>
                        </a:rPr>
                        <a:t> 3 500</a:t>
                      </a:r>
                      <a:endParaRPr lang="en-GB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>
                          <a:effectLst/>
                        </a:rPr>
                        <a:t> 7 000</a:t>
                      </a:r>
                      <a:endParaRPr lang="en-GB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02893"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ZA" sz="1800" dirty="0">
                          <a:effectLst/>
                        </a:rPr>
                        <a:t>Oil seeds &amp; Pulses</a:t>
                      </a:r>
                      <a:endParaRPr lang="en-GB" sz="3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800" dirty="0">
                          <a:effectLst/>
                        </a:rPr>
                        <a:t>Sunflower</a:t>
                      </a:r>
                      <a:endParaRPr lang="en-GB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dirty="0">
                          <a:effectLst/>
                        </a:rPr>
                        <a:t>R/t</a:t>
                      </a:r>
                      <a:endParaRPr lang="en-GB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 5 000 </a:t>
                      </a:r>
                      <a:endParaRPr lang="en-GB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 6 225 </a:t>
                      </a:r>
                      <a:endParaRPr lang="en-GB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>
                          <a:effectLst/>
                        </a:rPr>
                        <a:t> 18 675 </a:t>
                      </a:r>
                      <a:endParaRPr lang="en-GB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>
                          <a:effectLst/>
                        </a:rPr>
                        <a:t> 19 982 </a:t>
                      </a:r>
                      <a:endParaRPr lang="en-GB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 21 333 </a:t>
                      </a:r>
                      <a:endParaRPr lang="en-GB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02893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800" dirty="0">
                          <a:effectLst/>
                        </a:rPr>
                        <a:t>Soya beans</a:t>
                      </a:r>
                      <a:endParaRPr lang="en-GB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dirty="0">
                          <a:effectLst/>
                        </a:rPr>
                        <a:t>R/t</a:t>
                      </a:r>
                      <a:endParaRPr lang="en-GB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>
                          <a:effectLst/>
                        </a:rPr>
                        <a:t> 4 500 </a:t>
                      </a:r>
                      <a:endParaRPr lang="en-GB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 5 625 </a:t>
                      </a:r>
                      <a:endParaRPr lang="en-GB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 16 875 </a:t>
                      </a:r>
                      <a:endParaRPr lang="en-GB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>
                          <a:effectLst/>
                        </a:rPr>
                        <a:t> 18 056 </a:t>
                      </a:r>
                      <a:endParaRPr lang="en-GB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 16 500 </a:t>
                      </a:r>
                      <a:endParaRPr lang="en-GB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02893"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800" dirty="0" smtClean="0">
                          <a:effectLst/>
                        </a:rPr>
                        <a:t>Fruit</a:t>
                      </a:r>
                      <a:r>
                        <a:rPr lang="en-ZA" sz="1800" baseline="0" dirty="0" smtClean="0">
                          <a:effectLst/>
                        </a:rPr>
                        <a:t> &amp; </a:t>
                      </a:r>
                      <a:r>
                        <a:rPr lang="en-ZA" sz="1800" dirty="0" smtClean="0">
                          <a:effectLst/>
                        </a:rPr>
                        <a:t> Veg</a:t>
                      </a:r>
                      <a:endParaRPr lang="en-GB" sz="3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800" dirty="0">
                          <a:effectLst/>
                        </a:rPr>
                        <a:t>Tomatoes</a:t>
                      </a:r>
                      <a:endParaRPr lang="en-GB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dirty="0">
                          <a:effectLst/>
                        </a:rPr>
                        <a:t>R/t</a:t>
                      </a:r>
                      <a:endParaRPr lang="en-GB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>
                          <a:effectLst/>
                        </a:rPr>
                        <a:t> 3 500</a:t>
                      </a:r>
                      <a:endParaRPr lang="en-GB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 4 300</a:t>
                      </a:r>
                      <a:endParaRPr lang="en-GB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>
                          <a:effectLst/>
                        </a:rPr>
                        <a:t> 8 213</a:t>
                      </a:r>
                      <a:endParaRPr lang="en-GB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>
                          <a:effectLst/>
                        </a:rPr>
                        <a:t> 9 333</a:t>
                      </a:r>
                      <a:endParaRPr lang="en-GB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 14 000</a:t>
                      </a:r>
                      <a:endParaRPr lang="en-GB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02893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800">
                          <a:effectLst/>
                        </a:rPr>
                        <a:t>Citrus</a:t>
                      </a:r>
                      <a:endParaRPr lang="en-GB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</a:rPr>
                        <a:t>R/t</a:t>
                      </a:r>
                      <a:endParaRPr lang="en-GB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 3 708</a:t>
                      </a:r>
                      <a:endParaRPr lang="en-GB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>
                          <a:effectLst/>
                        </a:rPr>
                        <a:t> 3 708</a:t>
                      </a:r>
                      <a:endParaRPr lang="en-GB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>
                          <a:effectLst/>
                        </a:rPr>
                        <a:t> 3 708</a:t>
                      </a:r>
                      <a:endParaRPr lang="en-GB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>
                          <a:effectLst/>
                        </a:rPr>
                        <a:t> 4 100</a:t>
                      </a:r>
                      <a:endParaRPr lang="en-GB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>
                          <a:effectLst/>
                        </a:rPr>
                        <a:t> 5 916</a:t>
                      </a:r>
                      <a:endParaRPr lang="en-GB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02893">
                <a:tc rowSpan="4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800" dirty="0">
                          <a:effectLst/>
                        </a:rPr>
                        <a:t>Meat</a:t>
                      </a:r>
                      <a:endParaRPr lang="en-GB" sz="3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800">
                          <a:effectLst/>
                        </a:rPr>
                        <a:t>Chicken </a:t>
                      </a:r>
                      <a:endParaRPr lang="en-GB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dirty="0" smtClean="0">
                          <a:effectLst/>
                        </a:rPr>
                        <a:t>R/t</a:t>
                      </a:r>
                      <a:endParaRPr lang="en-GB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 </a:t>
                      </a:r>
                      <a:r>
                        <a:rPr lang="en-ZA" sz="2000" dirty="0" smtClean="0">
                          <a:effectLst/>
                        </a:rPr>
                        <a:t>14 000 </a:t>
                      </a:r>
                      <a:endParaRPr lang="en-GB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 </a:t>
                      </a:r>
                      <a:r>
                        <a:rPr lang="en-ZA" sz="2000" dirty="0" smtClean="0">
                          <a:effectLst/>
                        </a:rPr>
                        <a:t>17 000 </a:t>
                      </a:r>
                      <a:endParaRPr lang="en-GB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 </a:t>
                      </a:r>
                      <a:r>
                        <a:rPr lang="en-ZA" sz="2000" dirty="0" smtClean="0">
                          <a:effectLst/>
                        </a:rPr>
                        <a:t>23 000 </a:t>
                      </a:r>
                      <a:endParaRPr lang="en-GB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 </a:t>
                      </a:r>
                      <a:r>
                        <a:rPr lang="en-ZA" sz="2000" dirty="0" smtClean="0">
                          <a:effectLst/>
                        </a:rPr>
                        <a:t>25 000 </a:t>
                      </a:r>
                      <a:endParaRPr lang="en-GB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 </a:t>
                      </a:r>
                      <a:r>
                        <a:rPr lang="en-ZA" sz="2000" dirty="0" smtClean="0">
                          <a:effectLst/>
                        </a:rPr>
                        <a:t>30 000 </a:t>
                      </a:r>
                      <a:endParaRPr lang="en-GB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02893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800" dirty="0">
                          <a:effectLst/>
                        </a:rPr>
                        <a:t>Beef</a:t>
                      </a:r>
                      <a:endParaRPr lang="en-GB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dirty="0" smtClean="0">
                          <a:effectLst/>
                        </a:rPr>
                        <a:t>R/t</a:t>
                      </a:r>
                      <a:endParaRPr lang="en-GB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 </a:t>
                      </a:r>
                      <a:r>
                        <a:rPr lang="en-ZA" sz="2000" dirty="0" smtClean="0">
                          <a:effectLst/>
                        </a:rPr>
                        <a:t>16 000 </a:t>
                      </a:r>
                      <a:endParaRPr lang="en-GB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 </a:t>
                      </a:r>
                      <a:r>
                        <a:rPr lang="en-ZA" sz="2000" dirty="0" smtClean="0">
                          <a:effectLst/>
                        </a:rPr>
                        <a:t>25 000 </a:t>
                      </a:r>
                      <a:endParaRPr lang="en-GB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 </a:t>
                      </a:r>
                      <a:r>
                        <a:rPr lang="en-ZA" sz="2000" dirty="0" smtClean="0">
                          <a:effectLst/>
                        </a:rPr>
                        <a:t>29 000 </a:t>
                      </a:r>
                      <a:endParaRPr lang="en-GB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 </a:t>
                      </a:r>
                      <a:r>
                        <a:rPr lang="en-ZA" sz="2000" dirty="0" smtClean="0">
                          <a:effectLst/>
                        </a:rPr>
                        <a:t>35 000 </a:t>
                      </a:r>
                      <a:endParaRPr lang="en-GB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 </a:t>
                      </a:r>
                      <a:r>
                        <a:rPr lang="en-ZA" sz="2000" dirty="0" smtClean="0">
                          <a:effectLst/>
                        </a:rPr>
                        <a:t>55 000 </a:t>
                      </a:r>
                      <a:endParaRPr lang="en-GB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02893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800" dirty="0">
                          <a:effectLst/>
                        </a:rPr>
                        <a:t>Lamb</a:t>
                      </a:r>
                      <a:endParaRPr lang="en-GB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dirty="0" smtClean="0">
                          <a:effectLst/>
                        </a:rPr>
                        <a:t>R/t</a:t>
                      </a:r>
                      <a:endParaRPr lang="en-GB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 </a:t>
                      </a:r>
                      <a:r>
                        <a:rPr lang="en-ZA" sz="2000" dirty="0" smtClean="0">
                          <a:effectLst/>
                        </a:rPr>
                        <a:t>25 000 </a:t>
                      </a:r>
                      <a:endParaRPr lang="en-GB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 </a:t>
                      </a:r>
                      <a:r>
                        <a:rPr lang="en-ZA" sz="2000" dirty="0" smtClean="0">
                          <a:effectLst/>
                        </a:rPr>
                        <a:t>40 000 </a:t>
                      </a:r>
                      <a:endParaRPr lang="en-GB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 </a:t>
                      </a:r>
                      <a:r>
                        <a:rPr lang="en-ZA" sz="2000" dirty="0" smtClean="0">
                          <a:effectLst/>
                        </a:rPr>
                        <a:t>52 000 </a:t>
                      </a:r>
                      <a:endParaRPr lang="en-GB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 </a:t>
                      </a:r>
                      <a:r>
                        <a:rPr lang="en-ZA" sz="2000" dirty="0" smtClean="0">
                          <a:effectLst/>
                        </a:rPr>
                        <a:t>75 000 </a:t>
                      </a:r>
                      <a:endParaRPr lang="en-GB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 </a:t>
                      </a:r>
                      <a:r>
                        <a:rPr lang="en-ZA" sz="2000" dirty="0" smtClean="0">
                          <a:effectLst/>
                        </a:rPr>
                        <a:t>90 000 </a:t>
                      </a:r>
                      <a:endParaRPr lang="en-GB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02893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800" dirty="0">
                          <a:effectLst/>
                        </a:rPr>
                        <a:t>Pork</a:t>
                      </a:r>
                      <a:endParaRPr lang="en-GB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dirty="0" smtClean="0">
                          <a:effectLst/>
                        </a:rPr>
                        <a:t>R/t</a:t>
                      </a:r>
                      <a:endParaRPr lang="en-GB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 </a:t>
                      </a:r>
                      <a:r>
                        <a:rPr lang="en-ZA" sz="2000" dirty="0" smtClean="0">
                          <a:effectLst/>
                        </a:rPr>
                        <a:t>14 000 </a:t>
                      </a:r>
                      <a:endParaRPr lang="en-GB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 </a:t>
                      </a:r>
                      <a:r>
                        <a:rPr lang="en-ZA" sz="2000" dirty="0" smtClean="0">
                          <a:effectLst/>
                        </a:rPr>
                        <a:t>18 000 </a:t>
                      </a:r>
                      <a:endParaRPr lang="en-GB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 </a:t>
                      </a:r>
                      <a:r>
                        <a:rPr lang="en-ZA" sz="2000" dirty="0" smtClean="0">
                          <a:effectLst/>
                        </a:rPr>
                        <a:t>22 000 </a:t>
                      </a:r>
                      <a:endParaRPr lang="en-GB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 </a:t>
                      </a:r>
                      <a:r>
                        <a:rPr lang="en-ZA" sz="2000" dirty="0" smtClean="0">
                          <a:effectLst/>
                        </a:rPr>
                        <a:t>29 000 </a:t>
                      </a:r>
                      <a:endParaRPr lang="en-GB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 </a:t>
                      </a:r>
                      <a:r>
                        <a:rPr lang="en-ZA" sz="2000" dirty="0" smtClean="0">
                          <a:effectLst/>
                        </a:rPr>
                        <a:t>43 000 </a:t>
                      </a:r>
                      <a:endParaRPr lang="en-GB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60433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800" dirty="0">
                          <a:effectLst/>
                        </a:rPr>
                        <a:t>Fish </a:t>
                      </a:r>
                      <a:r>
                        <a:rPr lang="en-ZA" sz="1800" dirty="0" smtClean="0">
                          <a:effectLst/>
                        </a:rPr>
                        <a:t>&amp; </a:t>
                      </a:r>
                      <a:r>
                        <a:rPr lang="en-ZA" sz="1800" dirty="0">
                          <a:effectLst/>
                        </a:rPr>
                        <a:t>Seafood</a:t>
                      </a:r>
                      <a:endParaRPr lang="en-GB" sz="3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800" dirty="0">
                          <a:effectLst/>
                        </a:rPr>
                        <a:t>Hake</a:t>
                      </a:r>
                      <a:endParaRPr lang="en-GB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dirty="0" smtClean="0">
                          <a:effectLst/>
                        </a:rPr>
                        <a:t>R/t</a:t>
                      </a:r>
                      <a:endParaRPr lang="en-GB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 </a:t>
                      </a:r>
                      <a:r>
                        <a:rPr lang="en-ZA" sz="2000" dirty="0" smtClean="0">
                          <a:effectLst/>
                        </a:rPr>
                        <a:t>25 000 </a:t>
                      </a:r>
                      <a:endParaRPr lang="en-GB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 </a:t>
                      </a:r>
                      <a:r>
                        <a:rPr lang="en-ZA" sz="2000" dirty="0" smtClean="0">
                          <a:effectLst/>
                        </a:rPr>
                        <a:t>30 000 </a:t>
                      </a:r>
                      <a:endParaRPr lang="en-GB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 </a:t>
                      </a:r>
                      <a:r>
                        <a:rPr lang="en-ZA" sz="2000" dirty="0" smtClean="0">
                          <a:effectLst/>
                        </a:rPr>
                        <a:t>35 000 </a:t>
                      </a:r>
                      <a:endParaRPr lang="en-GB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 smtClean="0">
                          <a:effectLst/>
                        </a:rPr>
                        <a:t> 40 000 </a:t>
                      </a:r>
                      <a:endParaRPr lang="en-GB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 </a:t>
                      </a:r>
                      <a:r>
                        <a:rPr lang="en-ZA" sz="2000" dirty="0" smtClean="0">
                          <a:effectLst/>
                        </a:rPr>
                        <a:t>45 000 </a:t>
                      </a:r>
                      <a:endParaRPr lang="en-GB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0289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800" dirty="0">
                          <a:effectLst/>
                        </a:rPr>
                        <a:t>Milk</a:t>
                      </a:r>
                      <a:endParaRPr lang="en-GB" sz="3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800" dirty="0">
                          <a:effectLst/>
                        </a:rPr>
                        <a:t>Milk</a:t>
                      </a:r>
                      <a:endParaRPr lang="en-GB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dirty="0" smtClean="0">
                          <a:effectLst/>
                        </a:rPr>
                        <a:t>R/kl</a:t>
                      </a:r>
                      <a:endParaRPr lang="en-GB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3 000</a:t>
                      </a:r>
                      <a:endParaRPr lang="en-GB" sz="2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3 100</a:t>
                      </a:r>
                      <a:endParaRPr lang="en-GB" sz="2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4 450</a:t>
                      </a:r>
                      <a:endParaRPr lang="en-GB" sz="2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6 350</a:t>
                      </a:r>
                      <a:endParaRPr lang="en-GB" sz="2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7 450</a:t>
                      </a:r>
                      <a:endParaRPr lang="en-GB" sz="2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4" name="Oval 3"/>
          <p:cNvSpPr/>
          <p:nvPr/>
        </p:nvSpPr>
        <p:spPr>
          <a:xfrm>
            <a:off x="971600" y="980728"/>
            <a:ext cx="1440160" cy="86409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/>
          <p:cNvSpPr/>
          <p:nvPr/>
        </p:nvSpPr>
        <p:spPr>
          <a:xfrm>
            <a:off x="3347864" y="970994"/>
            <a:ext cx="1440160" cy="86409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9522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196344693"/>
              </p:ext>
            </p:extLst>
          </p:nvPr>
        </p:nvGraphicFramePr>
        <p:xfrm>
          <a:off x="0" y="0"/>
          <a:ext cx="9144001" cy="690264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934742"/>
                <a:gridCol w="1267240"/>
                <a:gridCol w="1924577"/>
                <a:gridCol w="1441173"/>
                <a:gridCol w="1287569"/>
                <a:gridCol w="1288700"/>
              </a:tblGrid>
              <a:tr h="179507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Commodity group</a:t>
                      </a:r>
                      <a:endParaRPr lang="en-GB" sz="3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800" dirty="0">
                          <a:effectLst/>
                        </a:rPr>
                        <a:t>Agricultural </a:t>
                      </a:r>
                      <a:r>
                        <a:rPr lang="en-ZA" sz="1800" dirty="0" smtClean="0">
                          <a:effectLst/>
                        </a:rPr>
                        <a:t>production (R/tonne)</a:t>
                      </a:r>
                      <a:endParaRPr lang="en-GB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800" dirty="0">
                          <a:effectLst/>
                        </a:rPr>
                        <a:t>Post-harvest handling and </a:t>
                      </a:r>
                      <a:r>
                        <a:rPr lang="en-ZA" sz="1800" dirty="0" smtClean="0">
                          <a:effectLst/>
                        </a:rPr>
                        <a:t>storage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ZA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(R/tonne)</a:t>
                      </a:r>
                      <a:endParaRPr lang="en-GB" sz="1800" b="1" kern="1200" dirty="0" smtClean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800" dirty="0">
                          <a:effectLst/>
                        </a:rPr>
                        <a:t>Processing and </a:t>
                      </a:r>
                      <a:r>
                        <a:rPr lang="en-ZA" sz="1800" dirty="0" smtClean="0">
                          <a:effectLst/>
                        </a:rPr>
                        <a:t>packaging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ZA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(R/tonne)</a:t>
                      </a:r>
                      <a:endParaRPr lang="en-GB" sz="1800" b="1" kern="1200" dirty="0" smtClean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800" dirty="0" smtClean="0">
                          <a:effectLst/>
                        </a:rPr>
                        <a:t>Distribution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ZA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(R/tonne)</a:t>
                      </a:r>
                      <a:endParaRPr lang="en-GB" sz="1800" b="1" kern="1200" dirty="0" smtClean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800" dirty="0" err="1" smtClean="0">
                          <a:effectLst/>
                        </a:rPr>
                        <a:t>Consump-tion</a:t>
                      </a:r>
                      <a:endParaRPr lang="en-ZA" sz="1800" dirty="0" smtClean="0">
                        <a:effectLst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ZA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(R/tonne)</a:t>
                      </a:r>
                      <a:endParaRPr lang="en-GB" sz="1800" b="1" kern="1200" dirty="0" smtClean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</a:tr>
              <a:tr h="73873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Cereals</a:t>
                      </a:r>
                      <a:endParaRPr lang="en-GB" sz="3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b="1" dirty="0">
                          <a:effectLst/>
                        </a:rPr>
                        <a:t>1 123</a:t>
                      </a:r>
                      <a:endParaRPr lang="en-GB" sz="4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b="1" dirty="0">
                          <a:effectLst/>
                        </a:rPr>
                        <a:t>1 407</a:t>
                      </a:r>
                      <a:endParaRPr lang="en-GB" sz="4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b="1" dirty="0">
                          <a:effectLst/>
                        </a:rPr>
                        <a:t>2 113</a:t>
                      </a:r>
                      <a:endParaRPr lang="en-GB" sz="4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b="1" dirty="0">
                          <a:effectLst/>
                        </a:rPr>
                        <a:t>2 445</a:t>
                      </a:r>
                      <a:endParaRPr lang="en-GB" sz="4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b="1" dirty="0">
                          <a:effectLst/>
                        </a:rPr>
                        <a:t>3 206</a:t>
                      </a:r>
                      <a:endParaRPr lang="en-GB" sz="4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73873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>
                          <a:effectLst/>
                        </a:rPr>
                        <a:t>Roots and Tubers</a:t>
                      </a:r>
                      <a:endParaRPr lang="en-GB" sz="3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b="1" dirty="0">
                          <a:effectLst/>
                        </a:rPr>
                        <a:t>2 080</a:t>
                      </a:r>
                      <a:endParaRPr lang="en-GB" sz="4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b="1" dirty="0">
                          <a:effectLst/>
                        </a:rPr>
                        <a:t>2 360</a:t>
                      </a:r>
                      <a:endParaRPr lang="en-GB" sz="4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b="1" dirty="0">
                          <a:effectLst/>
                        </a:rPr>
                        <a:t>3 362</a:t>
                      </a:r>
                      <a:endParaRPr lang="en-GB" sz="4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b="1" dirty="0">
                          <a:effectLst/>
                        </a:rPr>
                        <a:t>3 825</a:t>
                      </a:r>
                      <a:endParaRPr lang="en-GB" sz="4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b="1">
                          <a:effectLst/>
                        </a:rPr>
                        <a:t>7 976</a:t>
                      </a:r>
                      <a:endParaRPr lang="en-GB" sz="40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71285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Oil seeds &amp; Pulses</a:t>
                      </a:r>
                      <a:endParaRPr lang="en-GB" sz="3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b="1" dirty="0">
                          <a:effectLst/>
                        </a:rPr>
                        <a:t>4 804</a:t>
                      </a:r>
                      <a:endParaRPr lang="en-GB" sz="4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b="1" dirty="0">
                          <a:effectLst/>
                        </a:rPr>
                        <a:t>5 990</a:t>
                      </a:r>
                      <a:endParaRPr lang="en-GB" sz="4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b="1">
                          <a:effectLst/>
                        </a:rPr>
                        <a:t>17 970</a:t>
                      </a:r>
                      <a:endParaRPr lang="en-GB" sz="40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b="1" dirty="0">
                          <a:effectLst/>
                        </a:rPr>
                        <a:t>19 310</a:t>
                      </a:r>
                      <a:endParaRPr lang="en-GB" sz="4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b="1" dirty="0">
                          <a:effectLst/>
                        </a:rPr>
                        <a:t>19 646</a:t>
                      </a:r>
                      <a:endParaRPr lang="en-GB" sz="4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65639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Fruits and Vegetables</a:t>
                      </a:r>
                      <a:endParaRPr lang="en-GB" sz="3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b="1">
                          <a:effectLst/>
                        </a:rPr>
                        <a:t>3 666</a:t>
                      </a:r>
                      <a:endParaRPr lang="en-GB" sz="40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b="1" dirty="0">
                          <a:effectLst/>
                        </a:rPr>
                        <a:t>3 826</a:t>
                      </a:r>
                      <a:endParaRPr lang="en-GB" sz="4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b="1" dirty="0">
                          <a:effectLst/>
                        </a:rPr>
                        <a:t>4 608</a:t>
                      </a:r>
                      <a:endParaRPr lang="en-GB" sz="4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b="1" dirty="0">
                          <a:effectLst/>
                        </a:rPr>
                        <a:t>6 461</a:t>
                      </a:r>
                      <a:endParaRPr lang="en-GB" sz="4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b="1" dirty="0">
                          <a:effectLst/>
                        </a:rPr>
                        <a:t>9 564</a:t>
                      </a:r>
                      <a:endParaRPr lang="en-GB" sz="4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73873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Meat</a:t>
                      </a:r>
                      <a:endParaRPr lang="en-GB" sz="3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b="1">
                          <a:effectLst/>
                        </a:rPr>
                        <a:t>15 047</a:t>
                      </a:r>
                      <a:endParaRPr lang="en-GB" sz="40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b="1">
                          <a:effectLst/>
                        </a:rPr>
                        <a:t>20 603</a:t>
                      </a:r>
                      <a:endParaRPr lang="en-GB" sz="40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b="1" dirty="0">
                          <a:effectLst/>
                        </a:rPr>
                        <a:t>26 545</a:t>
                      </a:r>
                      <a:endParaRPr lang="en-GB" sz="4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b="1" dirty="0">
                          <a:effectLst/>
                        </a:rPr>
                        <a:t>31 519</a:t>
                      </a:r>
                      <a:endParaRPr lang="en-GB" sz="4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b="1" dirty="0">
                          <a:effectLst/>
                        </a:rPr>
                        <a:t>41 818</a:t>
                      </a:r>
                      <a:endParaRPr lang="en-GB" sz="4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73873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Fish and Seafood</a:t>
                      </a:r>
                      <a:endParaRPr lang="en-GB" sz="3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b="1">
                          <a:effectLst/>
                        </a:rPr>
                        <a:t>25 000</a:t>
                      </a:r>
                      <a:endParaRPr lang="en-GB" sz="40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b="1">
                          <a:effectLst/>
                        </a:rPr>
                        <a:t>30 000</a:t>
                      </a:r>
                      <a:endParaRPr lang="en-GB" sz="40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b="1" dirty="0">
                          <a:effectLst/>
                        </a:rPr>
                        <a:t>35 000</a:t>
                      </a:r>
                      <a:endParaRPr lang="en-GB" sz="4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b="1" dirty="0">
                          <a:effectLst/>
                        </a:rPr>
                        <a:t>40 000</a:t>
                      </a:r>
                      <a:endParaRPr lang="en-GB" sz="4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b="1" dirty="0">
                          <a:effectLst/>
                        </a:rPr>
                        <a:t>45 000</a:t>
                      </a:r>
                      <a:endParaRPr lang="en-GB" sz="4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73873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Milk</a:t>
                      </a:r>
                      <a:endParaRPr lang="en-GB" sz="3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b="1" dirty="0">
                          <a:effectLst/>
                        </a:rPr>
                        <a:t>3 000</a:t>
                      </a:r>
                      <a:endParaRPr lang="en-GB" sz="4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b="1" dirty="0">
                          <a:effectLst/>
                        </a:rPr>
                        <a:t>3 100</a:t>
                      </a:r>
                      <a:endParaRPr lang="en-GB" sz="4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b="1" dirty="0">
                          <a:effectLst/>
                        </a:rPr>
                        <a:t>4 450</a:t>
                      </a:r>
                      <a:endParaRPr lang="en-GB" sz="4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b="1" dirty="0">
                          <a:effectLst/>
                        </a:rPr>
                        <a:t>6 350</a:t>
                      </a:r>
                      <a:endParaRPr lang="en-GB" sz="4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b="1" dirty="0">
                          <a:effectLst/>
                        </a:rPr>
                        <a:t>7 450</a:t>
                      </a:r>
                      <a:endParaRPr lang="en-GB" sz="4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5" name="Oval 4"/>
          <p:cNvSpPr/>
          <p:nvPr/>
        </p:nvSpPr>
        <p:spPr>
          <a:xfrm>
            <a:off x="1835696" y="1700808"/>
            <a:ext cx="1440160" cy="86409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55618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497622537"/>
              </p:ext>
            </p:extLst>
          </p:nvPr>
        </p:nvGraphicFramePr>
        <p:xfrm>
          <a:off x="0" y="0"/>
          <a:ext cx="9144000" cy="686853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331640"/>
                <a:gridCol w="1224136"/>
                <a:gridCol w="1368152"/>
                <a:gridCol w="1224136"/>
                <a:gridCol w="1224136"/>
                <a:gridCol w="1296144"/>
                <a:gridCol w="1475656"/>
              </a:tblGrid>
              <a:tr h="147514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dirty="0">
                          <a:effectLst/>
                        </a:rPr>
                        <a:t>Commodity group</a:t>
                      </a:r>
                      <a:endParaRPr lang="en-GB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dirty="0">
                          <a:effectLst/>
                        </a:rPr>
                        <a:t>Agricultural production</a:t>
                      </a:r>
                      <a:endParaRPr lang="en-GB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dirty="0">
                          <a:effectLst/>
                        </a:rPr>
                        <a:t>Post-harvest handling </a:t>
                      </a:r>
                      <a:r>
                        <a:rPr lang="en-ZA" sz="1600" dirty="0" smtClean="0">
                          <a:effectLst/>
                        </a:rPr>
                        <a:t>&amp; </a:t>
                      </a:r>
                      <a:r>
                        <a:rPr lang="en-ZA" sz="1600" dirty="0">
                          <a:effectLst/>
                        </a:rPr>
                        <a:t>storage</a:t>
                      </a:r>
                      <a:endParaRPr lang="en-GB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dirty="0">
                          <a:effectLst/>
                        </a:rPr>
                        <a:t>Processing </a:t>
                      </a:r>
                      <a:r>
                        <a:rPr lang="en-ZA" sz="1600" dirty="0" smtClean="0">
                          <a:effectLst/>
                        </a:rPr>
                        <a:t>&amp; </a:t>
                      </a:r>
                      <a:r>
                        <a:rPr lang="en-ZA" sz="1600" dirty="0">
                          <a:effectLst/>
                        </a:rPr>
                        <a:t>packaging</a:t>
                      </a:r>
                      <a:endParaRPr lang="en-GB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dirty="0">
                          <a:effectLst/>
                        </a:rPr>
                        <a:t>Distribution</a:t>
                      </a:r>
                      <a:endParaRPr lang="en-GB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dirty="0">
                          <a:effectLst/>
                        </a:rPr>
                        <a:t>Consumption</a:t>
                      </a:r>
                      <a:endParaRPr lang="en-GB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dirty="0">
                          <a:effectLst/>
                        </a:rPr>
                        <a:t>Total </a:t>
                      </a:r>
                      <a:r>
                        <a:rPr lang="en-ZA" sz="1600" dirty="0" smtClean="0">
                          <a:effectLst/>
                        </a:rPr>
                        <a:t>(1,000</a:t>
                      </a:r>
                      <a:r>
                        <a:rPr lang="en-ZA" sz="1600" baseline="0" dirty="0" smtClean="0">
                          <a:effectLst/>
                        </a:rPr>
                        <a:t> </a:t>
                      </a:r>
                      <a:r>
                        <a:rPr lang="en-ZA" sz="1600" dirty="0" err="1" smtClean="0">
                          <a:effectLst/>
                        </a:rPr>
                        <a:t>Rands</a:t>
                      </a:r>
                      <a:r>
                        <a:rPr lang="en-ZA" sz="1600" dirty="0">
                          <a:effectLst/>
                        </a:rPr>
                        <a:t>)</a:t>
                      </a:r>
                      <a:endParaRPr lang="en-GB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65734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dirty="0">
                          <a:effectLst/>
                        </a:rPr>
                        <a:t>Cereals</a:t>
                      </a:r>
                      <a:endParaRPr lang="en-GB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800" dirty="0">
                          <a:effectLst/>
                        </a:rPr>
                        <a:t>885 241 </a:t>
                      </a:r>
                      <a:endParaRPr lang="en-GB" sz="3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800">
                          <a:effectLst/>
                        </a:rPr>
                        <a:t>1 389 970 </a:t>
                      </a:r>
                      <a:endParaRPr lang="en-GB" sz="3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800">
                          <a:effectLst/>
                        </a:rPr>
                        <a:t>840 498 </a:t>
                      </a:r>
                      <a:endParaRPr lang="en-GB" sz="3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800">
                          <a:effectLst/>
                        </a:rPr>
                        <a:t>706 094 </a:t>
                      </a:r>
                      <a:endParaRPr lang="en-GB" sz="3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800">
                          <a:effectLst/>
                        </a:rPr>
                        <a:t>453 674 </a:t>
                      </a:r>
                      <a:endParaRPr lang="en-GB" sz="3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800">
                          <a:effectLst/>
                        </a:rPr>
                        <a:t>4 275 477 </a:t>
                      </a:r>
                      <a:endParaRPr lang="en-GB" sz="3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65734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dirty="0">
                          <a:effectLst/>
                        </a:rPr>
                        <a:t>Roots </a:t>
                      </a:r>
                      <a:r>
                        <a:rPr lang="en-ZA" sz="1600" dirty="0" smtClean="0">
                          <a:effectLst/>
                        </a:rPr>
                        <a:t>&amp;</a:t>
                      </a:r>
                      <a:r>
                        <a:rPr lang="en-ZA" sz="1600" baseline="0" dirty="0" smtClean="0">
                          <a:effectLst/>
                        </a:rPr>
                        <a:t> T</a:t>
                      </a:r>
                      <a:r>
                        <a:rPr lang="en-ZA" sz="1600" dirty="0" smtClean="0">
                          <a:effectLst/>
                        </a:rPr>
                        <a:t>ubers</a:t>
                      </a:r>
                      <a:endParaRPr lang="en-GB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800" dirty="0">
                          <a:effectLst/>
                        </a:rPr>
                        <a:t>586 814 </a:t>
                      </a:r>
                      <a:endParaRPr lang="en-GB" sz="3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800" dirty="0">
                          <a:effectLst/>
                        </a:rPr>
                        <a:t>735 983 </a:t>
                      </a:r>
                      <a:endParaRPr lang="en-GB" sz="3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800">
                          <a:effectLst/>
                        </a:rPr>
                        <a:t>716 636 </a:t>
                      </a:r>
                      <a:endParaRPr lang="en-GB" sz="3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800" dirty="0">
                          <a:effectLst/>
                        </a:rPr>
                        <a:t>410 081 </a:t>
                      </a:r>
                      <a:endParaRPr lang="en-GB" sz="3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800">
                          <a:effectLst/>
                        </a:rPr>
                        <a:t>324 916 </a:t>
                      </a:r>
                      <a:endParaRPr lang="en-GB" sz="3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800">
                          <a:effectLst/>
                        </a:rPr>
                        <a:t>2 774 431 </a:t>
                      </a:r>
                      <a:endParaRPr lang="en-GB" sz="3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67078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dirty="0">
                          <a:effectLst/>
                        </a:rPr>
                        <a:t>Oil seeds &amp; Pulses</a:t>
                      </a:r>
                      <a:endParaRPr lang="en-GB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800" dirty="0">
                          <a:effectLst/>
                        </a:rPr>
                        <a:t>690 445 </a:t>
                      </a:r>
                      <a:endParaRPr lang="en-GB" sz="3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800" dirty="0">
                          <a:effectLst/>
                        </a:rPr>
                        <a:t>505 045 </a:t>
                      </a:r>
                      <a:endParaRPr lang="en-GB" sz="3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800">
                          <a:effectLst/>
                        </a:rPr>
                        <a:t>1 393 923 </a:t>
                      </a:r>
                      <a:endParaRPr lang="en-GB" sz="3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800" dirty="0">
                          <a:effectLst/>
                        </a:rPr>
                        <a:t>517 629 </a:t>
                      </a:r>
                      <a:endParaRPr lang="en-GB" sz="3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800">
                          <a:effectLst/>
                        </a:rPr>
                        <a:t>258 051 </a:t>
                      </a:r>
                      <a:endParaRPr lang="en-GB" sz="3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800">
                          <a:effectLst/>
                        </a:rPr>
                        <a:t>3 365 093 </a:t>
                      </a:r>
                      <a:endParaRPr lang="en-GB" sz="3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82883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dirty="0" smtClean="0">
                          <a:effectLst/>
                        </a:rPr>
                        <a:t>Fruit &amp; Veg</a:t>
                      </a:r>
                      <a:endParaRPr lang="en-GB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800">
                          <a:effectLst/>
                        </a:rPr>
                        <a:t>3 102 702 </a:t>
                      </a:r>
                      <a:endParaRPr lang="en-GB" sz="3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800" dirty="0">
                          <a:effectLst/>
                        </a:rPr>
                        <a:t>2 622 700 </a:t>
                      </a:r>
                      <a:endParaRPr lang="en-GB" sz="3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800">
                          <a:effectLst/>
                        </a:rPr>
                        <a:t>7 983 722 </a:t>
                      </a:r>
                      <a:endParaRPr lang="en-GB" sz="3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800">
                          <a:effectLst/>
                        </a:rPr>
                        <a:t>6 370 082 </a:t>
                      </a:r>
                      <a:endParaRPr lang="en-GB" sz="3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800">
                          <a:effectLst/>
                        </a:rPr>
                        <a:t>2 301 683 </a:t>
                      </a:r>
                      <a:endParaRPr lang="en-GB" sz="3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800">
                          <a:effectLst/>
                        </a:rPr>
                        <a:t>22 380 890</a:t>
                      </a:r>
                      <a:endParaRPr lang="en-GB" sz="3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65734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dirty="0">
                          <a:effectLst/>
                        </a:rPr>
                        <a:t>Meat</a:t>
                      </a:r>
                      <a:endParaRPr lang="en-GB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800">
                          <a:effectLst/>
                        </a:rPr>
                        <a:t>5 753 134 </a:t>
                      </a:r>
                      <a:endParaRPr lang="en-GB" sz="3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800">
                          <a:effectLst/>
                        </a:rPr>
                        <a:t>312 479 </a:t>
                      </a:r>
                      <a:endParaRPr lang="en-GB" sz="3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800">
                          <a:effectLst/>
                        </a:rPr>
                        <a:t>2 855 605 </a:t>
                      </a:r>
                      <a:endParaRPr lang="en-GB" sz="3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800">
                          <a:effectLst/>
                        </a:rPr>
                        <a:t>6 182 060 </a:t>
                      </a:r>
                      <a:endParaRPr lang="en-GB" sz="3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800">
                          <a:effectLst/>
                        </a:rPr>
                        <a:t>2 179 439 </a:t>
                      </a:r>
                      <a:endParaRPr lang="en-GB" sz="3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800">
                          <a:effectLst/>
                        </a:rPr>
                        <a:t>17 282 718 </a:t>
                      </a:r>
                      <a:endParaRPr lang="en-GB" sz="3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65734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dirty="0">
                          <a:effectLst/>
                        </a:rPr>
                        <a:t>Fish </a:t>
                      </a:r>
                      <a:r>
                        <a:rPr lang="en-ZA" sz="1600" dirty="0" smtClean="0">
                          <a:effectLst/>
                        </a:rPr>
                        <a:t>&amp; </a:t>
                      </a:r>
                      <a:r>
                        <a:rPr lang="en-ZA" sz="1600" dirty="0">
                          <a:effectLst/>
                        </a:rPr>
                        <a:t>Seafood</a:t>
                      </a:r>
                      <a:endParaRPr lang="en-GB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800">
                          <a:effectLst/>
                        </a:rPr>
                        <a:t>959 025 </a:t>
                      </a:r>
                      <a:endParaRPr lang="en-GB" sz="3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800" dirty="0">
                          <a:effectLst/>
                        </a:rPr>
                        <a:t>1 142 350 </a:t>
                      </a:r>
                      <a:endParaRPr lang="en-GB" sz="3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800">
                          <a:effectLst/>
                        </a:rPr>
                        <a:t>1 879 166 </a:t>
                      </a:r>
                      <a:endParaRPr lang="en-GB" sz="3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800">
                          <a:effectLst/>
                        </a:rPr>
                        <a:t>3 408 000 </a:t>
                      </a:r>
                      <a:endParaRPr lang="en-GB" sz="3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800">
                          <a:effectLst/>
                        </a:rPr>
                        <a:t>434 520 </a:t>
                      </a:r>
                      <a:endParaRPr lang="en-GB" sz="3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800">
                          <a:effectLst/>
                        </a:rPr>
                        <a:t>7 823 061 </a:t>
                      </a:r>
                      <a:endParaRPr lang="en-GB" sz="3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65734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dirty="0">
                          <a:effectLst/>
                        </a:rPr>
                        <a:t>Milk</a:t>
                      </a:r>
                      <a:endParaRPr lang="en-GB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800">
                          <a:effectLst/>
                        </a:rPr>
                        <a:t>558 420 </a:t>
                      </a:r>
                      <a:endParaRPr lang="en-GB" sz="3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800">
                          <a:effectLst/>
                        </a:rPr>
                        <a:t>994 422 </a:t>
                      </a:r>
                      <a:endParaRPr lang="en-GB" sz="3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800" dirty="0">
                          <a:effectLst/>
                        </a:rPr>
                        <a:t>11 550 </a:t>
                      </a:r>
                      <a:endParaRPr lang="en-GB" sz="3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800" dirty="0">
                          <a:effectLst/>
                        </a:rPr>
                        <a:t>2 020 358 </a:t>
                      </a:r>
                      <a:endParaRPr lang="en-GB" sz="3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800">
                          <a:effectLst/>
                        </a:rPr>
                        <a:t>21 333 </a:t>
                      </a:r>
                      <a:endParaRPr lang="en-GB" sz="3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800">
                          <a:effectLst/>
                        </a:rPr>
                        <a:t>3 606 083 </a:t>
                      </a:r>
                      <a:endParaRPr lang="en-GB" sz="3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60707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dirty="0">
                          <a:effectLst/>
                        </a:rPr>
                        <a:t>Total </a:t>
                      </a:r>
                      <a:endParaRPr lang="en-GB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800">
                          <a:effectLst/>
                        </a:rPr>
                        <a:t>12 535 782</a:t>
                      </a:r>
                      <a:endParaRPr lang="en-GB" sz="3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800">
                          <a:effectLst/>
                        </a:rPr>
                        <a:t>7 702 949</a:t>
                      </a:r>
                      <a:endParaRPr lang="en-GB" sz="3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800">
                          <a:effectLst/>
                        </a:rPr>
                        <a:t>15 681 100</a:t>
                      </a:r>
                      <a:endParaRPr lang="en-GB" sz="3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800">
                          <a:effectLst/>
                        </a:rPr>
                        <a:t>19 614 305</a:t>
                      </a:r>
                      <a:endParaRPr lang="en-GB" sz="3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800" dirty="0">
                          <a:effectLst/>
                        </a:rPr>
                        <a:t>5 973 616</a:t>
                      </a:r>
                      <a:endParaRPr lang="en-GB" sz="3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800" dirty="0">
                          <a:effectLst/>
                        </a:rPr>
                        <a:t>61 507 753</a:t>
                      </a:r>
                      <a:endParaRPr lang="en-GB" sz="3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6" name="Oval 5"/>
          <p:cNvSpPr/>
          <p:nvPr/>
        </p:nvSpPr>
        <p:spPr>
          <a:xfrm>
            <a:off x="1403648" y="1412776"/>
            <a:ext cx="1440160" cy="86409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Oval Callout 2"/>
          <p:cNvSpPr/>
          <p:nvPr/>
        </p:nvSpPr>
        <p:spPr>
          <a:xfrm>
            <a:off x="2836960" y="2132856"/>
            <a:ext cx="1663032" cy="1008112"/>
          </a:xfrm>
          <a:prstGeom prst="wedgeEllipseCallout">
            <a:avLst>
              <a:gd name="adj1" fmla="val -53487"/>
              <a:gd name="adj2" fmla="val -59868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dirty="0" smtClean="0">
                <a:solidFill>
                  <a:srgbClr val="FF0000"/>
                </a:solidFill>
              </a:rPr>
              <a:t>= 788,000 tons x R1123/ton</a:t>
            </a:r>
            <a:r>
              <a:rPr lang="en-ZA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635407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3850614495"/>
              </p:ext>
            </p:extLst>
          </p:nvPr>
        </p:nvGraphicFramePr>
        <p:xfrm>
          <a:off x="0" y="0"/>
          <a:ext cx="9144000" cy="686853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331640"/>
                <a:gridCol w="1224136"/>
                <a:gridCol w="1368152"/>
                <a:gridCol w="1224136"/>
                <a:gridCol w="1224136"/>
                <a:gridCol w="1296144"/>
                <a:gridCol w="1475656"/>
              </a:tblGrid>
              <a:tr h="147514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dirty="0">
                          <a:effectLst/>
                        </a:rPr>
                        <a:t>Commodity group</a:t>
                      </a:r>
                      <a:endParaRPr lang="en-GB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dirty="0">
                          <a:effectLst/>
                        </a:rPr>
                        <a:t>Agricultural production</a:t>
                      </a:r>
                      <a:endParaRPr lang="en-GB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dirty="0">
                          <a:effectLst/>
                        </a:rPr>
                        <a:t>Post-harvest handling </a:t>
                      </a:r>
                      <a:r>
                        <a:rPr lang="en-ZA" sz="1600" dirty="0" smtClean="0">
                          <a:effectLst/>
                        </a:rPr>
                        <a:t>&amp; </a:t>
                      </a:r>
                      <a:r>
                        <a:rPr lang="en-ZA" sz="1600" dirty="0">
                          <a:effectLst/>
                        </a:rPr>
                        <a:t>storage</a:t>
                      </a:r>
                      <a:endParaRPr lang="en-GB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dirty="0">
                          <a:effectLst/>
                        </a:rPr>
                        <a:t>Processing </a:t>
                      </a:r>
                      <a:r>
                        <a:rPr lang="en-ZA" sz="1600" dirty="0" smtClean="0">
                          <a:effectLst/>
                        </a:rPr>
                        <a:t>&amp; </a:t>
                      </a:r>
                      <a:r>
                        <a:rPr lang="en-ZA" sz="1600" dirty="0">
                          <a:effectLst/>
                        </a:rPr>
                        <a:t>packaging</a:t>
                      </a:r>
                      <a:endParaRPr lang="en-GB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dirty="0">
                          <a:effectLst/>
                        </a:rPr>
                        <a:t>Distribution</a:t>
                      </a:r>
                      <a:endParaRPr lang="en-GB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dirty="0">
                          <a:effectLst/>
                        </a:rPr>
                        <a:t>Consumption</a:t>
                      </a:r>
                      <a:endParaRPr lang="en-GB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dirty="0">
                          <a:effectLst/>
                        </a:rPr>
                        <a:t>Total </a:t>
                      </a:r>
                      <a:r>
                        <a:rPr lang="en-ZA" sz="1600" dirty="0" smtClean="0">
                          <a:effectLst/>
                        </a:rPr>
                        <a:t>(1,000</a:t>
                      </a:r>
                      <a:r>
                        <a:rPr lang="en-ZA" sz="1600" baseline="0" dirty="0" smtClean="0">
                          <a:effectLst/>
                        </a:rPr>
                        <a:t> </a:t>
                      </a:r>
                      <a:r>
                        <a:rPr lang="en-ZA" sz="1600" dirty="0" err="1" smtClean="0">
                          <a:effectLst/>
                        </a:rPr>
                        <a:t>Rands</a:t>
                      </a:r>
                      <a:r>
                        <a:rPr lang="en-ZA" sz="1600" dirty="0">
                          <a:effectLst/>
                        </a:rPr>
                        <a:t>)</a:t>
                      </a:r>
                      <a:endParaRPr lang="en-GB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65734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dirty="0">
                          <a:effectLst/>
                        </a:rPr>
                        <a:t>Cereals</a:t>
                      </a:r>
                      <a:endParaRPr lang="en-GB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800" dirty="0">
                          <a:effectLst/>
                        </a:rPr>
                        <a:t>885 241 </a:t>
                      </a:r>
                      <a:endParaRPr lang="en-GB" sz="3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800">
                          <a:effectLst/>
                        </a:rPr>
                        <a:t>1 389 970 </a:t>
                      </a:r>
                      <a:endParaRPr lang="en-GB" sz="3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800">
                          <a:effectLst/>
                        </a:rPr>
                        <a:t>840 498 </a:t>
                      </a:r>
                      <a:endParaRPr lang="en-GB" sz="3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800">
                          <a:effectLst/>
                        </a:rPr>
                        <a:t>706 094 </a:t>
                      </a:r>
                      <a:endParaRPr lang="en-GB" sz="3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800">
                          <a:effectLst/>
                        </a:rPr>
                        <a:t>453 674 </a:t>
                      </a:r>
                      <a:endParaRPr lang="en-GB" sz="3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800">
                          <a:effectLst/>
                        </a:rPr>
                        <a:t>4 275 477 </a:t>
                      </a:r>
                      <a:endParaRPr lang="en-GB" sz="3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65734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dirty="0">
                          <a:effectLst/>
                        </a:rPr>
                        <a:t>Roots </a:t>
                      </a:r>
                      <a:r>
                        <a:rPr lang="en-ZA" sz="1600" dirty="0" smtClean="0">
                          <a:effectLst/>
                        </a:rPr>
                        <a:t>&amp;</a:t>
                      </a:r>
                      <a:r>
                        <a:rPr lang="en-ZA" sz="1600" baseline="0" dirty="0" smtClean="0">
                          <a:effectLst/>
                        </a:rPr>
                        <a:t> T</a:t>
                      </a:r>
                      <a:r>
                        <a:rPr lang="en-ZA" sz="1600" dirty="0" smtClean="0">
                          <a:effectLst/>
                        </a:rPr>
                        <a:t>ubers</a:t>
                      </a:r>
                      <a:endParaRPr lang="en-GB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800" dirty="0">
                          <a:effectLst/>
                        </a:rPr>
                        <a:t>586 814 </a:t>
                      </a:r>
                      <a:endParaRPr lang="en-GB" sz="3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800" dirty="0">
                          <a:effectLst/>
                        </a:rPr>
                        <a:t>735 983 </a:t>
                      </a:r>
                      <a:endParaRPr lang="en-GB" sz="3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800">
                          <a:effectLst/>
                        </a:rPr>
                        <a:t>716 636 </a:t>
                      </a:r>
                      <a:endParaRPr lang="en-GB" sz="3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800" dirty="0">
                          <a:effectLst/>
                        </a:rPr>
                        <a:t>410 081 </a:t>
                      </a:r>
                      <a:endParaRPr lang="en-GB" sz="3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800" dirty="0">
                          <a:effectLst/>
                        </a:rPr>
                        <a:t>324 916 </a:t>
                      </a:r>
                      <a:endParaRPr lang="en-GB" sz="3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800">
                          <a:effectLst/>
                        </a:rPr>
                        <a:t>2 774 431 </a:t>
                      </a:r>
                      <a:endParaRPr lang="en-GB" sz="3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67078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dirty="0">
                          <a:effectLst/>
                        </a:rPr>
                        <a:t>Oil seeds &amp; Pulses</a:t>
                      </a:r>
                      <a:endParaRPr lang="en-GB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800" dirty="0">
                          <a:effectLst/>
                        </a:rPr>
                        <a:t>690 445 </a:t>
                      </a:r>
                      <a:endParaRPr lang="en-GB" sz="3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800" dirty="0">
                          <a:effectLst/>
                        </a:rPr>
                        <a:t>505 045 </a:t>
                      </a:r>
                      <a:endParaRPr lang="en-GB" sz="3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800">
                          <a:effectLst/>
                        </a:rPr>
                        <a:t>1 393 923 </a:t>
                      </a:r>
                      <a:endParaRPr lang="en-GB" sz="3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800">
                          <a:effectLst/>
                        </a:rPr>
                        <a:t>517 629 </a:t>
                      </a:r>
                      <a:endParaRPr lang="en-GB" sz="3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800">
                          <a:effectLst/>
                        </a:rPr>
                        <a:t>258 051 </a:t>
                      </a:r>
                      <a:endParaRPr lang="en-GB" sz="3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800">
                          <a:effectLst/>
                        </a:rPr>
                        <a:t>3 365 093 </a:t>
                      </a:r>
                      <a:endParaRPr lang="en-GB" sz="3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82883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dirty="0" smtClean="0">
                          <a:effectLst/>
                        </a:rPr>
                        <a:t>Fruit &amp; Veg</a:t>
                      </a:r>
                      <a:endParaRPr lang="en-GB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800">
                          <a:effectLst/>
                        </a:rPr>
                        <a:t>3 102 702 </a:t>
                      </a:r>
                      <a:endParaRPr lang="en-GB" sz="3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800" dirty="0">
                          <a:effectLst/>
                        </a:rPr>
                        <a:t>2 622 700 </a:t>
                      </a:r>
                      <a:endParaRPr lang="en-GB" sz="3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800">
                          <a:effectLst/>
                        </a:rPr>
                        <a:t>7 983 722 </a:t>
                      </a:r>
                      <a:endParaRPr lang="en-GB" sz="3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800">
                          <a:effectLst/>
                        </a:rPr>
                        <a:t>6 370 082 </a:t>
                      </a:r>
                      <a:endParaRPr lang="en-GB" sz="3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800" dirty="0">
                          <a:effectLst/>
                        </a:rPr>
                        <a:t>2 301 683 </a:t>
                      </a:r>
                      <a:endParaRPr lang="en-GB" sz="3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800">
                          <a:effectLst/>
                        </a:rPr>
                        <a:t>22 380 890</a:t>
                      </a:r>
                      <a:endParaRPr lang="en-GB" sz="3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65734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dirty="0">
                          <a:effectLst/>
                        </a:rPr>
                        <a:t>Meat</a:t>
                      </a:r>
                      <a:endParaRPr lang="en-GB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800">
                          <a:effectLst/>
                        </a:rPr>
                        <a:t>5 753 134 </a:t>
                      </a:r>
                      <a:endParaRPr lang="en-GB" sz="3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800">
                          <a:effectLst/>
                        </a:rPr>
                        <a:t>312 479 </a:t>
                      </a:r>
                      <a:endParaRPr lang="en-GB" sz="3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800">
                          <a:effectLst/>
                        </a:rPr>
                        <a:t>2 855 605 </a:t>
                      </a:r>
                      <a:endParaRPr lang="en-GB" sz="3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800">
                          <a:effectLst/>
                        </a:rPr>
                        <a:t>6 182 060 </a:t>
                      </a:r>
                      <a:endParaRPr lang="en-GB" sz="3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800">
                          <a:effectLst/>
                        </a:rPr>
                        <a:t>2 179 439 </a:t>
                      </a:r>
                      <a:endParaRPr lang="en-GB" sz="3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800">
                          <a:effectLst/>
                        </a:rPr>
                        <a:t>17 282 718 </a:t>
                      </a:r>
                      <a:endParaRPr lang="en-GB" sz="3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65734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dirty="0">
                          <a:effectLst/>
                        </a:rPr>
                        <a:t>Fish </a:t>
                      </a:r>
                      <a:r>
                        <a:rPr lang="en-ZA" sz="1600" dirty="0" smtClean="0">
                          <a:effectLst/>
                        </a:rPr>
                        <a:t>&amp; </a:t>
                      </a:r>
                      <a:r>
                        <a:rPr lang="en-ZA" sz="1600" dirty="0">
                          <a:effectLst/>
                        </a:rPr>
                        <a:t>Seafood</a:t>
                      </a:r>
                      <a:endParaRPr lang="en-GB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800">
                          <a:effectLst/>
                        </a:rPr>
                        <a:t>959 025 </a:t>
                      </a:r>
                      <a:endParaRPr lang="en-GB" sz="3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800" dirty="0">
                          <a:effectLst/>
                        </a:rPr>
                        <a:t>1 142 350 </a:t>
                      </a:r>
                      <a:endParaRPr lang="en-GB" sz="3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800">
                          <a:effectLst/>
                        </a:rPr>
                        <a:t>1 879 166 </a:t>
                      </a:r>
                      <a:endParaRPr lang="en-GB" sz="3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800">
                          <a:effectLst/>
                        </a:rPr>
                        <a:t>3 408 000 </a:t>
                      </a:r>
                      <a:endParaRPr lang="en-GB" sz="3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800">
                          <a:effectLst/>
                        </a:rPr>
                        <a:t>434 520 </a:t>
                      </a:r>
                      <a:endParaRPr lang="en-GB" sz="3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800">
                          <a:effectLst/>
                        </a:rPr>
                        <a:t>7 823 061 </a:t>
                      </a:r>
                      <a:endParaRPr lang="en-GB" sz="3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65734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dirty="0">
                          <a:effectLst/>
                        </a:rPr>
                        <a:t>Milk</a:t>
                      </a:r>
                      <a:endParaRPr lang="en-GB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800">
                          <a:effectLst/>
                        </a:rPr>
                        <a:t>558 420 </a:t>
                      </a:r>
                      <a:endParaRPr lang="en-GB" sz="3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800">
                          <a:effectLst/>
                        </a:rPr>
                        <a:t>994 422 </a:t>
                      </a:r>
                      <a:endParaRPr lang="en-GB" sz="3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800" dirty="0">
                          <a:effectLst/>
                        </a:rPr>
                        <a:t>11 550 </a:t>
                      </a:r>
                      <a:endParaRPr lang="en-GB" sz="3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800" dirty="0">
                          <a:effectLst/>
                        </a:rPr>
                        <a:t>2 020 358 </a:t>
                      </a:r>
                      <a:endParaRPr lang="en-GB" sz="3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800">
                          <a:effectLst/>
                        </a:rPr>
                        <a:t>21 333 </a:t>
                      </a:r>
                      <a:endParaRPr lang="en-GB" sz="3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800">
                          <a:effectLst/>
                        </a:rPr>
                        <a:t>3 606 083 </a:t>
                      </a:r>
                      <a:endParaRPr lang="en-GB" sz="3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60707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600" dirty="0">
                          <a:effectLst/>
                        </a:rPr>
                        <a:t>Total </a:t>
                      </a:r>
                      <a:endParaRPr lang="en-GB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800">
                          <a:effectLst/>
                        </a:rPr>
                        <a:t>12 535 782</a:t>
                      </a:r>
                      <a:endParaRPr lang="en-GB" sz="3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800">
                          <a:effectLst/>
                        </a:rPr>
                        <a:t>7 702 949</a:t>
                      </a:r>
                      <a:endParaRPr lang="en-GB" sz="3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800">
                          <a:effectLst/>
                        </a:rPr>
                        <a:t>15 681 100</a:t>
                      </a:r>
                      <a:endParaRPr lang="en-GB" sz="3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800">
                          <a:effectLst/>
                        </a:rPr>
                        <a:t>19 614 305</a:t>
                      </a:r>
                      <a:endParaRPr lang="en-GB" sz="3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800" dirty="0">
                          <a:effectLst/>
                        </a:rPr>
                        <a:t>5 973 616</a:t>
                      </a:r>
                      <a:endParaRPr lang="en-GB" sz="3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1800" dirty="0">
                          <a:effectLst/>
                        </a:rPr>
                        <a:t>61 507 753</a:t>
                      </a:r>
                      <a:endParaRPr lang="en-GB" sz="3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cxnSp>
        <p:nvCxnSpPr>
          <p:cNvPr id="7" name="Straight Arrow Connector 6"/>
          <p:cNvCxnSpPr/>
          <p:nvPr/>
        </p:nvCxnSpPr>
        <p:spPr>
          <a:xfrm>
            <a:off x="1691680" y="1988840"/>
            <a:ext cx="6192688" cy="0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 flipH="1">
            <a:off x="7988422" y="2024788"/>
            <a:ext cx="38100" cy="4096072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Oval 11"/>
          <p:cNvSpPr/>
          <p:nvPr/>
        </p:nvSpPr>
        <p:spPr>
          <a:xfrm>
            <a:off x="7687056" y="6143907"/>
            <a:ext cx="1440160" cy="67545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09131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 smtClean="0">
                <a:solidFill>
                  <a:schemeClr val="bg1"/>
                </a:solidFill>
              </a:rPr>
              <a:t>Results and discussion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323528" y="1484784"/>
            <a:ext cx="8229600" cy="4525963"/>
          </a:xfrm>
        </p:spPr>
        <p:txBody>
          <a:bodyPr>
            <a:normAutofit/>
          </a:bodyPr>
          <a:lstStyle/>
          <a:p>
            <a:r>
              <a:rPr lang="en-ZA" dirty="0" smtClean="0"/>
              <a:t>Total </a:t>
            </a:r>
            <a:r>
              <a:rPr lang="en-ZA" dirty="0"/>
              <a:t>cost of edible food waste throughout the value chain in </a:t>
            </a:r>
            <a:r>
              <a:rPr lang="en-ZA" dirty="0" smtClean="0"/>
              <a:t>SA = R61.5 </a:t>
            </a:r>
            <a:r>
              <a:rPr lang="en-ZA" dirty="0"/>
              <a:t>billion </a:t>
            </a:r>
            <a:r>
              <a:rPr lang="en-ZA" dirty="0" smtClean="0"/>
              <a:t>(US$6.2 billion or 4.7 billion Euro) </a:t>
            </a:r>
            <a:r>
              <a:rPr lang="en-ZA" dirty="0"/>
              <a:t>per </a:t>
            </a:r>
            <a:r>
              <a:rPr lang="en-ZA" dirty="0" smtClean="0"/>
              <a:t>annum</a:t>
            </a:r>
          </a:p>
          <a:p>
            <a:r>
              <a:rPr lang="en-ZA" dirty="0" smtClean="0"/>
              <a:t>Equates to US$118 </a:t>
            </a:r>
            <a:r>
              <a:rPr lang="en-ZA" dirty="0"/>
              <a:t>per </a:t>
            </a:r>
            <a:r>
              <a:rPr lang="en-ZA" dirty="0" smtClean="0"/>
              <a:t>capita, or 2.1</a:t>
            </a:r>
            <a:r>
              <a:rPr lang="en-ZA" dirty="0"/>
              <a:t>% of </a:t>
            </a:r>
            <a:r>
              <a:rPr lang="en-ZA" dirty="0" smtClean="0"/>
              <a:t>GDP</a:t>
            </a:r>
          </a:p>
          <a:p>
            <a:r>
              <a:rPr lang="en-ZA" dirty="0" smtClean="0"/>
              <a:t>By comparison: USA: $285 - </a:t>
            </a:r>
            <a:r>
              <a:rPr lang="en-ZA" dirty="0"/>
              <a:t>$628 per </a:t>
            </a:r>
            <a:r>
              <a:rPr lang="en-ZA" dirty="0" smtClean="0"/>
              <a:t>capita; or </a:t>
            </a:r>
            <a:r>
              <a:rPr lang="en-ZA" dirty="0"/>
              <a:t>0.6% </a:t>
            </a:r>
            <a:r>
              <a:rPr lang="en-ZA" dirty="0" smtClean="0"/>
              <a:t>- </a:t>
            </a:r>
            <a:r>
              <a:rPr lang="en-ZA" dirty="0"/>
              <a:t>1.3% of </a:t>
            </a:r>
            <a:r>
              <a:rPr lang="en-ZA" dirty="0" smtClean="0"/>
              <a:t>GDP</a:t>
            </a:r>
          </a:p>
          <a:p>
            <a:r>
              <a:rPr lang="en-ZA" dirty="0" smtClean="0"/>
              <a:t>Therefore low relative </a:t>
            </a:r>
            <a:r>
              <a:rPr lang="en-ZA" dirty="0"/>
              <a:t>to developed </a:t>
            </a:r>
            <a:r>
              <a:rPr lang="en-ZA" dirty="0" smtClean="0"/>
              <a:t>countries in per capita terms, but high as a % of GDP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24330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ZA" dirty="0">
                <a:solidFill>
                  <a:schemeClr val="bg1"/>
                </a:solidFill>
              </a:rPr>
              <a:t>Contribution of each commodity group to total </a:t>
            </a:r>
            <a:r>
              <a:rPr lang="en-ZA" dirty="0" smtClean="0">
                <a:solidFill>
                  <a:schemeClr val="bg1"/>
                </a:solidFill>
              </a:rPr>
              <a:t>cost</a:t>
            </a:r>
            <a:endParaRPr lang="en-GB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1082850064"/>
              </p:ext>
            </p:extLst>
          </p:nvPr>
        </p:nvGraphicFramePr>
        <p:xfrm>
          <a:off x="323528" y="1124744"/>
          <a:ext cx="7776864" cy="56166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51517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hart 4"/>
          <p:cNvGraphicFramePr/>
          <p:nvPr>
            <p:extLst>
              <p:ext uri="{D42A27DB-BD31-4B8C-83A1-F6EECF244321}">
                <p14:modId xmlns:p14="http://schemas.microsoft.com/office/powerpoint/2010/main" val="2042320542"/>
              </p:ext>
            </p:extLst>
          </p:nvPr>
        </p:nvGraphicFramePr>
        <p:xfrm>
          <a:off x="467544" y="980728"/>
          <a:ext cx="7200800" cy="59766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>
                <a:solidFill>
                  <a:schemeClr val="bg1"/>
                </a:solidFill>
              </a:rPr>
              <a:t>Contribution of each stage to total </a:t>
            </a:r>
            <a:r>
              <a:rPr lang="en-ZA" dirty="0" smtClean="0">
                <a:solidFill>
                  <a:schemeClr val="bg1"/>
                </a:solidFill>
              </a:rPr>
              <a:t>cost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83921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20" r="4139"/>
          <a:stretch/>
        </p:blipFill>
        <p:spPr bwMode="auto">
          <a:xfrm>
            <a:off x="-13760" y="0"/>
            <a:ext cx="9410295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40421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 smtClean="0">
                <a:solidFill>
                  <a:schemeClr val="bg1"/>
                </a:solidFill>
              </a:rPr>
              <a:t>Conclusions and recommendations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395536" y="1484784"/>
            <a:ext cx="8229600" cy="4896544"/>
          </a:xfrm>
        </p:spPr>
        <p:txBody>
          <a:bodyPr>
            <a:normAutofit/>
          </a:bodyPr>
          <a:lstStyle/>
          <a:p>
            <a:r>
              <a:rPr lang="en-GB" dirty="0" smtClean="0"/>
              <a:t>Developing countries: Interventions </a:t>
            </a:r>
            <a:r>
              <a:rPr lang="en-GB" dirty="0"/>
              <a:t>should be targeted at overcoming financial, managerial and technical </a:t>
            </a:r>
            <a:r>
              <a:rPr lang="en-GB" dirty="0" smtClean="0"/>
              <a:t>limitations in supply chain</a:t>
            </a:r>
          </a:p>
          <a:p>
            <a:r>
              <a:rPr lang="en-GB" dirty="0" smtClean="0"/>
              <a:t>Developed countries:  Address impact </a:t>
            </a:r>
            <a:r>
              <a:rPr lang="en-GB" dirty="0"/>
              <a:t>of market forces on </a:t>
            </a:r>
            <a:r>
              <a:rPr lang="en-GB" dirty="0" smtClean="0"/>
              <a:t>behaviour</a:t>
            </a:r>
            <a:r>
              <a:rPr lang="en-GB" dirty="0"/>
              <a:t>, e.g. by ensuring that food prices </a:t>
            </a:r>
            <a:r>
              <a:rPr lang="en-GB" dirty="0" smtClean="0"/>
              <a:t>incorporate </a:t>
            </a:r>
            <a:r>
              <a:rPr lang="en-GB" dirty="0"/>
              <a:t>full </a:t>
            </a:r>
            <a:r>
              <a:rPr lang="en-GB" dirty="0" smtClean="0"/>
              <a:t>costs, </a:t>
            </a:r>
            <a:r>
              <a:rPr lang="en-GB" dirty="0"/>
              <a:t>including externalities associated with </a:t>
            </a:r>
            <a:r>
              <a:rPr lang="en-GB" dirty="0" smtClean="0"/>
              <a:t>waste and with other social, environmental and health impacts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92559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5576" y="1196752"/>
            <a:ext cx="7772400" cy="1470025"/>
          </a:xfrm>
        </p:spPr>
        <p:txBody>
          <a:bodyPr>
            <a:normAutofit/>
          </a:bodyPr>
          <a:lstStyle/>
          <a:p>
            <a:r>
              <a:rPr lang="en-GB" b="1" dirty="0" smtClean="0">
                <a:solidFill>
                  <a:schemeClr val="bg1"/>
                </a:solidFill>
              </a:rPr>
              <a:t>Thank you!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15616" y="2780928"/>
            <a:ext cx="7128792" cy="2304256"/>
          </a:xfrm>
        </p:spPr>
        <p:txBody>
          <a:bodyPr>
            <a:normAutofit/>
          </a:bodyPr>
          <a:lstStyle/>
          <a:p>
            <a:endParaRPr lang="en-ZA" dirty="0" smtClean="0">
              <a:solidFill>
                <a:schemeClr val="bg1"/>
              </a:solidFill>
            </a:endParaRPr>
          </a:p>
          <a:p>
            <a:r>
              <a:rPr lang="en-US" sz="2100" i="1" dirty="0">
                <a:solidFill>
                  <a:schemeClr val="bg1"/>
                </a:solidFill>
              </a:rPr>
              <a:t>Sustainability Science </a:t>
            </a:r>
            <a:r>
              <a:rPr lang="en-US" sz="2100" i="1" dirty="0" smtClean="0">
                <a:solidFill>
                  <a:schemeClr val="bg1"/>
                </a:solidFill>
              </a:rPr>
              <a:t>&amp; </a:t>
            </a:r>
            <a:r>
              <a:rPr lang="en-US" sz="2100" i="1" dirty="0">
                <a:solidFill>
                  <a:schemeClr val="bg1"/>
                </a:solidFill>
              </a:rPr>
              <a:t>Resource Economics Research </a:t>
            </a:r>
            <a:r>
              <a:rPr lang="en-US" sz="2100" i="1" dirty="0" smtClean="0">
                <a:solidFill>
                  <a:schemeClr val="bg1"/>
                </a:solidFill>
              </a:rPr>
              <a:t>Group</a:t>
            </a:r>
          </a:p>
          <a:p>
            <a:r>
              <a:rPr lang="en-US" sz="2100" i="1" dirty="0" smtClean="0">
                <a:solidFill>
                  <a:schemeClr val="bg1"/>
                </a:solidFill>
              </a:rPr>
              <a:t>CSIR, </a:t>
            </a:r>
            <a:r>
              <a:rPr lang="en-US" sz="2100" i="1" dirty="0">
                <a:solidFill>
                  <a:schemeClr val="bg1"/>
                </a:solidFill>
              </a:rPr>
              <a:t>South Africa</a:t>
            </a:r>
            <a:endParaRPr lang="en-GB" sz="2100" dirty="0">
              <a:solidFill>
                <a:schemeClr val="bg1"/>
              </a:solidFill>
            </a:endParaRPr>
          </a:p>
          <a:p>
            <a:r>
              <a:rPr lang="en-US" sz="2100" i="1" dirty="0" smtClean="0">
                <a:solidFill>
                  <a:schemeClr val="bg1"/>
                </a:solidFill>
              </a:rPr>
              <a:t>anahman@csir.co.za</a:t>
            </a:r>
          </a:p>
          <a:p>
            <a:r>
              <a:rPr lang="en-US" sz="2100" i="1" dirty="0" smtClean="0">
                <a:solidFill>
                  <a:schemeClr val="bg1"/>
                </a:solidFill>
              </a:rPr>
              <a:t>+27 21 888 2403</a:t>
            </a:r>
          </a:p>
          <a:p>
            <a:endParaRPr lang="en-US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6393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1061</TotalTime>
  <Words>1948</Words>
  <Application>Microsoft Office PowerPoint</Application>
  <PresentationFormat>On-screen Show (4:3)</PresentationFormat>
  <Paragraphs>881</Paragraphs>
  <Slides>22</Slides>
  <Notes>22</Notes>
  <HiddenSlides>0</HiddenSlides>
  <MMClips>0</MMClips>
  <ScaleCrop>false</ScaleCrop>
  <HeadingPairs>
    <vt:vector size="4" baseType="variant">
      <vt:variant>
        <vt:lpstr>Theme</vt:lpstr>
      </vt:variant>
      <vt:variant>
        <vt:i4>4</vt:i4>
      </vt:variant>
      <vt:variant>
        <vt:lpstr>Slide Titles</vt:lpstr>
      </vt:variant>
      <vt:variant>
        <vt:i4>22</vt:i4>
      </vt:variant>
    </vt:vector>
  </HeadingPairs>
  <TitlesOfParts>
    <vt:vector size="26" baseType="lpstr">
      <vt:lpstr>Office Theme</vt:lpstr>
      <vt:lpstr>1_Office Theme</vt:lpstr>
      <vt:lpstr>1_Custom Design</vt:lpstr>
      <vt:lpstr>Custom Design</vt:lpstr>
      <vt:lpstr>Costs of food waste along the value chain: Evidence from South Africa</vt:lpstr>
      <vt:lpstr>PowerPoint Presentation</vt:lpstr>
      <vt:lpstr>What is food waste?</vt:lpstr>
      <vt:lpstr>Where does food waste arise?</vt:lpstr>
      <vt:lpstr>Approach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Contribution of each stage to total (by mass) </vt:lpstr>
      <vt:lpstr>Contribution of each commodity group to total (by mass)</vt:lpstr>
      <vt:lpstr>PowerPoint Presentation</vt:lpstr>
      <vt:lpstr>PowerPoint Presentation</vt:lpstr>
      <vt:lpstr>PowerPoint Presentation</vt:lpstr>
      <vt:lpstr>PowerPoint Presentation</vt:lpstr>
      <vt:lpstr>Results and discussion</vt:lpstr>
      <vt:lpstr>Contribution of each commodity group to total cost</vt:lpstr>
      <vt:lpstr>Contribution of each stage to total cost</vt:lpstr>
      <vt:lpstr>PowerPoint Presentation</vt:lpstr>
      <vt:lpstr>Conclusions and recommendations</vt:lpstr>
      <vt:lpstr>Thank you!</vt:lpstr>
    </vt:vector>
  </TitlesOfParts>
  <Company>CSIR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Costs of food waste along the value chain: Evidence from South Africa</dc:title>
  <dc:creator>Anton Nahman</dc:creator>
  <cp:lastModifiedBy>User @</cp:lastModifiedBy>
  <cp:revision>226</cp:revision>
  <cp:lastPrinted>2013-09-26T07:38:00Z</cp:lastPrinted>
  <dcterms:created xsi:type="dcterms:W3CDTF">2013-05-07T05:27:43Z</dcterms:created>
  <dcterms:modified xsi:type="dcterms:W3CDTF">2013-12-17T10:47:23Z</dcterms:modified>
</cp:coreProperties>
</file>