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tiff" ContentType="image/tiff"/>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25"/>
  </p:notesMasterIdLst>
  <p:handoutMasterIdLst>
    <p:handoutMasterId r:id="rId26"/>
  </p:handoutMasterIdLst>
  <p:sldIdLst>
    <p:sldId id="256" r:id="rId2"/>
    <p:sldId id="442" r:id="rId3"/>
    <p:sldId id="443" r:id="rId4"/>
    <p:sldId id="377" r:id="rId5"/>
    <p:sldId id="432" r:id="rId6"/>
    <p:sldId id="433" r:id="rId7"/>
    <p:sldId id="413" r:id="rId8"/>
    <p:sldId id="415" r:id="rId9"/>
    <p:sldId id="435" r:id="rId10"/>
    <p:sldId id="436" r:id="rId11"/>
    <p:sldId id="302" r:id="rId12"/>
    <p:sldId id="262" r:id="rId13"/>
    <p:sldId id="416" r:id="rId14"/>
    <p:sldId id="417" r:id="rId15"/>
    <p:sldId id="418" r:id="rId16"/>
    <p:sldId id="419" r:id="rId17"/>
    <p:sldId id="437" r:id="rId18"/>
    <p:sldId id="441" r:id="rId19"/>
    <p:sldId id="421" r:id="rId20"/>
    <p:sldId id="439" r:id="rId21"/>
    <p:sldId id="438" r:id="rId22"/>
    <p:sldId id="440" r:id="rId23"/>
    <p:sldId id="397" r:id="rId24"/>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charset="0"/>
        <a:ea typeface="+mn-ea"/>
        <a:cs typeface="+mn-cs"/>
      </a:defRPr>
    </a:lvl2pPr>
    <a:lvl3pPr marL="914400" algn="l" rtl="0" eaLnBrk="0" fontAlgn="base" hangingPunct="0">
      <a:spcBef>
        <a:spcPct val="0"/>
      </a:spcBef>
      <a:spcAft>
        <a:spcPct val="0"/>
      </a:spcAft>
      <a:defRPr kern="1200">
        <a:solidFill>
          <a:schemeClr val="tx1"/>
        </a:solidFill>
        <a:latin typeface="Arial" charset="0"/>
        <a:ea typeface="+mn-ea"/>
        <a:cs typeface="+mn-cs"/>
      </a:defRPr>
    </a:lvl3pPr>
    <a:lvl4pPr marL="1371600" algn="l" rtl="0" eaLnBrk="0" fontAlgn="base" hangingPunct="0">
      <a:spcBef>
        <a:spcPct val="0"/>
      </a:spcBef>
      <a:spcAft>
        <a:spcPct val="0"/>
      </a:spcAft>
      <a:defRPr kern="1200">
        <a:solidFill>
          <a:schemeClr val="tx1"/>
        </a:solidFill>
        <a:latin typeface="Arial" charset="0"/>
        <a:ea typeface="+mn-ea"/>
        <a:cs typeface="+mn-cs"/>
      </a:defRPr>
    </a:lvl4pPr>
    <a:lvl5pPr marL="1828800"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66"/>
    <a:srgbClr val="000066"/>
    <a:srgbClr val="0033CC"/>
    <a:srgbClr val="009900"/>
    <a:srgbClr val="990099"/>
    <a:srgbClr val="A50021"/>
    <a:srgbClr val="FF3300"/>
    <a:srgbClr val="660033"/>
    <a:srgbClr val="FF99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764" autoAdjust="0"/>
    <p:restoredTop sz="94660"/>
  </p:normalViewPr>
  <p:slideViewPr>
    <p:cSldViewPr>
      <p:cViewPr varScale="1">
        <p:scale>
          <a:sx n="88" d="100"/>
          <a:sy n="88" d="100"/>
        </p:scale>
        <p:origin x="-1056"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6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GB"/>
          </a:p>
        </p:txBody>
      </p:sp>
      <p:sp>
        <p:nvSpPr>
          <p:cNvPr id="296963"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GB"/>
          </a:p>
        </p:txBody>
      </p:sp>
      <p:sp>
        <p:nvSpPr>
          <p:cNvPr id="296964"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GB"/>
          </a:p>
        </p:txBody>
      </p:sp>
      <p:sp>
        <p:nvSpPr>
          <p:cNvPr id="296965"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6202C122-E9C3-4676-942B-022806BEAD33}"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Times New Roman" pitchFamily="18" charset="0"/>
              </a:defRPr>
            </a:lvl1pPr>
          </a:lstStyle>
          <a:p>
            <a:pPr>
              <a:defRPr/>
            </a:pPr>
            <a:endParaRPr lang="en-US"/>
          </a:p>
        </p:txBody>
      </p:sp>
      <p:sp>
        <p:nvSpPr>
          <p:cNvPr id="3891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Times New Roman" pitchFamily="18" charset="0"/>
              </a:defRPr>
            </a:lvl1pPr>
          </a:lstStyle>
          <a:p>
            <a:pPr>
              <a:defRPr/>
            </a:pPr>
            <a:endParaRPr lang="en-US"/>
          </a:p>
        </p:txBody>
      </p:sp>
      <p:sp>
        <p:nvSpPr>
          <p:cNvPr id="5939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389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891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Times New Roman" pitchFamily="18" charset="0"/>
              </a:defRPr>
            </a:lvl1pPr>
          </a:lstStyle>
          <a:p>
            <a:pPr>
              <a:defRPr/>
            </a:pPr>
            <a:endParaRPr lang="en-US"/>
          </a:p>
        </p:txBody>
      </p:sp>
      <p:sp>
        <p:nvSpPr>
          <p:cNvPr id="3891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Times New Roman" pitchFamily="18" charset="0"/>
              </a:defRPr>
            </a:lvl1pPr>
          </a:lstStyle>
          <a:p>
            <a:pPr>
              <a:defRPr/>
            </a:pPr>
            <a:fld id="{55672642-F4FA-44A2-A2C2-D3381A6C6424}"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2FB289AF-E1A0-4808-895B-633EE7601864}" type="slidenum">
              <a:rPr lang="en-US" smtClean="0"/>
              <a:pPr/>
              <a:t>13</a:t>
            </a:fld>
            <a:endParaRPr lang="en-US" smtClean="0"/>
          </a:p>
        </p:txBody>
      </p:sp>
      <p:sp>
        <p:nvSpPr>
          <p:cNvPr id="43011" name="Rectangle 2"/>
          <p:cNvSpPr>
            <a:spLocks noGrp="1" noRot="1" noChangeAspect="1" noChangeArrowheads="1" noTextEdit="1"/>
          </p:cNvSpPr>
          <p:nvPr>
            <p:ph type="sldImg"/>
          </p:nvPr>
        </p:nvSpPr>
        <p:spPr>
          <a:xfrm>
            <a:off x="1133475" y="703263"/>
            <a:ext cx="4591050" cy="3443287"/>
          </a:xfrm>
          <a:ln/>
        </p:spPr>
      </p:sp>
      <p:sp>
        <p:nvSpPr>
          <p:cNvPr id="43012" name="Rectangle 3"/>
          <p:cNvSpPr>
            <a:spLocks noGrp="1" noChangeArrowheads="1"/>
          </p:cNvSpPr>
          <p:nvPr>
            <p:ph type="body" idx="1"/>
          </p:nvPr>
        </p:nvSpPr>
        <p:spPr>
          <a:xfrm>
            <a:off x="924223" y="4357310"/>
            <a:ext cx="5009555" cy="4079119"/>
          </a:xfrm>
          <a:noFill/>
          <a:ln/>
        </p:spPr>
        <p:txBody>
          <a:bodyPr/>
          <a:lstStyle/>
          <a:p>
            <a:endParaRPr lang="fr-FR"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68A2465E-3277-4222-8DB5-CBFC101FDA2C}" type="slidenum">
              <a:rPr lang="en-US" smtClean="0"/>
              <a:pPr/>
              <a:t>14</a:t>
            </a:fld>
            <a:endParaRPr lang="en-US" smtClean="0"/>
          </a:p>
        </p:txBody>
      </p:sp>
      <p:sp>
        <p:nvSpPr>
          <p:cNvPr id="44035" name="Rectangle 2"/>
          <p:cNvSpPr>
            <a:spLocks noGrp="1" noRot="1" noChangeAspect="1" noChangeArrowheads="1" noTextEdit="1"/>
          </p:cNvSpPr>
          <p:nvPr>
            <p:ph type="sldImg"/>
          </p:nvPr>
        </p:nvSpPr>
        <p:spPr>
          <a:xfrm>
            <a:off x="1133475" y="703263"/>
            <a:ext cx="4591050" cy="3443287"/>
          </a:xfrm>
          <a:ln/>
        </p:spPr>
      </p:sp>
      <p:sp>
        <p:nvSpPr>
          <p:cNvPr id="44036" name="Rectangle 3"/>
          <p:cNvSpPr>
            <a:spLocks noGrp="1" noChangeArrowheads="1"/>
          </p:cNvSpPr>
          <p:nvPr>
            <p:ph type="body" idx="1"/>
          </p:nvPr>
        </p:nvSpPr>
        <p:spPr>
          <a:xfrm>
            <a:off x="924223" y="4357310"/>
            <a:ext cx="5009555" cy="4079119"/>
          </a:xfrm>
          <a:noFill/>
          <a:ln/>
        </p:spPr>
        <p:txBody>
          <a:bodyPr/>
          <a:lstStyle/>
          <a:p>
            <a:endParaRPr lang="fr-FR"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D89D43E9-A7BB-49AC-AF77-25466D4BF483}" type="slidenum">
              <a:rPr lang="en-US" smtClean="0"/>
              <a:pPr/>
              <a:t>15</a:t>
            </a:fld>
            <a:endParaRPr lang="en-US" smtClean="0"/>
          </a:p>
        </p:txBody>
      </p:sp>
      <p:sp>
        <p:nvSpPr>
          <p:cNvPr id="45059" name="Rectangle 2"/>
          <p:cNvSpPr>
            <a:spLocks noGrp="1" noRot="1" noChangeAspect="1" noChangeArrowheads="1" noTextEdit="1"/>
          </p:cNvSpPr>
          <p:nvPr>
            <p:ph type="sldImg"/>
          </p:nvPr>
        </p:nvSpPr>
        <p:spPr>
          <a:xfrm>
            <a:off x="1133475" y="703263"/>
            <a:ext cx="4591050" cy="3443287"/>
          </a:xfrm>
          <a:ln/>
        </p:spPr>
      </p:sp>
      <p:sp>
        <p:nvSpPr>
          <p:cNvPr id="45060" name="Rectangle 3"/>
          <p:cNvSpPr>
            <a:spLocks noGrp="1" noChangeArrowheads="1"/>
          </p:cNvSpPr>
          <p:nvPr>
            <p:ph type="body" idx="1"/>
          </p:nvPr>
        </p:nvSpPr>
        <p:spPr>
          <a:xfrm>
            <a:off x="924223" y="4357310"/>
            <a:ext cx="5009555" cy="4079119"/>
          </a:xfrm>
          <a:noFill/>
          <a:ln/>
        </p:spPr>
        <p:txBody>
          <a:bodyPr/>
          <a:lstStyle/>
          <a:p>
            <a:endParaRPr lang="fr-FR"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B74D494C-3CF1-4781-AA84-FCEE23E2F6FC}" type="slidenum">
              <a:rPr lang="en-US" smtClean="0"/>
              <a:pPr/>
              <a:t>16</a:t>
            </a:fld>
            <a:endParaRPr lang="en-US" smtClean="0"/>
          </a:p>
        </p:txBody>
      </p:sp>
      <p:sp>
        <p:nvSpPr>
          <p:cNvPr id="46083" name="Rectangle 2"/>
          <p:cNvSpPr>
            <a:spLocks noGrp="1" noRot="1" noChangeAspect="1" noChangeArrowheads="1" noTextEdit="1"/>
          </p:cNvSpPr>
          <p:nvPr>
            <p:ph type="sldImg"/>
          </p:nvPr>
        </p:nvSpPr>
        <p:spPr>
          <a:xfrm>
            <a:off x="1133475" y="703263"/>
            <a:ext cx="4591050" cy="3443287"/>
          </a:xfrm>
          <a:ln/>
        </p:spPr>
      </p:sp>
      <p:sp>
        <p:nvSpPr>
          <p:cNvPr id="46084" name="Rectangle 3"/>
          <p:cNvSpPr>
            <a:spLocks noGrp="1" noChangeArrowheads="1"/>
          </p:cNvSpPr>
          <p:nvPr>
            <p:ph type="body" idx="1"/>
          </p:nvPr>
        </p:nvSpPr>
        <p:spPr>
          <a:xfrm>
            <a:off x="924223" y="4357310"/>
            <a:ext cx="5009555" cy="4079119"/>
          </a:xfrm>
          <a:noFill/>
          <a:ln/>
        </p:spPr>
        <p:txBody>
          <a:bodyPr/>
          <a:lstStyle/>
          <a:p>
            <a:endParaRPr lang="fr-F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Straight Connector 3"/>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29" name="Title 28"/>
          <p:cNvSpPr>
            <a:spLocks noGrp="1"/>
          </p:cNvSpPr>
          <p:nvPr>
            <p:ph type="ctrTitle"/>
          </p:nvPr>
        </p:nvSpPr>
        <p:spPr>
          <a:xfrm>
            <a:off x="381000" y="4853411"/>
            <a:ext cx="8458200" cy="1222375"/>
          </a:xfrm>
        </p:spPr>
        <p:txBody>
          <a:bodyPr anchor="t"/>
          <a:lstStyle/>
          <a:p>
            <a:r>
              <a:rPr lang="en-US" smtClean="0"/>
              <a:t>Click to edit Master title style</a:t>
            </a:r>
            <a:endParaRPr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5" name="Date Placeholder 15"/>
          <p:cNvSpPr>
            <a:spLocks noGrp="1"/>
          </p:cNvSpPr>
          <p:nvPr>
            <p:ph type="dt" sz="half" idx="10"/>
          </p:nvPr>
        </p:nvSpPr>
        <p:spPr/>
        <p:txBody>
          <a:bodyPr/>
          <a:lstStyle>
            <a:lvl1pPr>
              <a:defRPr/>
            </a:lvl1pPr>
          </a:lstStyle>
          <a:p>
            <a:pPr>
              <a:defRPr/>
            </a:pPr>
            <a:endParaRPr lang="en-US"/>
          </a:p>
        </p:txBody>
      </p:sp>
      <p:sp>
        <p:nvSpPr>
          <p:cNvPr id="6" name="Footer Placeholder 1"/>
          <p:cNvSpPr>
            <a:spLocks noGrp="1"/>
          </p:cNvSpPr>
          <p:nvPr>
            <p:ph type="ftr" sz="quarter" idx="11"/>
          </p:nvPr>
        </p:nvSpPr>
        <p:spPr/>
        <p:txBody>
          <a:bodyPr/>
          <a:lstStyle>
            <a:lvl1pPr>
              <a:defRPr/>
            </a:lvl1pPr>
          </a:lstStyle>
          <a:p>
            <a:pPr>
              <a:defRPr/>
            </a:pPr>
            <a:endParaRPr lang="en-US"/>
          </a:p>
        </p:txBody>
      </p:sp>
      <p:sp>
        <p:nvSpPr>
          <p:cNvPr id="7" name="Slide Number Placeholder 14"/>
          <p:cNvSpPr>
            <a:spLocks noGrp="1"/>
          </p:cNvSpPr>
          <p:nvPr>
            <p:ph type="sldNum" sz="quarter" idx="12"/>
          </p:nvPr>
        </p:nvSpPr>
        <p:spPr>
          <a:xfrm>
            <a:off x="8229600" y="6473825"/>
            <a:ext cx="758825" cy="247650"/>
          </a:xfrm>
        </p:spPr>
        <p:txBody>
          <a:bodyPr/>
          <a:lstStyle>
            <a:lvl1pPr>
              <a:defRPr/>
            </a:lvl1pPr>
          </a:lstStyle>
          <a:p>
            <a:pPr>
              <a:defRPr/>
            </a:pPr>
            <a:fld id="{FB301377-B2C0-4D61-BB1B-F0563B8CA02C}"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lang="en-US" smtClean="0"/>
              <a:t>Click to edit Master title style</a:t>
            </a:r>
            <a:endParaRPr lang="en-US"/>
          </a:p>
        </p:txBody>
      </p:sp>
      <p:sp>
        <p:nvSpPr>
          <p:cNvPr id="27" name="Content Placeholder 26"/>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4"/>
          <p:cNvSpPr>
            <a:spLocks noGrp="1"/>
          </p:cNvSpPr>
          <p:nvPr>
            <p:ph type="dt" sz="half" idx="10"/>
          </p:nvPr>
        </p:nvSpPr>
        <p:spPr/>
        <p:txBody>
          <a:bodyPr/>
          <a:lstStyle>
            <a:lvl1pPr>
              <a:defRPr/>
            </a:lvl1pPr>
          </a:lstStyle>
          <a:p>
            <a:pPr>
              <a:defRPr/>
            </a:pPr>
            <a:endParaRPr lang="en-US"/>
          </a:p>
        </p:txBody>
      </p:sp>
      <p:sp>
        <p:nvSpPr>
          <p:cNvPr id="5" name="Footer Placeholder 18"/>
          <p:cNvSpPr>
            <a:spLocks noGrp="1"/>
          </p:cNvSpPr>
          <p:nvPr>
            <p:ph type="ftr" sz="quarter" idx="11"/>
          </p:nvPr>
        </p:nvSpPr>
        <p:spPr>
          <a:xfrm>
            <a:off x="3581400" y="76200"/>
            <a:ext cx="2895600" cy="288925"/>
          </a:xfrm>
        </p:spPr>
        <p:txBody>
          <a:bodyPr/>
          <a:lstStyle>
            <a:lvl1pPr>
              <a:defRPr/>
            </a:lvl1pPr>
          </a:lstStyle>
          <a:p>
            <a:pPr>
              <a:defRPr/>
            </a:pPr>
            <a:endParaRPr lang="en-US"/>
          </a:p>
        </p:txBody>
      </p:sp>
      <p:sp>
        <p:nvSpPr>
          <p:cNvPr id="6" name="Slide Number Placeholder 15"/>
          <p:cNvSpPr>
            <a:spLocks noGrp="1"/>
          </p:cNvSpPr>
          <p:nvPr>
            <p:ph type="sldNum" sz="quarter" idx="12"/>
          </p:nvPr>
        </p:nvSpPr>
        <p:spPr>
          <a:xfrm>
            <a:off x="8229600" y="6473825"/>
            <a:ext cx="758825" cy="247650"/>
          </a:xfrm>
        </p:spPr>
        <p:txBody>
          <a:bodyPr/>
          <a:lstStyle>
            <a:lvl1pPr>
              <a:defRPr/>
            </a:lvl1pPr>
          </a:lstStyle>
          <a:p>
            <a:pPr>
              <a:defRPr/>
            </a:pPr>
            <a:fld id="{6D3C7333-07D3-457D-80AF-D6C39527F8AC}"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Straight Connector 3"/>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lang="en-US" smtClean="0"/>
              <a:t>Click to edit Master title style</a:t>
            </a:r>
            <a:endParaRPr lang="en-US"/>
          </a:p>
        </p:txBody>
      </p:sp>
      <p:sp>
        <p:nvSpPr>
          <p:cNvPr id="5" name="Date Placeholder 18"/>
          <p:cNvSpPr>
            <a:spLocks noGrp="1"/>
          </p:cNvSpPr>
          <p:nvPr>
            <p:ph type="dt" sz="half" idx="10"/>
          </p:nvPr>
        </p:nvSpPr>
        <p:spPr/>
        <p:txBody>
          <a:bodyPr/>
          <a:lstStyle>
            <a:lvl1pPr>
              <a:defRPr/>
            </a:lvl1pPr>
          </a:lstStyle>
          <a:p>
            <a:pPr>
              <a:defRPr/>
            </a:pPr>
            <a:endParaRPr lang="en-US"/>
          </a:p>
        </p:txBody>
      </p:sp>
      <p:sp>
        <p:nvSpPr>
          <p:cNvPr id="7" name="Footer Placeholder 10"/>
          <p:cNvSpPr>
            <a:spLocks noGrp="1"/>
          </p:cNvSpPr>
          <p:nvPr>
            <p:ph type="ftr" sz="quarter" idx="11"/>
          </p:nvPr>
        </p:nvSpPr>
        <p:spPr/>
        <p:txBody>
          <a:bodyPr/>
          <a:lstStyle>
            <a:lvl1pPr>
              <a:defRPr/>
            </a:lvl1pPr>
          </a:lstStyle>
          <a:p>
            <a:pPr>
              <a:defRPr/>
            </a:pPr>
            <a:endParaRPr lang="en-US"/>
          </a:p>
        </p:txBody>
      </p:sp>
      <p:sp>
        <p:nvSpPr>
          <p:cNvPr id="9" name="Slide Number Placeholder 15"/>
          <p:cNvSpPr>
            <a:spLocks noGrp="1"/>
          </p:cNvSpPr>
          <p:nvPr>
            <p:ph type="sldNum" sz="quarter" idx="12"/>
          </p:nvPr>
        </p:nvSpPr>
        <p:spPr/>
        <p:txBody>
          <a:bodyPr/>
          <a:lstStyle>
            <a:lvl1pPr>
              <a:defRPr/>
            </a:lvl1pPr>
          </a:lstStyle>
          <a:p>
            <a:pPr>
              <a:defRPr/>
            </a:pPr>
            <a:fld id="{65B3BB38-9822-4A3D-A257-4555D89EE08B}"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lang="en-US" smtClean="0"/>
              <a:t>Click to edit Master title style</a:t>
            </a:r>
            <a:endParaRPr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0"/>
          <p:cNvSpPr>
            <a:spLocks noGrp="1"/>
          </p:cNvSpPr>
          <p:nvPr>
            <p:ph type="dt" sz="half" idx="10"/>
          </p:nvPr>
        </p:nvSpPr>
        <p:spPr/>
        <p:txBody>
          <a:bodyPr/>
          <a:lstStyle>
            <a:lvl1pPr>
              <a:defRPr/>
            </a:lvl1pPr>
          </a:lstStyle>
          <a:p>
            <a:pPr>
              <a:defRPr/>
            </a:pPr>
            <a:endParaRPr lang="en-US"/>
          </a:p>
        </p:txBody>
      </p:sp>
      <p:sp>
        <p:nvSpPr>
          <p:cNvPr id="6" name="Footer Placeholder 27"/>
          <p:cNvSpPr>
            <a:spLocks noGrp="1"/>
          </p:cNvSpPr>
          <p:nvPr>
            <p:ph type="ftr" sz="quarter" idx="11"/>
          </p:nvPr>
        </p:nvSpPr>
        <p:spPr/>
        <p:txBody>
          <a:bodyPr/>
          <a:lstStyle>
            <a:lvl1pPr>
              <a:defRPr/>
            </a:lvl1pPr>
          </a:lstStyle>
          <a:p>
            <a:pPr>
              <a:defRPr/>
            </a:pPr>
            <a:endParaRPr lang="en-US"/>
          </a:p>
        </p:txBody>
      </p:sp>
      <p:sp>
        <p:nvSpPr>
          <p:cNvPr id="7" name="Slide Number Placeholder 4"/>
          <p:cNvSpPr>
            <a:spLocks noGrp="1"/>
          </p:cNvSpPr>
          <p:nvPr>
            <p:ph type="sldNum" sz="quarter" idx="12"/>
          </p:nvPr>
        </p:nvSpPr>
        <p:spPr/>
        <p:txBody>
          <a:bodyPr/>
          <a:lstStyle>
            <a:lvl1pPr>
              <a:defRPr/>
            </a:lvl1pPr>
          </a:lstStyle>
          <a:p>
            <a:pPr>
              <a:defRPr/>
            </a:pPr>
            <a:fld id="{BA4D03C3-67B0-4ABD-9045-302511791585}"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29" name="Title 28"/>
          <p:cNvSpPr>
            <a:spLocks noGrp="1"/>
          </p:cNvSpPr>
          <p:nvPr>
            <p:ph type="title"/>
          </p:nvPr>
        </p:nvSpPr>
        <p:spPr>
          <a:xfrm>
            <a:off x="304800" y="5410200"/>
            <a:ext cx="8610600" cy="882650"/>
          </a:xfrm>
        </p:spPr>
        <p:txBody>
          <a:bodyPr/>
          <a:lstStyle>
            <a:lvl1pPr>
              <a:defRPr/>
            </a:lvl1pPr>
          </a:lstStyle>
          <a:p>
            <a:r>
              <a:rPr lang="en-US" smtClean="0"/>
              <a:t>Click to edit Master title style</a:t>
            </a:r>
            <a:endParaRPr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Date Placeholder 9"/>
          <p:cNvSpPr>
            <a:spLocks noGrp="1"/>
          </p:cNvSpPr>
          <p:nvPr>
            <p:ph type="dt" sz="half" idx="10"/>
          </p:nvPr>
        </p:nvSpPr>
        <p:spPr/>
        <p:txBody>
          <a:bodyPr/>
          <a:lstStyle>
            <a:lvl1pPr>
              <a:defRPr/>
            </a:lvl1pPr>
          </a:lstStyle>
          <a:p>
            <a:pPr>
              <a:defRPr/>
            </a:pPr>
            <a:endParaRPr lang="en-US"/>
          </a:p>
        </p:txBody>
      </p:sp>
      <p:sp>
        <p:nvSpPr>
          <p:cNvPr id="9" name="Footer Placeholder 5"/>
          <p:cNvSpPr>
            <a:spLocks noGrp="1"/>
          </p:cNvSpPr>
          <p:nvPr>
            <p:ph type="ftr" sz="quarter" idx="11"/>
          </p:nvPr>
        </p:nvSpPr>
        <p:spPr/>
        <p:txBody>
          <a:bodyPr/>
          <a:lstStyle>
            <a:lvl1pPr>
              <a:defRPr/>
            </a:lvl1pPr>
          </a:lstStyle>
          <a:p>
            <a:pPr>
              <a:defRPr/>
            </a:pPr>
            <a:endParaRPr lang="en-US"/>
          </a:p>
        </p:txBody>
      </p:sp>
      <p:sp>
        <p:nvSpPr>
          <p:cNvPr id="10" name="Slide Number Placeholder 6"/>
          <p:cNvSpPr>
            <a:spLocks noGrp="1"/>
          </p:cNvSpPr>
          <p:nvPr>
            <p:ph type="sldNum" sz="quarter" idx="12"/>
          </p:nvPr>
        </p:nvSpPr>
        <p:spPr>
          <a:xfrm>
            <a:off x="8229600" y="6477000"/>
            <a:ext cx="762000" cy="247650"/>
          </a:xfrm>
        </p:spPr>
        <p:txBody>
          <a:bodyPr/>
          <a:lstStyle>
            <a:lvl1pPr>
              <a:defRPr/>
            </a:lvl1pPr>
          </a:lstStyle>
          <a:p>
            <a:pPr>
              <a:defRPr/>
            </a:pPr>
            <a:fld id="{0588967D-24E9-423B-B114-05AADB6AF08C}"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lang="en-US" smtClean="0"/>
              <a:t>Click to edit Master title style</a:t>
            </a:r>
            <a:endParaRPr lang="en-US"/>
          </a:p>
        </p:txBody>
      </p:sp>
      <p:sp>
        <p:nvSpPr>
          <p:cNvPr id="3" name="Date Placeholder 10"/>
          <p:cNvSpPr>
            <a:spLocks noGrp="1"/>
          </p:cNvSpPr>
          <p:nvPr>
            <p:ph type="dt" sz="half" idx="10"/>
          </p:nvPr>
        </p:nvSpPr>
        <p:spPr/>
        <p:txBody>
          <a:bodyPr/>
          <a:lstStyle>
            <a:lvl1pPr>
              <a:defRPr/>
            </a:lvl1pPr>
          </a:lstStyle>
          <a:p>
            <a:pPr>
              <a:defRPr/>
            </a:pPr>
            <a:endParaRPr lang="en-US"/>
          </a:p>
        </p:txBody>
      </p:sp>
      <p:sp>
        <p:nvSpPr>
          <p:cNvPr id="4" name="Footer Placeholder 27"/>
          <p:cNvSpPr>
            <a:spLocks noGrp="1"/>
          </p:cNvSpPr>
          <p:nvPr>
            <p:ph type="ftr" sz="quarter" idx="11"/>
          </p:nvPr>
        </p:nvSpPr>
        <p:spPr/>
        <p:txBody>
          <a:bodyPr/>
          <a:lstStyle>
            <a:lvl1pPr>
              <a:defRPr/>
            </a:lvl1pPr>
          </a:lstStyle>
          <a:p>
            <a:pPr>
              <a:defRPr/>
            </a:pPr>
            <a:endParaRPr lang="en-US"/>
          </a:p>
        </p:txBody>
      </p:sp>
      <p:sp>
        <p:nvSpPr>
          <p:cNvPr id="5" name="Slide Number Placeholder 4"/>
          <p:cNvSpPr>
            <a:spLocks noGrp="1"/>
          </p:cNvSpPr>
          <p:nvPr>
            <p:ph type="sldNum" sz="quarter" idx="12"/>
          </p:nvPr>
        </p:nvSpPr>
        <p:spPr/>
        <p:txBody>
          <a:bodyPr/>
          <a:lstStyle>
            <a:lvl1pPr>
              <a:defRPr/>
            </a:lvl1pPr>
          </a:lstStyle>
          <a:p>
            <a:pPr>
              <a:defRPr/>
            </a:pPr>
            <a:fld id="{202AD3EE-EFE6-4113-8EB5-DE71D4939905}"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2"/>
          <p:cNvSpPr>
            <a:spLocks noGrp="1"/>
          </p:cNvSpPr>
          <p:nvPr>
            <p:ph type="dt" sz="half" idx="10"/>
          </p:nvPr>
        </p:nvSpPr>
        <p:spPr/>
        <p:txBody>
          <a:bodyPr/>
          <a:lstStyle>
            <a:lvl1pPr>
              <a:defRPr/>
            </a:lvl1pPr>
          </a:lstStyle>
          <a:p>
            <a:pPr>
              <a:defRPr/>
            </a:pPr>
            <a:endParaRPr lang="en-US"/>
          </a:p>
        </p:txBody>
      </p:sp>
      <p:sp>
        <p:nvSpPr>
          <p:cNvPr id="3" name="Footer Placeholder 23"/>
          <p:cNvSpPr>
            <a:spLocks noGrp="1"/>
          </p:cNvSpPr>
          <p:nvPr>
            <p:ph type="ftr" sz="quarter" idx="11"/>
          </p:nvPr>
        </p:nvSpPr>
        <p:spPr/>
        <p:txBody>
          <a:bodyPr/>
          <a:lstStyle>
            <a:lvl1pPr>
              <a:defRPr/>
            </a:lvl1pPr>
          </a:lstStyle>
          <a:p>
            <a:pPr>
              <a:defRPr/>
            </a:pPr>
            <a:endParaRPr lang="en-US"/>
          </a:p>
        </p:txBody>
      </p:sp>
      <p:sp>
        <p:nvSpPr>
          <p:cNvPr id="4" name="Slide Number Placeholder 6"/>
          <p:cNvSpPr>
            <a:spLocks noGrp="1"/>
          </p:cNvSpPr>
          <p:nvPr>
            <p:ph type="sldNum" sz="quarter" idx="12"/>
          </p:nvPr>
        </p:nvSpPr>
        <p:spPr/>
        <p:txBody>
          <a:bodyPr/>
          <a:lstStyle>
            <a:lvl1pPr>
              <a:defRPr/>
            </a:lvl1pPr>
          </a:lstStyle>
          <a:p>
            <a:pPr>
              <a:defRPr/>
            </a:pPr>
            <a:fld id="{1D2D86C7-D596-4E1A-966F-97ACE4001743}"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12" name="Title 11"/>
          <p:cNvSpPr>
            <a:spLocks noGrp="1"/>
          </p:cNvSpPr>
          <p:nvPr>
            <p:ph type="title"/>
          </p:nvPr>
        </p:nvSpPr>
        <p:spPr>
          <a:xfrm>
            <a:off x="457200" y="5486400"/>
            <a:ext cx="8458200" cy="520700"/>
          </a:xfrm>
        </p:spPr>
        <p:txBody>
          <a:bodyPr/>
          <a:lstStyle>
            <a:lvl1pPr algn="l">
              <a:buNone/>
              <a:defRPr sz="2000" b="1"/>
            </a:lvl1pPr>
          </a:lstStyle>
          <a:p>
            <a:r>
              <a:rPr lang="en-US" smtClean="0"/>
              <a:t>Click to edit Master title style</a:t>
            </a:r>
            <a:endParaRPr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24"/>
          <p:cNvSpPr>
            <a:spLocks noGrp="1"/>
          </p:cNvSpPr>
          <p:nvPr>
            <p:ph type="dt" sz="half" idx="10"/>
          </p:nvPr>
        </p:nvSpPr>
        <p:spPr/>
        <p:txBody>
          <a:bodyPr/>
          <a:lstStyle>
            <a:lvl1pPr>
              <a:defRPr/>
            </a:lvl1pPr>
          </a:lstStyle>
          <a:p>
            <a:pPr>
              <a:defRPr/>
            </a:pPr>
            <a:endParaRPr lang="en-US"/>
          </a:p>
        </p:txBody>
      </p:sp>
      <p:sp>
        <p:nvSpPr>
          <p:cNvPr id="7" name="Footer Placeholder 28"/>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CC6027B6-76F7-459A-88E1-1AC0B68CB572}"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en-US" noProof="0" smtClean="0"/>
              <a:t>Click icon to add picture</a:t>
            </a:r>
            <a:endParaRPr lang="en-US" noProof="0" dirty="0"/>
          </a:p>
        </p:txBody>
      </p:sp>
      <p:sp>
        <p:nvSpPr>
          <p:cNvPr id="17" name="Title 16"/>
          <p:cNvSpPr>
            <a:spLocks noGrp="1"/>
          </p:cNvSpPr>
          <p:nvPr>
            <p:ph type="title"/>
          </p:nvPr>
        </p:nvSpPr>
        <p:spPr>
          <a:xfrm>
            <a:off x="381000" y="4993760"/>
            <a:ext cx="5867400" cy="522288"/>
          </a:xfrm>
        </p:spPr>
        <p:txBody>
          <a:bodyPr/>
          <a:lstStyle>
            <a:lvl1pPr algn="l">
              <a:buNone/>
              <a:defRPr sz="2000" b="1"/>
            </a:lvl1pPr>
          </a:lstStyle>
          <a:p>
            <a:r>
              <a:rPr lang="en-US" smtClean="0"/>
              <a:t>Click to edit Master title style</a:t>
            </a:r>
            <a:endParaRPr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en-US" smtClean="0"/>
              <a:t>Click to edit Master text styles</a:t>
            </a:r>
          </a:p>
        </p:txBody>
      </p:sp>
      <p:sp>
        <p:nvSpPr>
          <p:cNvPr id="5" name="Date Placeholder 6"/>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30"/>
          <p:cNvSpPr>
            <a:spLocks noGrp="1"/>
          </p:cNvSpPr>
          <p:nvPr>
            <p:ph type="sldNum" sz="quarter" idx="12"/>
          </p:nvPr>
        </p:nvSpPr>
        <p:spPr/>
        <p:txBody>
          <a:bodyPr/>
          <a:lstStyle>
            <a:lvl1pPr>
              <a:defRPr/>
            </a:lvl1pPr>
          </a:lstStyle>
          <a:p>
            <a:pPr>
              <a:defRPr/>
            </a:pPr>
            <a:fld id="{7FDC8495-178E-4642-8577-2968D9A582A9}"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0"/>
          <p:cNvSpPr>
            <a:spLocks noGrp="1"/>
          </p:cNvSpPr>
          <p:nvPr>
            <p:ph type="dt" sz="half" idx="10"/>
          </p:nvPr>
        </p:nvSpPr>
        <p:spPr/>
        <p:txBody>
          <a:bodyPr/>
          <a:lstStyle>
            <a:lvl1pPr>
              <a:defRPr/>
            </a:lvl1pPr>
          </a:lstStyle>
          <a:p>
            <a:pPr>
              <a:defRPr/>
            </a:pPr>
            <a:endParaRPr lang="en-US"/>
          </a:p>
        </p:txBody>
      </p:sp>
      <p:sp>
        <p:nvSpPr>
          <p:cNvPr id="5" name="Footer Placeholder 27"/>
          <p:cNvSpPr>
            <a:spLocks noGrp="1"/>
          </p:cNvSpPr>
          <p:nvPr>
            <p:ph type="ftr" sz="quarter" idx="11"/>
          </p:nvPr>
        </p:nvSpPr>
        <p:spPr/>
        <p:txBody>
          <a:bodyPr/>
          <a:lstStyle>
            <a:lvl1pPr>
              <a:defRPr/>
            </a:lvl1pPr>
          </a:lstStyle>
          <a:p>
            <a:pPr>
              <a:defRPr/>
            </a:pPr>
            <a:endParaRPr lang="en-US"/>
          </a:p>
        </p:txBody>
      </p:sp>
      <p:sp>
        <p:nvSpPr>
          <p:cNvPr id="6" name="Slide Number Placeholder 4"/>
          <p:cNvSpPr>
            <a:spLocks noGrp="1"/>
          </p:cNvSpPr>
          <p:nvPr>
            <p:ph type="sldNum" sz="quarter" idx="12"/>
          </p:nvPr>
        </p:nvSpPr>
        <p:spPr/>
        <p:txBody>
          <a:bodyPr/>
          <a:lstStyle>
            <a:lvl1pPr>
              <a:defRPr/>
            </a:lvl1pPr>
          </a:lstStyle>
          <a:p>
            <a:pPr>
              <a:defRPr/>
            </a:pPr>
            <a:fld id="{A7478625-87C6-4088-9EBB-A485A0C84DE9}"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6E3CEEC-F6EB-43CC-953B-7266FEEEFE31}"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3716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457200" y="1981200"/>
            <a:ext cx="40386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48200" y="1981200"/>
            <a:ext cx="4038600" cy="1866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4648200" y="4000500"/>
            <a:ext cx="4038600" cy="1866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Rectangle 2"/>
          <p:cNvSpPr>
            <a:spLocks noGrp="1" noChangeArrowheads="1"/>
          </p:cNvSpPr>
          <p:nvPr>
            <p:ph type="ftr" sz="quarter" idx="10"/>
          </p:nvPr>
        </p:nvSpPr>
        <p:spPr/>
        <p:txBody>
          <a:bodyPr/>
          <a:lstStyle>
            <a:lvl1pPr>
              <a:defRPr/>
            </a:lvl1pPr>
          </a:lstStyle>
          <a:p>
            <a:pPr>
              <a:defRPr/>
            </a:pPr>
            <a:endParaRPr lang="en-US"/>
          </a:p>
        </p:txBody>
      </p:sp>
      <p:sp>
        <p:nvSpPr>
          <p:cNvPr id="7" name="Rectangle 3"/>
          <p:cNvSpPr>
            <a:spLocks noGrp="1" noChangeArrowheads="1"/>
          </p:cNvSpPr>
          <p:nvPr>
            <p:ph type="sldNum" sz="quarter" idx="11"/>
          </p:nvPr>
        </p:nvSpPr>
        <p:spPr/>
        <p:txBody>
          <a:bodyPr/>
          <a:lstStyle>
            <a:lvl1pPr>
              <a:defRPr/>
            </a:lvl1pPr>
          </a:lstStyle>
          <a:p>
            <a:pPr>
              <a:defRPr/>
            </a:pPr>
            <a:fld id="{ABCB7BF8-4251-4762-8F77-00B2668329BB}" type="slidenum">
              <a:rPr lang="en-US"/>
              <a:pPr>
                <a:defRPr/>
              </a:pPr>
              <a:t>‹#›</a:t>
            </a:fld>
            <a:endParaRPr lang="en-US"/>
          </a:p>
        </p:txBody>
      </p:sp>
      <p:sp>
        <p:nvSpPr>
          <p:cNvPr id="8" name="Rectangle 16"/>
          <p:cNvSpPr>
            <a:spLocks noGrp="1" noChangeArrowheads="1"/>
          </p:cNvSpPr>
          <p:nvPr>
            <p:ph type="dt" sz="half" idx="12"/>
          </p:nvPr>
        </p:nvSpPr>
        <p:spPr/>
        <p:txBody>
          <a:bodyPr/>
          <a:lstStyle>
            <a:lvl1pPr>
              <a:defRPr/>
            </a:lvl1pPr>
          </a:lstStyle>
          <a:p>
            <a:pPr>
              <a:defRPr/>
            </a:pPr>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a:xfrm>
            <a:off x="457200" y="6251575"/>
            <a:ext cx="2133600" cy="476250"/>
          </a:xfrm>
        </p:spPr>
        <p:txBody>
          <a:bodyPr/>
          <a:lstStyle>
            <a:lvl1pPr>
              <a:defRPr/>
            </a:lvl1pPr>
          </a:lstStyle>
          <a:p>
            <a:endParaRPr lang="en-US"/>
          </a:p>
        </p:txBody>
      </p:sp>
      <p:sp>
        <p:nvSpPr>
          <p:cNvPr id="6" name="Slide Number Placeholder 5"/>
          <p:cNvSpPr>
            <a:spLocks noGrp="1"/>
          </p:cNvSpPr>
          <p:nvPr>
            <p:ph type="sldNum" sz="quarter" idx="11"/>
          </p:nvPr>
        </p:nvSpPr>
        <p:spPr>
          <a:xfrm>
            <a:off x="6553200" y="6248400"/>
            <a:ext cx="2133600" cy="476250"/>
          </a:xfrm>
        </p:spPr>
        <p:txBody>
          <a:bodyPr/>
          <a:lstStyle>
            <a:lvl1pPr>
              <a:defRPr/>
            </a:lvl1pPr>
          </a:lstStyle>
          <a:p>
            <a:fld id="{31938B70-C0DD-4B15-8DD9-4D709681B767}" type="slidenum">
              <a:rPr lang="en-US"/>
              <a:pPr/>
              <a:t>‹#›</a:t>
            </a:fld>
            <a:endParaRPr lang="en-US"/>
          </a:p>
        </p:txBody>
      </p:sp>
      <p:sp>
        <p:nvSpPr>
          <p:cNvPr id="7" name="Footer Placeholder 6"/>
          <p:cNvSpPr>
            <a:spLocks noGrp="1"/>
          </p:cNvSpPr>
          <p:nvPr>
            <p:ph type="ftr" sz="quarter" idx="12"/>
          </p:nvPr>
        </p:nvSpPr>
        <p:spPr>
          <a:xfrm>
            <a:off x="3124200" y="6248400"/>
            <a:ext cx="2895600" cy="476250"/>
          </a:xfrm>
        </p:spPr>
        <p:txBody>
          <a:bodyPr/>
          <a:lstStyle>
            <a:lvl1pPr>
              <a:defRPr/>
            </a:lvl1p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3077" name="Text Placeholder 7"/>
          <p:cNvSpPr>
            <a:spLocks noGrp="1"/>
          </p:cNvSpPr>
          <p:nvPr>
            <p:ph type="body" idx="1"/>
          </p:nvPr>
        </p:nvSpPr>
        <p:spPr bwMode="auto">
          <a:xfrm>
            <a:off x="304800" y="1554163"/>
            <a:ext cx="86868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en-US"/>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en-US"/>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smtClean="0">
                <a:solidFill>
                  <a:schemeClr val="accent1">
                    <a:shade val="75000"/>
                  </a:schemeClr>
                </a:solidFill>
              </a:defRPr>
            </a:lvl1pPr>
          </a:lstStyle>
          <a:p>
            <a:pPr>
              <a:defRPr/>
            </a:pPr>
            <a:fld id="{B2F7DC23-86B6-4EB4-8282-A6750081C8DA}" type="slidenum">
              <a:rPr lang="en-US"/>
              <a:pPr>
                <a:defRPr/>
              </a:pPr>
              <a:t>‹#›</a:t>
            </a:fld>
            <a:endParaRPr lang="en-US"/>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lang="en-US" smtClean="0"/>
              <a:t>Click to edit Master title style</a:t>
            </a:r>
            <a:endParaRPr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Tree>
  </p:cSld>
  <p:clrMap bg1="dk1" tx1="lt1" bg2="dk2" tx2="lt2" accent1="accent1" accent2="accent2" accent3="accent3" accent4="accent4" accent5="accent5" accent6="accent6" hlink="hlink" folHlink="folHlink"/>
  <p:sldLayoutIdLst>
    <p:sldLayoutId id="2147483791" r:id="rId1"/>
    <p:sldLayoutId id="2147483792" r:id="rId2"/>
    <p:sldLayoutId id="2147483793" r:id="rId3"/>
    <p:sldLayoutId id="2147483788" r:id="rId4"/>
    <p:sldLayoutId id="2147483794" r:id="rId5"/>
    <p:sldLayoutId id="2147483789" r:id="rId6"/>
    <p:sldLayoutId id="2147483795" r:id="rId7"/>
    <p:sldLayoutId id="2147483796" r:id="rId8"/>
    <p:sldLayoutId id="2147483797" r:id="rId9"/>
    <p:sldLayoutId id="2147483790" r:id="rId10"/>
    <p:sldLayoutId id="2147483798" r:id="rId11"/>
    <p:sldLayoutId id="2147483799" r:id="rId12"/>
    <p:sldLayoutId id="2147483807" r:id="rId13"/>
  </p:sldLayoutIdLst>
  <p:txStyles>
    <p:titleStyle>
      <a:lvl1pPr algn="l" rtl="0" fontAlgn="base">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fontAlgn="base">
        <a:spcBef>
          <a:spcPct val="0"/>
        </a:spcBef>
        <a:spcAft>
          <a:spcPct val="0"/>
        </a:spcAft>
        <a:defRPr sz="3600">
          <a:solidFill>
            <a:schemeClr val="tx2"/>
          </a:solidFill>
          <a:latin typeface="Franklin Gothic Medium" pitchFamily="34" charset="0"/>
        </a:defRPr>
      </a:lvl2pPr>
      <a:lvl3pPr algn="l" rtl="0" fontAlgn="base">
        <a:spcBef>
          <a:spcPct val="0"/>
        </a:spcBef>
        <a:spcAft>
          <a:spcPct val="0"/>
        </a:spcAft>
        <a:defRPr sz="3600">
          <a:solidFill>
            <a:schemeClr val="tx2"/>
          </a:solidFill>
          <a:latin typeface="Franklin Gothic Medium" pitchFamily="34" charset="0"/>
        </a:defRPr>
      </a:lvl3pPr>
      <a:lvl4pPr algn="l" rtl="0" fontAlgn="base">
        <a:spcBef>
          <a:spcPct val="0"/>
        </a:spcBef>
        <a:spcAft>
          <a:spcPct val="0"/>
        </a:spcAft>
        <a:defRPr sz="3600">
          <a:solidFill>
            <a:schemeClr val="tx2"/>
          </a:solidFill>
          <a:latin typeface="Franklin Gothic Medium" pitchFamily="34" charset="0"/>
        </a:defRPr>
      </a:lvl4pPr>
      <a:lvl5pPr algn="l" rtl="0" fontAlgn="base">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fontAlgn="base">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fontAlgn="base">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fontAlgn="base">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fontAlgn="base">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fontAlgn="base">
        <a:spcBef>
          <a:spcPct val="20000"/>
        </a:spcBef>
        <a:spcAft>
          <a:spcPct val="0"/>
        </a:spcAft>
        <a:buClr>
          <a:schemeClr val="accent1"/>
        </a:buClr>
        <a:buSzPct val="60000"/>
        <a:buFont typeface="Wingdings 2" pitchFamily="18" charset="2"/>
        <a:buChar char=""/>
        <a:defRPr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15.png"/><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19.jpeg"/><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28.jpeg"/><Relationship Id="rId7" Type="http://schemas.openxmlformats.org/officeDocument/2006/relationships/image" Target="../media/image5.png"/><Relationship Id="rId2" Type="http://schemas.openxmlformats.org/officeDocument/2006/relationships/image" Target="../media/image27.jpeg"/><Relationship Id="rId1" Type="http://schemas.openxmlformats.org/officeDocument/2006/relationships/slideLayout" Target="../slideLayouts/slideLayout2.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18.xml.rels><?xml version="1.0" encoding="UTF-8" standalone="yes"?>
<Relationships xmlns="http://schemas.openxmlformats.org/package/2006/relationships"><Relationship Id="rId3" Type="http://schemas.openxmlformats.org/officeDocument/2006/relationships/image" Target="../media/image33.tiff"/><Relationship Id="rId2" Type="http://schemas.openxmlformats.org/officeDocument/2006/relationships/image" Target="../media/image32.tif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36.png"/></Relationships>
</file>

<file path=ppt/slides/_rels/slide20.xml.rels><?xml version="1.0" encoding="UTF-8" standalone="yes"?>
<Relationships xmlns="http://schemas.openxmlformats.org/package/2006/relationships"><Relationship Id="rId3" Type="http://schemas.openxmlformats.org/officeDocument/2006/relationships/image" Target="../media/image38.gif"/><Relationship Id="rId7" Type="http://schemas.openxmlformats.org/officeDocument/2006/relationships/image" Target="../media/image5.png"/><Relationship Id="rId2" Type="http://schemas.openxmlformats.org/officeDocument/2006/relationships/image" Target="../media/image37.gif"/><Relationship Id="rId1" Type="http://schemas.openxmlformats.org/officeDocument/2006/relationships/slideLayout" Target="../slideLayouts/slideLayout2.xml"/><Relationship Id="rId6" Type="http://schemas.openxmlformats.org/officeDocument/2006/relationships/image" Target="../media/image41.gif"/><Relationship Id="rId5" Type="http://schemas.openxmlformats.org/officeDocument/2006/relationships/image" Target="../media/image40.jpeg"/><Relationship Id="rId4" Type="http://schemas.openxmlformats.org/officeDocument/2006/relationships/image" Target="../media/image39.gif"/></Relationships>
</file>

<file path=ppt/slides/_rels/slide21.xml.rels><?xml version="1.0" encoding="UTF-8" standalone="yes"?>
<Relationships xmlns="http://schemas.openxmlformats.org/package/2006/relationships"><Relationship Id="rId3" Type="http://schemas.openxmlformats.org/officeDocument/2006/relationships/image" Target="../media/image43.tiff"/><Relationship Id="rId2" Type="http://schemas.openxmlformats.org/officeDocument/2006/relationships/image" Target="../media/image42.tiff"/><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7.gif"/><Relationship Id="rId4" Type="http://schemas.openxmlformats.org/officeDocument/2006/relationships/image" Target="../media/image46.jpeg"/></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152400" y="304800"/>
            <a:ext cx="8839200" cy="2209800"/>
          </a:xfrm>
        </p:spPr>
        <p:txBody>
          <a:bodyPr/>
          <a:lstStyle/>
          <a:p>
            <a:pPr algn="ctr" fontAlgn="auto">
              <a:spcAft>
                <a:spcPts val="0"/>
              </a:spcAft>
              <a:defRPr/>
            </a:pPr>
            <a:r>
              <a:rPr lang="en-US" sz="4600" b="1" dirty="0" smtClean="0">
                <a:solidFill>
                  <a:srgbClr val="FF3300"/>
                </a:solidFill>
              </a:rPr>
              <a:t>“I get all the news I need on the weather report”</a:t>
            </a:r>
          </a:p>
        </p:txBody>
      </p:sp>
      <p:sp>
        <p:nvSpPr>
          <p:cNvPr id="5123" name="Rectangle 3"/>
          <p:cNvSpPr>
            <a:spLocks noGrp="1" noChangeArrowheads="1"/>
          </p:cNvSpPr>
          <p:nvPr>
            <p:ph type="subTitle" idx="1"/>
          </p:nvPr>
        </p:nvSpPr>
        <p:spPr>
          <a:xfrm>
            <a:off x="1600200" y="2819400"/>
            <a:ext cx="6019800" cy="1143000"/>
          </a:xfrm>
        </p:spPr>
        <p:txBody>
          <a:bodyPr>
            <a:normAutofit fontScale="62500" lnSpcReduction="20000"/>
          </a:bodyPr>
          <a:lstStyle/>
          <a:p>
            <a:pPr algn="ctr" fontAlgn="auto">
              <a:spcAft>
                <a:spcPts val="0"/>
              </a:spcAft>
              <a:buFont typeface="Wingdings 2"/>
              <a:buNone/>
              <a:defRPr/>
            </a:pPr>
            <a:r>
              <a:rPr lang="en-US" sz="2800" b="1" dirty="0" smtClean="0"/>
              <a:t>Willem A. Landman</a:t>
            </a:r>
          </a:p>
          <a:p>
            <a:pPr algn="ctr" fontAlgn="auto">
              <a:spcAft>
                <a:spcPts val="0"/>
              </a:spcAft>
              <a:defRPr/>
            </a:pPr>
            <a:r>
              <a:rPr lang="en-US" sz="2800" b="1" dirty="0" smtClean="0"/>
              <a:t>Ruth Park</a:t>
            </a:r>
          </a:p>
          <a:p>
            <a:pPr algn="ctr" fontAlgn="auto">
              <a:spcAft>
                <a:spcPts val="0"/>
              </a:spcAft>
              <a:defRPr/>
            </a:pPr>
            <a:r>
              <a:rPr lang="en-US" sz="2800" b="1" dirty="0" smtClean="0"/>
              <a:t>Stephanie Landman</a:t>
            </a:r>
          </a:p>
          <a:p>
            <a:pPr algn="ctr" fontAlgn="auto">
              <a:spcAft>
                <a:spcPts val="0"/>
              </a:spcAft>
              <a:defRPr/>
            </a:pPr>
            <a:r>
              <a:rPr lang="en-US" sz="2800" b="1" dirty="0" smtClean="0"/>
              <a:t>Francois Engelbrecht</a:t>
            </a:r>
          </a:p>
          <a:p>
            <a:pPr algn="ctr" fontAlgn="auto">
              <a:spcAft>
                <a:spcPts val="0"/>
              </a:spcAft>
              <a:buFont typeface="Wingdings 2"/>
              <a:buNone/>
              <a:defRPr/>
            </a:pPr>
            <a:endParaRPr lang="en-US" sz="2800" b="1" dirty="0" smtClean="0"/>
          </a:p>
        </p:txBody>
      </p:sp>
      <p:pic>
        <p:nvPicPr>
          <p:cNvPr id="18436" name="Picture 5" descr="C:\Documents and Settings\WALandman\My Documents\EMBLEME\csir_embleem.gif"/>
          <p:cNvPicPr>
            <a:picLocks noChangeAspect="1" noChangeArrowheads="1"/>
          </p:cNvPicPr>
          <p:nvPr/>
        </p:nvPicPr>
        <p:blipFill>
          <a:blip r:embed="rId2" cstate="print"/>
          <a:srcRect/>
          <a:stretch>
            <a:fillRect/>
          </a:stretch>
        </p:blipFill>
        <p:spPr bwMode="auto">
          <a:xfrm>
            <a:off x="1066800" y="4463314"/>
            <a:ext cx="2209800" cy="1895775"/>
          </a:xfrm>
          <a:prstGeom prst="rect">
            <a:avLst/>
          </a:prstGeom>
          <a:noFill/>
          <a:ln w="9525">
            <a:noFill/>
            <a:miter lim="800000"/>
            <a:headEnd/>
            <a:tailEnd/>
          </a:ln>
        </p:spPr>
      </p:pic>
      <p:pic>
        <p:nvPicPr>
          <p:cNvPr id="5" name="Picture 4" descr="saws-logo"/>
          <p:cNvPicPr>
            <a:picLocks noChangeAspect="1" noChangeArrowheads="1"/>
          </p:cNvPicPr>
          <p:nvPr/>
        </p:nvPicPr>
        <p:blipFill>
          <a:blip r:embed="rId3" cstate="print"/>
          <a:srcRect/>
          <a:stretch>
            <a:fillRect/>
          </a:stretch>
        </p:blipFill>
        <p:spPr bwMode="auto">
          <a:xfrm>
            <a:off x="5334000" y="4495800"/>
            <a:ext cx="2590872" cy="1752600"/>
          </a:xfrm>
          <a:prstGeom prst="rect">
            <a:avLst/>
          </a:prstGeom>
          <a:noFill/>
          <a:ln w="9525">
            <a:noFill/>
            <a:miter lim="800000"/>
            <a:headEnd/>
            <a:tailEnd/>
          </a:ln>
        </p:spPr>
      </p:pic>
      <p:pic>
        <p:nvPicPr>
          <p:cNvPr id="1026" name="Picture 2" descr="D:\EMBLEME\BannerA_40.png"/>
          <p:cNvPicPr>
            <a:picLocks noChangeAspect="1" noChangeArrowheads="1"/>
          </p:cNvPicPr>
          <p:nvPr/>
        </p:nvPicPr>
        <p:blipFill>
          <a:blip r:embed="rId4" cstate="print"/>
          <a:srcRect/>
          <a:stretch>
            <a:fillRect/>
          </a:stretch>
        </p:blipFill>
        <p:spPr bwMode="auto">
          <a:xfrm>
            <a:off x="6210300" y="2209800"/>
            <a:ext cx="1638300" cy="1665605"/>
          </a:xfrm>
          <a:prstGeom prst="rect">
            <a:avLst/>
          </a:prstGeom>
          <a:noFill/>
        </p:spPr>
      </p:pic>
      <p:pic>
        <p:nvPicPr>
          <p:cNvPr id="1027" name="Picture 3" descr="D:\EMBLEME\BannerA_40.png"/>
          <p:cNvPicPr>
            <a:picLocks noChangeAspect="1" noChangeArrowheads="1"/>
          </p:cNvPicPr>
          <p:nvPr/>
        </p:nvPicPr>
        <p:blipFill>
          <a:blip r:embed="rId4" cstate="print"/>
          <a:srcRect/>
          <a:stretch>
            <a:fillRect/>
          </a:stretch>
        </p:blipFill>
        <p:spPr bwMode="auto">
          <a:xfrm>
            <a:off x="1020580" y="2209800"/>
            <a:ext cx="1646420" cy="1676400"/>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1554163"/>
            <a:ext cx="8839200" cy="4525962"/>
          </a:xfrm>
        </p:spPr>
        <p:txBody>
          <a:bodyPr/>
          <a:lstStyle/>
          <a:p>
            <a:pPr>
              <a:buNone/>
            </a:pPr>
            <a:endParaRPr lang="en-ZA" sz="4800" b="1" dirty="0" smtClean="0">
              <a:solidFill>
                <a:srgbClr val="FFFF00"/>
              </a:solidFill>
            </a:endParaRPr>
          </a:p>
          <a:p>
            <a:pPr>
              <a:buNone/>
            </a:pPr>
            <a:r>
              <a:rPr lang="en-ZA" sz="4800" b="1" dirty="0" smtClean="0">
                <a:solidFill>
                  <a:srgbClr val="FFFF00"/>
                </a:solidFill>
              </a:rPr>
              <a:t>“CLIMATE IS WHAT YOU EXPECT…</a:t>
            </a:r>
          </a:p>
          <a:p>
            <a:pPr>
              <a:buNone/>
            </a:pPr>
            <a:endParaRPr lang="en-ZA" sz="4800" b="1" dirty="0" smtClean="0">
              <a:solidFill>
                <a:srgbClr val="FFFF00"/>
              </a:solidFill>
            </a:endParaRPr>
          </a:p>
          <a:p>
            <a:pPr>
              <a:buNone/>
            </a:pPr>
            <a:r>
              <a:rPr lang="en-ZA" sz="4800" b="1" dirty="0" smtClean="0">
                <a:solidFill>
                  <a:srgbClr val="FFFF00"/>
                </a:solidFill>
              </a:rPr>
              <a:t>…WEATHER IS WHAT YOU GET!”</a:t>
            </a:r>
          </a:p>
          <a:p>
            <a:endParaRPr lang="en-ZA" dirty="0" smtClean="0"/>
          </a:p>
        </p:txBody>
      </p:sp>
      <p:pic>
        <p:nvPicPr>
          <p:cNvPr id="1027" name="Picture 3" descr="D:\EMBLEME\BannerA_40.png"/>
          <p:cNvPicPr>
            <a:picLocks noChangeAspect="1" noChangeArrowheads="1"/>
          </p:cNvPicPr>
          <p:nvPr/>
        </p:nvPicPr>
        <p:blipFill>
          <a:blip r:embed="rId2" cstate="print"/>
          <a:srcRect/>
          <a:stretch>
            <a:fillRect/>
          </a:stretch>
        </p:blipFill>
        <p:spPr bwMode="auto">
          <a:xfrm>
            <a:off x="0" y="6005830"/>
            <a:ext cx="838200" cy="852170"/>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cstate="print"/>
          <a:srcRect l="919" t="24071" r="70595" b="39822"/>
          <a:stretch>
            <a:fillRect/>
          </a:stretch>
        </p:blipFill>
        <p:spPr bwMode="auto">
          <a:xfrm>
            <a:off x="1600200" y="1219200"/>
            <a:ext cx="5867400" cy="4648200"/>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 y="44450"/>
            <a:ext cx="9144000" cy="503238"/>
          </a:xfrm>
        </p:spPr>
        <p:txBody>
          <a:bodyPr>
            <a:normAutofit fontScale="90000"/>
          </a:bodyPr>
          <a:lstStyle/>
          <a:p>
            <a:pPr algn="ctr" fontAlgn="auto">
              <a:spcAft>
                <a:spcPts val="0"/>
              </a:spcAft>
              <a:defRPr/>
            </a:pPr>
            <a:r>
              <a:rPr lang="en-US" sz="4000" dirty="0" smtClean="0"/>
              <a:t>WMO Forecast time ranges</a:t>
            </a:r>
          </a:p>
        </p:txBody>
      </p:sp>
      <p:sp>
        <p:nvSpPr>
          <p:cNvPr id="19459" name="Rectangle 3"/>
          <p:cNvSpPr>
            <a:spLocks noGrp="1" noChangeArrowheads="1"/>
          </p:cNvSpPr>
          <p:nvPr>
            <p:ph idx="1"/>
          </p:nvPr>
        </p:nvSpPr>
        <p:spPr>
          <a:xfrm>
            <a:off x="0" y="762000"/>
            <a:ext cx="9144000" cy="5791200"/>
          </a:xfrm>
        </p:spPr>
        <p:txBody>
          <a:bodyPr/>
          <a:lstStyle/>
          <a:p>
            <a:pPr>
              <a:lnSpc>
                <a:spcPct val="80000"/>
              </a:lnSpc>
            </a:pPr>
            <a:r>
              <a:rPr lang="en-US" sz="2000" b="1" dirty="0" err="1" smtClean="0">
                <a:solidFill>
                  <a:srgbClr val="FFFF00"/>
                </a:solidFill>
              </a:rPr>
              <a:t>Nowcasting</a:t>
            </a:r>
            <a:r>
              <a:rPr lang="en-US" sz="2000" b="1" dirty="0" smtClean="0">
                <a:solidFill>
                  <a:srgbClr val="FFFF00"/>
                </a:solidFill>
              </a:rPr>
              <a:t>:</a:t>
            </a:r>
            <a:r>
              <a:rPr lang="en-US" sz="2000" dirty="0" smtClean="0">
                <a:solidFill>
                  <a:srgbClr val="FFFF00"/>
                </a:solidFill>
              </a:rPr>
              <a:t> </a:t>
            </a:r>
            <a:r>
              <a:rPr lang="en-US" sz="2000" dirty="0" smtClean="0"/>
              <a:t>A description of current weather parameters and 0 to 2 hours’ description of forecast weather parameters</a:t>
            </a:r>
          </a:p>
          <a:p>
            <a:pPr>
              <a:lnSpc>
                <a:spcPct val="80000"/>
              </a:lnSpc>
            </a:pPr>
            <a:r>
              <a:rPr lang="en-US" sz="2000" b="1" dirty="0" smtClean="0">
                <a:solidFill>
                  <a:srgbClr val="FFFF00"/>
                </a:solidFill>
              </a:rPr>
              <a:t>Very short-range weather forecasting:</a:t>
            </a:r>
            <a:r>
              <a:rPr lang="en-US" sz="2000" dirty="0" smtClean="0">
                <a:solidFill>
                  <a:srgbClr val="FFFF00"/>
                </a:solidFill>
              </a:rPr>
              <a:t> </a:t>
            </a:r>
            <a:r>
              <a:rPr lang="en-US" sz="2000" dirty="0" smtClean="0"/>
              <a:t>Up to 12 hours’ description of weather parameters</a:t>
            </a:r>
          </a:p>
          <a:p>
            <a:pPr>
              <a:lnSpc>
                <a:spcPct val="80000"/>
              </a:lnSpc>
            </a:pPr>
            <a:r>
              <a:rPr lang="en-US" sz="2000" b="1" dirty="0" smtClean="0">
                <a:solidFill>
                  <a:srgbClr val="FFFF00"/>
                </a:solidFill>
              </a:rPr>
              <a:t>Short-range weather forecasting:</a:t>
            </a:r>
            <a:r>
              <a:rPr lang="en-US" sz="2000" dirty="0" smtClean="0">
                <a:solidFill>
                  <a:srgbClr val="FFFF00"/>
                </a:solidFill>
              </a:rPr>
              <a:t> </a:t>
            </a:r>
            <a:r>
              <a:rPr lang="en-US" sz="2000" dirty="0" smtClean="0"/>
              <a:t>Beyond 12 hours’ and up to 72 hours’ description of weather parameters</a:t>
            </a:r>
          </a:p>
          <a:p>
            <a:pPr>
              <a:lnSpc>
                <a:spcPct val="80000"/>
              </a:lnSpc>
            </a:pPr>
            <a:r>
              <a:rPr lang="en-US" sz="2000" b="1" dirty="0" smtClean="0">
                <a:solidFill>
                  <a:srgbClr val="FFFF00"/>
                </a:solidFill>
              </a:rPr>
              <a:t>Medium-range weather forecasting:</a:t>
            </a:r>
            <a:r>
              <a:rPr lang="en-US" sz="2000" dirty="0" smtClean="0">
                <a:solidFill>
                  <a:schemeClr val="bg2"/>
                </a:solidFill>
              </a:rPr>
              <a:t> </a:t>
            </a:r>
            <a:r>
              <a:rPr lang="en-US" sz="2000" dirty="0" smtClean="0"/>
              <a:t>Beyond 72 hours’ and up to 240 hours’ description of weather parameters</a:t>
            </a:r>
          </a:p>
          <a:p>
            <a:pPr>
              <a:lnSpc>
                <a:spcPct val="80000"/>
              </a:lnSpc>
            </a:pPr>
            <a:r>
              <a:rPr lang="en-US" sz="2000" b="1" dirty="0" smtClean="0">
                <a:solidFill>
                  <a:srgbClr val="FFFF00"/>
                </a:solidFill>
              </a:rPr>
              <a:t>Extended-range weather forecasting:</a:t>
            </a:r>
            <a:r>
              <a:rPr lang="en-US" sz="2000" dirty="0" smtClean="0">
                <a:solidFill>
                  <a:srgbClr val="FFFF00"/>
                </a:solidFill>
              </a:rPr>
              <a:t> </a:t>
            </a:r>
            <a:r>
              <a:rPr lang="en-US" sz="2000" dirty="0" smtClean="0"/>
              <a:t>Beyond 10 days’ and up to 30 days’ description of weather parameters. Usually averaged and expressed as a departure from climate values for that period</a:t>
            </a:r>
          </a:p>
          <a:p>
            <a:pPr>
              <a:lnSpc>
                <a:spcPct val="80000"/>
              </a:lnSpc>
            </a:pPr>
            <a:r>
              <a:rPr lang="en-US" sz="2000" b="1" dirty="0" smtClean="0">
                <a:solidFill>
                  <a:srgbClr val="FFFF00"/>
                </a:solidFill>
              </a:rPr>
              <a:t>Long-range forecasting:</a:t>
            </a:r>
            <a:r>
              <a:rPr lang="en-US" sz="2000" dirty="0" smtClean="0">
                <a:solidFill>
                  <a:srgbClr val="FFFF00"/>
                </a:solidFill>
              </a:rPr>
              <a:t> </a:t>
            </a:r>
            <a:r>
              <a:rPr lang="en-US" sz="2000" dirty="0" smtClean="0"/>
              <a:t>From 30 days up to two years</a:t>
            </a:r>
          </a:p>
          <a:p>
            <a:pPr lvl="1">
              <a:lnSpc>
                <a:spcPct val="80000"/>
              </a:lnSpc>
            </a:pPr>
            <a:r>
              <a:rPr lang="en-US" sz="1800" b="1" dirty="0" smtClean="0">
                <a:solidFill>
                  <a:srgbClr val="FFFF00"/>
                </a:solidFill>
              </a:rPr>
              <a:t>Month forecast:</a:t>
            </a:r>
            <a:r>
              <a:rPr lang="en-US" sz="1800" dirty="0" smtClean="0">
                <a:solidFill>
                  <a:srgbClr val="FFFF00"/>
                </a:solidFill>
              </a:rPr>
              <a:t> </a:t>
            </a:r>
            <a:r>
              <a:rPr lang="en-US" sz="1800" dirty="0" smtClean="0"/>
              <a:t>Description of averaged weather parameters expressed as a departure (deviation, variation, anomaly) from climate values for that month at any lead-time</a:t>
            </a:r>
          </a:p>
          <a:p>
            <a:pPr lvl="1">
              <a:lnSpc>
                <a:spcPct val="80000"/>
              </a:lnSpc>
            </a:pPr>
            <a:r>
              <a:rPr lang="en-US" sz="1800" b="1" dirty="0" smtClean="0">
                <a:solidFill>
                  <a:srgbClr val="FFFF00"/>
                </a:solidFill>
              </a:rPr>
              <a:t>Seasonal forecast:</a:t>
            </a:r>
            <a:r>
              <a:rPr lang="en-US" sz="1800" dirty="0" smtClean="0">
                <a:solidFill>
                  <a:srgbClr val="FFFF00"/>
                </a:solidFill>
              </a:rPr>
              <a:t> </a:t>
            </a:r>
            <a:r>
              <a:rPr lang="en-US" sz="1800" dirty="0" smtClean="0"/>
              <a:t>Description of averaged weather parameters expressed as a departure from climate values for that season at any lead-time</a:t>
            </a:r>
            <a:r>
              <a:rPr lang="en-US" sz="1800" i="1" dirty="0" smtClean="0"/>
              <a:t> </a:t>
            </a:r>
          </a:p>
          <a:p>
            <a:pPr>
              <a:lnSpc>
                <a:spcPct val="80000"/>
              </a:lnSpc>
            </a:pPr>
            <a:r>
              <a:rPr lang="en-US" sz="2000" b="1" dirty="0" smtClean="0">
                <a:solidFill>
                  <a:srgbClr val="FFFF00"/>
                </a:solidFill>
              </a:rPr>
              <a:t>Climate forecasting:</a:t>
            </a:r>
            <a:r>
              <a:rPr lang="en-US" sz="2000" dirty="0" smtClean="0">
                <a:solidFill>
                  <a:srgbClr val="FFFF00"/>
                </a:solidFill>
              </a:rPr>
              <a:t> </a:t>
            </a:r>
            <a:r>
              <a:rPr lang="en-US" sz="2000" dirty="0" smtClean="0"/>
              <a:t>Beyond two years</a:t>
            </a:r>
          </a:p>
          <a:p>
            <a:pPr lvl="1">
              <a:lnSpc>
                <a:spcPct val="80000"/>
              </a:lnSpc>
            </a:pPr>
            <a:r>
              <a:rPr lang="en-US" sz="1800" b="1" dirty="0" smtClean="0">
                <a:solidFill>
                  <a:srgbClr val="FFFF00"/>
                </a:solidFill>
              </a:rPr>
              <a:t>Climate variability prediction:</a:t>
            </a:r>
            <a:r>
              <a:rPr lang="en-US" sz="1800" dirty="0" smtClean="0">
                <a:solidFill>
                  <a:srgbClr val="FFFF00"/>
                </a:solidFill>
              </a:rPr>
              <a:t> </a:t>
            </a:r>
            <a:r>
              <a:rPr lang="en-US" sz="1800" dirty="0" smtClean="0"/>
              <a:t>Description of the expected climate parameters associated with the variation of interannual, decadal and multi-decadal climate anomalies</a:t>
            </a:r>
          </a:p>
          <a:p>
            <a:pPr lvl="1">
              <a:lnSpc>
                <a:spcPct val="80000"/>
              </a:lnSpc>
            </a:pPr>
            <a:r>
              <a:rPr lang="en-US" sz="1800" b="1" dirty="0" smtClean="0">
                <a:solidFill>
                  <a:srgbClr val="FFFF00"/>
                </a:solidFill>
              </a:rPr>
              <a:t>Climate prediction:</a:t>
            </a:r>
            <a:r>
              <a:rPr lang="en-US" sz="1800" dirty="0" smtClean="0">
                <a:solidFill>
                  <a:srgbClr val="FFFF00"/>
                </a:solidFill>
              </a:rPr>
              <a:t> </a:t>
            </a:r>
            <a:r>
              <a:rPr lang="en-US" sz="1800" dirty="0" smtClean="0"/>
              <a:t>Description of expected future climate including the effects of both natural and human influences</a:t>
            </a:r>
          </a:p>
        </p:txBody>
      </p:sp>
      <p:pic>
        <p:nvPicPr>
          <p:cNvPr id="4" name="Picture 3" descr="D:\EMBLEME\BannerA_40.png"/>
          <p:cNvPicPr>
            <a:picLocks noChangeAspect="1" noChangeArrowheads="1"/>
          </p:cNvPicPr>
          <p:nvPr/>
        </p:nvPicPr>
        <p:blipFill>
          <a:blip r:embed="rId2" cstate="print"/>
          <a:srcRect/>
          <a:stretch>
            <a:fillRect/>
          </a:stretch>
        </p:blipFill>
        <p:spPr bwMode="auto">
          <a:xfrm>
            <a:off x="0" y="6172200"/>
            <a:ext cx="674557" cy="685800"/>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Grp="1" noRot="1" noChangeArrowheads="1"/>
          </p:cNvSpPr>
          <p:nvPr>
            <p:ph type="title"/>
          </p:nvPr>
        </p:nvSpPr>
        <p:spPr>
          <a:xfrm>
            <a:off x="0" y="198438"/>
            <a:ext cx="9144000" cy="563562"/>
          </a:xfrm>
        </p:spPr>
        <p:txBody>
          <a:bodyPr>
            <a:normAutofit fontScale="90000"/>
          </a:bodyPr>
          <a:lstStyle/>
          <a:p>
            <a:pPr algn="ctr"/>
            <a:r>
              <a:rPr lang="en-US" sz="3600" b="1" dirty="0"/>
              <a:t>Effects of small errors in the initial conditions</a:t>
            </a:r>
          </a:p>
        </p:txBody>
      </p:sp>
      <p:sp>
        <p:nvSpPr>
          <p:cNvPr id="149507" name="Rectangle 3"/>
          <p:cNvSpPr>
            <a:spLocks noGrp="1" noChangeArrowheads="1"/>
          </p:cNvSpPr>
          <p:nvPr>
            <p:ph type="body" idx="1"/>
          </p:nvPr>
        </p:nvSpPr>
        <p:spPr>
          <a:xfrm>
            <a:off x="0" y="1143000"/>
            <a:ext cx="9144000" cy="5715000"/>
          </a:xfrm>
        </p:spPr>
        <p:txBody>
          <a:bodyPr/>
          <a:lstStyle/>
          <a:p>
            <a:r>
              <a:rPr lang="en-US" dirty="0"/>
              <a:t>There will always be atmospheric motions whose scales are too small to be properly observed and represented in a model</a:t>
            </a:r>
          </a:p>
          <a:p>
            <a:r>
              <a:rPr lang="en-US" dirty="0"/>
              <a:t>Thus, there is an unavoidable level of error in the determination of the initial state</a:t>
            </a:r>
          </a:p>
          <a:p>
            <a:r>
              <a:rPr lang="en-US" dirty="0"/>
              <a:t>The nonlinearity and instability of the atmospheric flow will inevitably cause the small inherent errors in the initial data to grow and gradually affect the larger scales of motion so that the forecast flow field will eventually evolve differently from the actual flow</a:t>
            </a:r>
          </a:p>
        </p:txBody>
      </p:sp>
      <p:pic>
        <p:nvPicPr>
          <p:cNvPr id="4" name="Picture 3" descr="D:\EMBLEME\BannerA_40.png"/>
          <p:cNvPicPr>
            <a:picLocks noChangeAspect="1" noChangeArrowheads="1"/>
          </p:cNvPicPr>
          <p:nvPr/>
        </p:nvPicPr>
        <p:blipFill>
          <a:blip r:embed="rId2" cstate="print"/>
          <a:srcRect/>
          <a:stretch>
            <a:fillRect/>
          </a:stretch>
        </p:blipFill>
        <p:spPr bwMode="auto">
          <a:xfrm>
            <a:off x="8305800" y="6005830"/>
            <a:ext cx="838200" cy="85217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Rot="1" noChangeArrowheads="1"/>
          </p:cNvSpPr>
          <p:nvPr>
            <p:ph type="title"/>
          </p:nvPr>
        </p:nvSpPr>
        <p:spPr>
          <a:xfrm>
            <a:off x="0" y="-76200"/>
            <a:ext cx="9144000" cy="1143000"/>
          </a:xfrm>
        </p:spPr>
        <p:txBody>
          <a:bodyPr>
            <a:normAutofit fontScale="90000"/>
          </a:bodyPr>
          <a:lstStyle/>
          <a:p>
            <a:pPr algn="ctr"/>
            <a:r>
              <a:rPr lang="en-US" sz="4000" dirty="0"/>
              <a:t>First-order quadratic difference equation</a:t>
            </a:r>
          </a:p>
        </p:txBody>
      </p:sp>
      <p:sp>
        <p:nvSpPr>
          <p:cNvPr id="150532" name="Rectangle 4"/>
          <p:cNvSpPr>
            <a:spLocks noGrp="1" noChangeArrowheads="1"/>
          </p:cNvSpPr>
          <p:nvPr>
            <p:ph type="body" sz="half" idx="1"/>
          </p:nvPr>
        </p:nvSpPr>
        <p:spPr>
          <a:xfrm>
            <a:off x="-76200" y="2027238"/>
            <a:ext cx="4038600" cy="4525962"/>
          </a:xfrm>
        </p:spPr>
        <p:txBody>
          <a:bodyPr/>
          <a:lstStyle/>
          <a:p>
            <a:pPr>
              <a:lnSpc>
                <a:spcPct val="90000"/>
              </a:lnSpc>
            </a:pPr>
            <a:r>
              <a:rPr lang="en-US" sz="2800" dirty="0"/>
              <a:t>Lorenz illustrated the general problem of predictability by considering the first-order quadratic difference equations:</a:t>
            </a:r>
          </a:p>
          <a:p>
            <a:pPr>
              <a:lnSpc>
                <a:spcPct val="90000"/>
              </a:lnSpc>
              <a:buFont typeface="Wingdings" pitchFamily="2" charset="2"/>
              <a:buNone/>
            </a:pPr>
            <a:r>
              <a:rPr lang="en-US" sz="2800" dirty="0"/>
              <a:t>	    Y</a:t>
            </a:r>
            <a:r>
              <a:rPr lang="en-US" sz="2800" baseline="-25000" dirty="0"/>
              <a:t>s+1</a:t>
            </a:r>
            <a:r>
              <a:rPr lang="en-US" sz="2800" dirty="0"/>
              <a:t> = </a:t>
            </a:r>
            <a:r>
              <a:rPr lang="en-US" sz="2800" dirty="0" err="1"/>
              <a:t>aY</a:t>
            </a:r>
            <a:r>
              <a:rPr lang="en-US" sz="2800" baseline="-25000" dirty="0" err="1"/>
              <a:t>s</a:t>
            </a:r>
            <a:r>
              <a:rPr lang="en-US" sz="2800" dirty="0"/>
              <a:t> – Y</a:t>
            </a:r>
            <a:r>
              <a:rPr lang="en-US" sz="2800" baseline="-25000" dirty="0"/>
              <a:t>s</a:t>
            </a:r>
            <a:r>
              <a:rPr lang="en-US" sz="2800" baseline="30000" dirty="0"/>
              <a:t>2</a:t>
            </a:r>
            <a:endParaRPr lang="en-US" sz="2800" dirty="0"/>
          </a:p>
          <a:p>
            <a:pPr>
              <a:lnSpc>
                <a:spcPct val="90000"/>
              </a:lnSpc>
            </a:pPr>
            <a:endParaRPr lang="en-US" sz="2800" dirty="0"/>
          </a:p>
          <a:p>
            <a:pPr>
              <a:lnSpc>
                <a:spcPct val="90000"/>
              </a:lnSpc>
            </a:pPr>
            <a:r>
              <a:rPr lang="en-US" sz="2800" dirty="0"/>
              <a:t>Figure is for Y(0) = 1.5; a = 3.75</a:t>
            </a:r>
          </a:p>
          <a:p>
            <a:pPr>
              <a:lnSpc>
                <a:spcPct val="90000"/>
              </a:lnSpc>
            </a:pPr>
            <a:endParaRPr lang="en-US" sz="2800" baseline="-25000" dirty="0"/>
          </a:p>
        </p:txBody>
      </p:sp>
      <p:pic>
        <p:nvPicPr>
          <p:cNvPr id="150536" name="Picture 8" descr="predict"/>
          <p:cNvPicPr>
            <a:picLocks noGrp="1" noChangeAspect="1" noChangeArrowheads="1"/>
          </p:cNvPicPr>
          <p:nvPr>
            <p:ph sz="half" idx="2"/>
          </p:nvPr>
        </p:nvPicPr>
        <p:blipFill>
          <a:blip r:embed="rId2" cstate="print"/>
          <a:srcRect l="5661" r="3773"/>
          <a:stretch>
            <a:fillRect/>
          </a:stretch>
        </p:blipFill>
        <p:spPr>
          <a:xfrm>
            <a:off x="3810000" y="1524000"/>
            <a:ext cx="5226275" cy="4330483"/>
          </a:xfrm>
          <a:noFill/>
          <a:ln/>
        </p:spPr>
      </p:pic>
      <p:sp>
        <p:nvSpPr>
          <p:cNvPr id="150537" name="Text Box 9"/>
          <p:cNvSpPr txBox="1">
            <a:spLocks noChangeArrowheads="1"/>
          </p:cNvSpPr>
          <p:nvPr/>
        </p:nvSpPr>
        <p:spPr bwMode="auto">
          <a:xfrm>
            <a:off x="4419600" y="5105400"/>
            <a:ext cx="3276600" cy="630942"/>
          </a:xfrm>
          <a:prstGeom prst="rect">
            <a:avLst/>
          </a:prstGeom>
          <a:noFill/>
          <a:ln w="9525" algn="ctr">
            <a:noFill/>
            <a:miter lim="800000"/>
            <a:headEnd/>
            <a:tailEnd/>
          </a:ln>
          <a:effectLst/>
        </p:spPr>
        <p:txBody>
          <a:bodyPr wrap="square">
            <a:spAutoFit/>
          </a:bodyPr>
          <a:lstStyle/>
          <a:p>
            <a:pPr marL="342900" indent="-342900">
              <a:spcBef>
                <a:spcPct val="50000"/>
              </a:spcBef>
              <a:buFont typeface="Wingdings" pitchFamily="2" charset="2"/>
              <a:buNone/>
            </a:pPr>
            <a:r>
              <a:rPr lang="en-US" sz="1400" b="1" dirty="0">
                <a:solidFill>
                  <a:schemeClr val="bg2"/>
                </a:solidFill>
                <a:effectLst>
                  <a:outerShdw blurRad="38100" dist="38100" dir="2700000" algn="tl">
                    <a:srgbClr val="000000"/>
                  </a:outerShdw>
                </a:effectLst>
              </a:rPr>
              <a:t>Black: control run </a:t>
            </a:r>
            <a:r>
              <a:rPr lang="en-US" sz="1400" b="1" dirty="0" smtClean="0">
                <a:solidFill>
                  <a:schemeClr val="bg2"/>
                </a:solidFill>
                <a:effectLst>
                  <a:outerShdw blurRad="38100" dist="38100" dir="2700000" algn="tl">
                    <a:srgbClr val="000000"/>
                  </a:outerShdw>
                </a:effectLst>
              </a:rPr>
              <a:t>or “observations</a:t>
            </a:r>
            <a:r>
              <a:rPr lang="en-US" sz="1400" b="1" dirty="0">
                <a:solidFill>
                  <a:schemeClr val="bg2"/>
                </a:solidFill>
                <a:effectLst>
                  <a:outerShdw blurRad="38100" dist="38100" dir="2700000" algn="tl">
                    <a:srgbClr val="000000"/>
                  </a:outerShdw>
                </a:effectLst>
              </a:rPr>
              <a:t>”</a:t>
            </a:r>
          </a:p>
          <a:p>
            <a:pPr marL="342900" indent="-342900">
              <a:spcBef>
                <a:spcPct val="50000"/>
              </a:spcBef>
              <a:buFont typeface="Wingdings" pitchFamily="2" charset="2"/>
              <a:buNone/>
            </a:pPr>
            <a:r>
              <a:rPr lang="en-US" sz="1400" b="1" dirty="0">
                <a:solidFill>
                  <a:schemeClr val="bg2"/>
                </a:solidFill>
                <a:effectLst>
                  <a:outerShdw blurRad="38100" dist="38100" dir="2700000" algn="tl">
                    <a:srgbClr val="000000"/>
                  </a:outerShdw>
                </a:effectLst>
              </a:rPr>
              <a:t>Initial value perturbed by 0.001</a:t>
            </a:r>
          </a:p>
        </p:txBody>
      </p:sp>
      <p:pic>
        <p:nvPicPr>
          <p:cNvPr id="6" name="Picture 3" descr="D:\EMBLEME\BannerA_40.png"/>
          <p:cNvPicPr>
            <a:picLocks noChangeAspect="1" noChangeArrowheads="1"/>
          </p:cNvPicPr>
          <p:nvPr/>
        </p:nvPicPr>
        <p:blipFill>
          <a:blip r:embed="rId3" cstate="print"/>
          <a:srcRect/>
          <a:stretch>
            <a:fillRect/>
          </a:stretch>
        </p:blipFill>
        <p:spPr bwMode="auto">
          <a:xfrm>
            <a:off x="8305800" y="6005830"/>
            <a:ext cx="838200" cy="85217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Accumulating total precipitation"/>
          <p:cNvPicPr>
            <a:picLocks noChangeAspect="1" noChangeArrowheads="1"/>
          </p:cNvPicPr>
          <p:nvPr/>
        </p:nvPicPr>
        <p:blipFill>
          <a:blip r:embed="rId2" cstate="print"/>
          <a:srcRect/>
          <a:stretch>
            <a:fillRect/>
          </a:stretch>
        </p:blipFill>
        <p:spPr bwMode="auto">
          <a:xfrm>
            <a:off x="304800" y="3505200"/>
            <a:ext cx="4038600" cy="3106738"/>
          </a:xfrm>
          <a:prstGeom prst="rect">
            <a:avLst/>
          </a:prstGeom>
          <a:noFill/>
          <a:ln w="9525">
            <a:noFill/>
            <a:miter lim="800000"/>
            <a:headEnd/>
            <a:tailEnd/>
          </a:ln>
        </p:spPr>
      </p:pic>
      <p:pic>
        <p:nvPicPr>
          <p:cNvPr id="6147" name="Picture 4" descr="Accumulating total precipitation"/>
          <p:cNvPicPr>
            <a:picLocks noChangeAspect="1" noChangeArrowheads="1"/>
          </p:cNvPicPr>
          <p:nvPr/>
        </p:nvPicPr>
        <p:blipFill>
          <a:blip r:embed="rId3" cstate="print"/>
          <a:srcRect/>
          <a:stretch>
            <a:fillRect/>
          </a:stretch>
        </p:blipFill>
        <p:spPr bwMode="auto">
          <a:xfrm>
            <a:off x="304800" y="152400"/>
            <a:ext cx="4038600" cy="3106738"/>
          </a:xfrm>
          <a:prstGeom prst="rect">
            <a:avLst/>
          </a:prstGeom>
          <a:noFill/>
          <a:ln w="9525">
            <a:noFill/>
            <a:miter lim="800000"/>
            <a:headEnd/>
            <a:tailEnd/>
          </a:ln>
        </p:spPr>
      </p:pic>
      <p:pic>
        <p:nvPicPr>
          <p:cNvPr id="6148" name="Picture 2" descr="3 Hourly total precipitation"/>
          <p:cNvPicPr>
            <a:picLocks noChangeAspect="1" noChangeArrowheads="1"/>
          </p:cNvPicPr>
          <p:nvPr/>
        </p:nvPicPr>
        <p:blipFill>
          <a:blip r:embed="rId4" cstate="print"/>
          <a:srcRect/>
          <a:stretch>
            <a:fillRect/>
          </a:stretch>
        </p:blipFill>
        <p:spPr bwMode="auto">
          <a:xfrm>
            <a:off x="4800600" y="3505200"/>
            <a:ext cx="4062139" cy="3124200"/>
          </a:xfrm>
          <a:prstGeom prst="rect">
            <a:avLst/>
          </a:prstGeom>
          <a:noFill/>
          <a:ln w="9525">
            <a:noFill/>
            <a:miter lim="800000"/>
            <a:headEnd/>
            <a:tailEnd/>
          </a:ln>
        </p:spPr>
      </p:pic>
      <p:pic>
        <p:nvPicPr>
          <p:cNvPr id="6149" name="Picture 4" descr="3 Hourly total precipitation"/>
          <p:cNvPicPr>
            <a:picLocks noChangeAspect="1" noChangeArrowheads="1"/>
          </p:cNvPicPr>
          <p:nvPr/>
        </p:nvPicPr>
        <p:blipFill>
          <a:blip r:embed="rId5" cstate="print"/>
          <a:srcRect/>
          <a:stretch>
            <a:fillRect/>
          </a:stretch>
        </p:blipFill>
        <p:spPr bwMode="auto">
          <a:xfrm>
            <a:off x="4800600" y="152400"/>
            <a:ext cx="4059600" cy="3124200"/>
          </a:xfrm>
          <a:prstGeom prst="rect">
            <a:avLst/>
          </a:prstGeom>
          <a:noFill/>
          <a:ln w="9525">
            <a:noFill/>
            <a:miter lim="800000"/>
            <a:headEnd/>
            <a:tailEnd/>
          </a:ln>
        </p:spPr>
      </p:pic>
      <p:pic>
        <p:nvPicPr>
          <p:cNvPr id="6" name="Picture 3" descr="D:\EMBLEME\BannerA_40.png"/>
          <p:cNvPicPr>
            <a:picLocks noChangeAspect="1" noChangeArrowheads="1"/>
          </p:cNvPicPr>
          <p:nvPr/>
        </p:nvPicPr>
        <p:blipFill>
          <a:blip r:embed="rId6" cstate="print"/>
          <a:srcRect/>
          <a:stretch>
            <a:fillRect/>
          </a:stretch>
        </p:blipFill>
        <p:spPr bwMode="auto">
          <a:xfrm>
            <a:off x="0" y="6005830"/>
            <a:ext cx="838200" cy="85217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8"/>
          <p:cNvSpPr>
            <a:spLocks noGrp="1"/>
          </p:cNvSpPr>
          <p:nvPr>
            <p:ph type="title"/>
          </p:nvPr>
        </p:nvSpPr>
        <p:spPr>
          <a:xfrm>
            <a:off x="457200" y="0"/>
            <a:ext cx="8229600" cy="1143000"/>
          </a:xfrm>
        </p:spPr>
        <p:txBody>
          <a:bodyPr/>
          <a:lstStyle/>
          <a:p>
            <a:r>
              <a:rPr lang="en-US" dirty="0" smtClean="0"/>
              <a:t>Probability Maps: Multi-models</a:t>
            </a:r>
          </a:p>
        </p:txBody>
      </p:sp>
      <p:sp>
        <p:nvSpPr>
          <p:cNvPr id="8195" name="Text Placeholder 14"/>
          <p:cNvSpPr>
            <a:spLocks noGrp="1"/>
          </p:cNvSpPr>
          <p:nvPr>
            <p:ph type="body" idx="1"/>
          </p:nvPr>
        </p:nvSpPr>
        <p:spPr>
          <a:xfrm>
            <a:off x="457200" y="857250"/>
            <a:ext cx="4040188" cy="639763"/>
          </a:xfrm>
        </p:spPr>
        <p:txBody>
          <a:bodyPr/>
          <a:lstStyle/>
          <a:p>
            <a:pPr algn="ctr"/>
            <a:r>
              <a:rPr lang="en-US" smtClean="0"/>
              <a:t>Day 1</a:t>
            </a:r>
          </a:p>
        </p:txBody>
      </p:sp>
      <p:sp>
        <p:nvSpPr>
          <p:cNvPr id="8196" name="Text Placeholder 16"/>
          <p:cNvSpPr>
            <a:spLocks noGrp="1"/>
          </p:cNvSpPr>
          <p:nvPr>
            <p:ph type="body" sz="quarter" idx="3"/>
          </p:nvPr>
        </p:nvSpPr>
        <p:spPr>
          <a:xfrm>
            <a:off x="4645025" y="857250"/>
            <a:ext cx="4041775" cy="639763"/>
          </a:xfrm>
        </p:spPr>
        <p:txBody>
          <a:bodyPr/>
          <a:lstStyle/>
          <a:p>
            <a:pPr algn="ctr"/>
            <a:r>
              <a:rPr lang="en-US" smtClean="0"/>
              <a:t>Day2</a:t>
            </a:r>
          </a:p>
        </p:txBody>
      </p:sp>
      <p:pic>
        <p:nvPicPr>
          <p:cNvPr id="8197" name="Picture 12" descr="http://cyclone.saws.co.za/ens_srnwp/probprecip10_48.gif"/>
          <p:cNvPicPr>
            <a:picLocks noChangeAspect="1" noChangeArrowheads="1"/>
          </p:cNvPicPr>
          <p:nvPr/>
        </p:nvPicPr>
        <p:blipFill>
          <a:blip r:embed="rId2" cstate="print"/>
          <a:srcRect/>
          <a:stretch>
            <a:fillRect/>
          </a:stretch>
        </p:blipFill>
        <p:spPr bwMode="auto">
          <a:xfrm>
            <a:off x="5181600" y="4343400"/>
            <a:ext cx="3149178" cy="2371725"/>
          </a:xfrm>
          <a:prstGeom prst="rect">
            <a:avLst/>
          </a:prstGeom>
          <a:noFill/>
          <a:ln w="9525">
            <a:noFill/>
            <a:miter lim="800000"/>
            <a:headEnd/>
            <a:tailEnd/>
          </a:ln>
        </p:spPr>
      </p:pic>
      <p:pic>
        <p:nvPicPr>
          <p:cNvPr id="8198" name="Picture 6" descr="http://cyclone.saws.co.za/ens_srnwp/probprecip5_24.gif"/>
          <p:cNvPicPr>
            <a:picLocks noChangeAspect="1" noChangeArrowheads="1"/>
          </p:cNvPicPr>
          <p:nvPr/>
        </p:nvPicPr>
        <p:blipFill>
          <a:blip r:embed="rId3" cstate="print"/>
          <a:srcRect/>
          <a:stretch>
            <a:fillRect/>
          </a:stretch>
        </p:blipFill>
        <p:spPr bwMode="auto">
          <a:xfrm>
            <a:off x="976313" y="1571625"/>
            <a:ext cx="3149600" cy="2290763"/>
          </a:xfrm>
          <a:prstGeom prst="rect">
            <a:avLst/>
          </a:prstGeom>
          <a:noFill/>
          <a:ln w="9525">
            <a:noFill/>
            <a:miter lim="800000"/>
            <a:headEnd/>
            <a:tailEnd/>
          </a:ln>
        </p:spPr>
      </p:pic>
      <p:pic>
        <p:nvPicPr>
          <p:cNvPr id="8199" name="Picture 8" descr="http://cyclone.saws.co.za/ens_srnwp/probprecip5_48.gif"/>
          <p:cNvPicPr>
            <a:picLocks noChangeAspect="1" noChangeArrowheads="1"/>
          </p:cNvPicPr>
          <p:nvPr/>
        </p:nvPicPr>
        <p:blipFill>
          <a:blip r:embed="rId4" cstate="print"/>
          <a:srcRect/>
          <a:stretch>
            <a:fillRect/>
          </a:stretch>
        </p:blipFill>
        <p:spPr bwMode="auto">
          <a:xfrm>
            <a:off x="5156200" y="1571625"/>
            <a:ext cx="3121025" cy="2270125"/>
          </a:xfrm>
          <a:prstGeom prst="rect">
            <a:avLst/>
          </a:prstGeom>
          <a:noFill/>
          <a:ln w="9525">
            <a:noFill/>
            <a:miter lim="800000"/>
            <a:headEnd/>
            <a:tailEnd/>
          </a:ln>
        </p:spPr>
      </p:pic>
      <p:pic>
        <p:nvPicPr>
          <p:cNvPr id="8200" name="Picture 10" descr="http://cyclone.saws.co.za/ens_srnwp/probprecip10_24.gif"/>
          <p:cNvPicPr>
            <a:picLocks noChangeAspect="1" noChangeArrowheads="1"/>
          </p:cNvPicPr>
          <p:nvPr/>
        </p:nvPicPr>
        <p:blipFill>
          <a:blip r:embed="rId5" cstate="print"/>
          <a:srcRect/>
          <a:stretch>
            <a:fillRect/>
          </a:stretch>
        </p:blipFill>
        <p:spPr bwMode="auto">
          <a:xfrm>
            <a:off x="928688" y="4325938"/>
            <a:ext cx="3286125" cy="2389187"/>
          </a:xfrm>
          <a:prstGeom prst="rect">
            <a:avLst/>
          </a:prstGeom>
          <a:noFill/>
          <a:ln w="9525">
            <a:noFill/>
            <a:miter lim="800000"/>
            <a:headEnd/>
            <a:tailEnd/>
          </a:ln>
        </p:spPr>
      </p:pic>
      <p:sp>
        <p:nvSpPr>
          <p:cNvPr id="8201" name="TextBox 18"/>
          <p:cNvSpPr txBox="1">
            <a:spLocks noChangeArrowheads="1"/>
          </p:cNvSpPr>
          <p:nvPr/>
        </p:nvSpPr>
        <p:spPr bwMode="auto">
          <a:xfrm>
            <a:off x="4286250" y="2428875"/>
            <a:ext cx="857250" cy="369888"/>
          </a:xfrm>
          <a:prstGeom prst="rect">
            <a:avLst/>
          </a:prstGeom>
          <a:noFill/>
          <a:ln w="9525">
            <a:noFill/>
            <a:miter lim="800000"/>
            <a:headEnd/>
            <a:tailEnd/>
          </a:ln>
        </p:spPr>
        <p:txBody>
          <a:bodyPr>
            <a:spAutoFit/>
          </a:bodyPr>
          <a:lstStyle/>
          <a:p>
            <a:r>
              <a:rPr lang="en-US"/>
              <a:t>&gt;5mm</a:t>
            </a:r>
          </a:p>
        </p:txBody>
      </p:sp>
      <p:sp>
        <p:nvSpPr>
          <p:cNvPr id="8202" name="TextBox 19"/>
          <p:cNvSpPr txBox="1">
            <a:spLocks noChangeArrowheads="1"/>
          </p:cNvSpPr>
          <p:nvPr/>
        </p:nvSpPr>
        <p:spPr bwMode="auto">
          <a:xfrm>
            <a:off x="4286250" y="5214938"/>
            <a:ext cx="1123950" cy="369887"/>
          </a:xfrm>
          <a:prstGeom prst="rect">
            <a:avLst/>
          </a:prstGeom>
          <a:noFill/>
          <a:ln w="9525">
            <a:noFill/>
            <a:miter lim="800000"/>
            <a:headEnd/>
            <a:tailEnd/>
          </a:ln>
        </p:spPr>
        <p:txBody>
          <a:bodyPr>
            <a:spAutoFit/>
          </a:bodyPr>
          <a:lstStyle/>
          <a:p>
            <a:r>
              <a:rPr lang="en-US"/>
              <a:t>&gt;10mm</a:t>
            </a:r>
          </a:p>
        </p:txBody>
      </p:sp>
      <p:pic>
        <p:nvPicPr>
          <p:cNvPr id="11" name="Picture 3" descr="D:\EMBLEME\BannerA_40.png"/>
          <p:cNvPicPr>
            <a:picLocks noChangeAspect="1" noChangeArrowheads="1"/>
          </p:cNvPicPr>
          <p:nvPr/>
        </p:nvPicPr>
        <p:blipFill>
          <a:blip r:embed="rId6" cstate="print"/>
          <a:srcRect/>
          <a:stretch>
            <a:fillRect/>
          </a:stretch>
        </p:blipFill>
        <p:spPr bwMode="auto">
          <a:xfrm>
            <a:off x="0" y="6005830"/>
            <a:ext cx="838200" cy="85217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62000"/>
          </a:xfrm>
        </p:spPr>
        <p:txBody>
          <a:bodyPr>
            <a:normAutofit/>
          </a:bodyPr>
          <a:lstStyle/>
          <a:p>
            <a:pPr algn="ctr"/>
            <a:r>
              <a:rPr lang="en-ZA" b="1" dirty="0" smtClean="0">
                <a:solidFill>
                  <a:srgbClr val="FFC000"/>
                </a:solidFill>
              </a:rPr>
              <a:t>Tornado Sunday</a:t>
            </a:r>
            <a:endParaRPr lang="en-GB" b="1" dirty="0">
              <a:solidFill>
                <a:srgbClr val="FFC000"/>
              </a:solidFill>
            </a:endParaRPr>
          </a:p>
        </p:txBody>
      </p:sp>
      <p:pic>
        <p:nvPicPr>
          <p:cNvPr id="1026" name="Picture 2" descr="D:\1ANWVvoorspel\seven_rainfall_0930.png"/>
          <p:cNvPicPr>
            <a:picLocks noGrp="1" noChangeAspect="1" noChangeArrowheads="1"/>
          </p:cNvPicPr>
          <p:nvPr>
            <p:ph idx="1"/>
          </p:nvPr>
        </p:nvPicPr>
        <p:blipFill>
          <a:blip r:embed="rId2" cstate="print"/>
          <a:srcRect/>
          <a:stretch>
            <a:fillRect/>
          </a:stretch>
        </p:blipFill>
        <p:spPr bwMode="auto">
          <a:xfrm>
            <a:off x="4572000" y="838200"/>
            <a:ext cx="4419600" cy="5892800"/>
          </a:xfrm>
          <a:prstGeom prst="rect">
            <a:avLst/>
          </a:prstGeom>
          <a:noFill/>
        </p:spPr>
      </p:pic>
      <p:pic>
        <p:nvPicPr>
          <p:cNvPr id="3" name="Picture 2" descr="C:\Documents and Settings\WALandman\My Documents\My Pictures\untitled.bmp"/>
          <p:cNvPicPr>
            <a:picLocks noChangeAspect="1" noChangeArrowheads="1"/>
          </p:cNvPicPr>
          <p:nvPr/>
        </p:nvPicPr>
        <p:blipFill>
          <a:blip r:embed="rId3" cstate="print"/>
          <a:srcRect/>
          <a:stretch>
            <a:fillRect/>
          </a:stretch>
        </p:blipFill>
        <p:spPr bwMode="auto">
          <a:xfrm>
            <a:off x="838200" y="2971800"/>
            <a:ext cx="2057400" cy="1371600"/>
          </a:xfrm>
          <a:prstGeom prst="rect">
            <a:avLst/>
          </a:prstGeom>
          <a:noFill/>
        </p:spPr>
      </p:pic>
      <p:pic>
        <p:nvPicPr>
          <p:cNvPr id="1027" name="Picture 3" descr="C:\Documents and Settings\WALandman\My Documents\My Pictures\b2e1ea2d090b4f838a7430d476fcd784.jpg"/>
          <p:cNvPicPr>
            <a:picLocks noChangeAspect="1" noChangeArrowheads="1"/>
          </p:cNvPicPr>
          <p:nvPr/>
        </p:nvPicPr>
        <p:blipFill>
          <a:blip r:embed="rId4" cstate="print"/>
          <a:srcRect/>
          <a:stretch>
            <a:fillRect/>
          </a:stretch>
        </p:blipFill>
        <p:spPr bwMode="auto">
          <a:xfrm>
            <a:off x="2420380" y="4513580"/>
            <a:ext cx="1846820" cy="2277745"/>
          </a:xfrm>
          <a:prstGeom prst="rect">
            <a:avLst/>
          </a:prstGeom>
          <a:noFill/>
        </p:spPr>
      </p:pic>
      <p:pic>
        <p:nvPicPr>
          <p:cNvPr id="4" name="Picture 4" descr="C:\Documents and Settings\WALandman\My Documents\My Pictures\tornado-3.jpg"/>
          <p:cNvPicPr>
            <a:picLocks noChangeAspect="1" noChangeArrowheads="1"/>
          </p:cNvPicPr>
          <p:nvPr/>
        </p:nvPicPr>
        <p:blipFill>
          <a:blip r:embed="rId5" cstate="print"/>
          <a:srcRect/>
          <a:stretch>
            <a:fillRect/>
          </a:stretch>
        </p:blipFill>
        <p:spPr bwMode="auto">
          <a:xfrm>
            <a:off x="381000" y="762000"/>
            <a:ext cx="3111500" cy="2057400"/>
          </a:xfrm>
          <a:prstGeom prst="rect">
            <a:avLst/>
          </a:prstGeom>
          <a:noFill/>
        </p:spPr>
      </p:pic>
      <p:sp>
        <p:nvSpPr>
          <p:cNvPr id="8" name="TextBox 7"/>
          <p:cNvSpPr txBox="1"/>
          <p:nvPr/>
        </p:nvSpPr>
        <p:spPr>
          <a:xfrm>
            <a:off x="228600" y="4674275"/>
            <a:ext cx="2209800" cy="2031325"/>
          </a:xfrm>
          <a:prstGeom prst="rect">
            <a:avLst/>
          </a:prstGeom>
          <a:noFill/>
        </p:spPr>
        <p:txBody>
          <a:bodyPr wrap="square" rtlCol="0">
            <a:spAutoFit/>
          </a:bodyPr>
          <a:lstStyle/>
          <a:p>
            <a:r>
              <a:rPr lang="en-ZA" sz="1400" b="1" dirty="0" smtClean="0"/>
              <a:t>Hundreds of homes were destroyed  in </a:t>
            </a:r>
            <a:r>
              <a:rPr lang="en-ZA" sz="1400" b="1" dirty="0" err="1" smtClean="0"/>
              <a:t>Ficksburg</a:t>
            </a:r>
            <a:r>
              <a:rPr lang="en-ZA" sz="1400" b="1" dirty="0" smtClean="0"/>
              <a:t> in the Free State. Another tornado hit the East Rand and caused extensive damage to </a:t>
            </a:r>
            <a:r>
              <a:rPr lang="en-ZA" sz="1400" b="1" dirty="0" err="1" smtClean="0"/>
              <a:t>Duduza</a:t>
            </a:r>
            <a:r>
              <a:rPr lang="en-ZA" sz="1400" b="1" dirty="0" smtClean="0"/>
              <a:t>, near Nigel. </a:t>
            </a:r>
            <a:r>
              <a:rPr lang="en-ZA" sz="1400" b="1" dirty="0" smtClean="0">
                <a:solidFill>
                  <a:srgbClr val="FFFF00"/>
                </a:solidFill>
              </a:rPr>
              <a:t>Two children died.</a:t>
            </a:r>
            <a:endParaRPr lang="en-ZA" sz="1400" b="1" dirty="0">
              <a:solidFill>
                <a:srgbClr val="FFFF00"/>
              </a:solidFill>
            </a:endParaRPr>
          </a:p>
        </p:txBody>
      </p:sp>
      <p:sp>
        <p:nvSpPr>
          <p:cNvPr id="9" name="Oval 8"/>
          <p:cNvSpPr/>
          <p:nvPr/>
        </p:nvSpPr>
        <p:spPr>
          <a:xfrm>
            <a:off x="7467600" y="2514600"/>
            <a:ext cx="1066800" cy="1219200"/>
          </a:xfrm>
          <a:prstGeom prst="ellipse">
            <a:avLst/>
          </a:prstGeom>
          <a:noFill/>
          <a:ln w="127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3" descr="D:\EMBLEME\BannerA_40.png"/>
          <p:cNvPicPr>
            <a:picLocks noChangeAspect="1" noChangeArrowheads="1"/>
          </p:cNvPicPr>
          <p:nvPr/>
        </p:nvPicPr>
        <p:blipFill>
          <a:blip r:embed="rId6" cstate="print"/>
          <a:srcRect/>
          <a:stretch>
            <a:fillRect/>
          </a:stretch>
        </p:blipFill>
        <p:spPr bwMode="auto">
          <a:xfrm>
            <a:off x="0" y="0"/>
            <a:ext cx="838200" cy="852170"/>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838200"/>
          </a:xfrm>
        </p:spPr>
        <p:txBody>
          <a:bodyPr>
            <a:normAutofit fontScale="90000"/>
          </a:bodyPr>
          <a:lstStyle/>
          <a:p>
            <a:r>
              <a:rPr lang="en-ZA" dirty="0" smtClean="0"/>
              <a:t>Heat wave: 9-13 November 2011</a:t>
            </a:r>
            <a:br>
              <a:rPr lang="en-ZA" dirty="0" smtClean="0"/>
            </a:br>
            <a:r>
              <a:rPr lang="en-ZA" sz="2200" b="1" dirty="0" smtClean="0"/>
              <a:t>(at my house: 33; 33.5; 31; 32.5; 33.5°C)</a:t>
            </a:r>
            <a:endParaRPr lang="en-GB" sz="2200" b="1" dirty="0"/>
          </a:p>
        </p:txBody>
      </p:sp>
      <p:pic>
        <p:nvPicPr>
          <p:cNvPr id="2050" name="Picture 2" descr="D:\ClimateChange\COP17\Heatwave\seven_tmax_1109.png"/>
          <p:cNvPicPr>
            <a:picLocks noGrp="1" noChangeAspect="1" noChangeArrowheads="1"/>
          </p:cNvPicPr>
          <p:nvPr>
            <p:ph idx="1"/>
          </p:nvPr>
        </p:nvPicPr>
        <p:blipFill>
          <a:blip r:embed="rId2" cstate="print"/>
          <a:srcRect/>
          <a:stretch>
            <a:fillRect/>
          </a:stretch>
        </p:blipFill>
        <p:spPr bwMode="auto">
          <a:xfrm>
            <a:off x="304800" y="1290637"/>
            <a:ext cx="4114800" cy="5486399"/>
          </a:xfrm>
          <a:prstGeom prst="rect">
            <a:avLst/>
          </a:prstGeom>
          <a:noFill/>
        </p:spPr>
      </p:pic>
      <p:pic>
        <p:nvPicPr>
          <p:cNvPr id="2051" name="Picture 3" descr="D:\ClimateChange\COP17\Heatwave\seven_tmax_1110.png"/>
          <p:cNvPicPr>
            <a:picLocks noChangeAspect="1" noChangeArrowheads="1"/>
          </p:cNvPicPr>
          <p:nvPr/>
        </p:nvPicPr>
        <p:blipFill>
          <a:blip r:embed="rId3" cstate="print"/>
          <a:srcRect/>
          <a:stretch>
            <a:fillRect/>
          </a:stretch>
        </p:blipFill>
        <p:spPr bwMode="auto">
          <a:xfrm>
            <a:off x="4724400" y="1295400"/>
            <a:ext cx="4114800" cy="5486400"/>
          </a:xfrm>
          <a:prstGeom prst="rect">
            <a:avLst/>
          </a:prstGeom>
          <a:noFill/>
        </p:spPr>
      </p:pic>
      <p:pic>
        <p:nvPicPr>
          <p:cNvPr id="5" name="Picture 3" descr="D:\EMBLEME\BannerA_40.png"/>
          <p:cNvPicPr>
            <a:picLocks noChangeAspect="1" noChangeArrowheads="1"/>
          </p:cNvPicPr>
          <p:nvPr/>
        </p:nvPicPr>
        <p:blipFill>
          <a:blip r:embed="rId4" cstate="print"/>
          <a:srcRect/>
          <a:stretch>
            <a:fillRect/>
          </a:stretch>
        </p:blipFill>
        <p:spPr bwMode="auto">
          <a:xfrm>
            <a:off x="8305800" y="0"/>
            <a:ext cx="838200" cy="852170"/>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304800" y="152400"/>
            <a:ext cx="8686800" cy="838200"/>
          </a:xfrm>
        </p:spPr>
        <p:txBody>
          <a:bodyPr>
            <a:normAutofit fontScale="90000"/>
          </a:bodyPr>
          <a:lstStyle/>
          <a:p>
            <a:pPr algn="ctr" fontAlgn="auto">
              <a:spcAft>
                <a:spcPts val="0"/>
              </a:spcAft>
              <a:defRPr/>
            </a:pPr>
            <a:r>
              <a:rPr lang="en-US" sz="4000" b="1" dirty="0" smtClean="0">
                <a:solidFill>
                  <a:srgbClr val="990099"/>
                </a:solidFill>
              </a:rPr>
              <a:t>Limits of Longer Range Forecasts</a:t>
            </a:r>
          </a:p>
        </p:txBody>
      </p:sp>
      <p:sp>
        <p:nvSpPr>
          <p:cNvPr id="22531" name="Rectangle 3"/>
          <p:cNvSpPr>
            <a:spLocks noGrp="1" noChangeArrowheads="1"/>
          </p:cNvSpPr>
          <p:nvPr>
            <p:ph idx="1"/>
          </p:nvPr>
        </p:nvSpPr>
        <p:spPr>
          <a:xfrm>
            <a:off x="0" y="1371600"/>
            <a:ext cx="9144000" cy="5410200"/>
          </a:xfrm>
        </p:spPr>
        <p:txBody>
          <a:bodyPr/>
          <a:lstStyle/>
          <a:p>
            <a:r>
              <a:rPr lang="en-US" sz="2800" dirty="0" smtClean="0"/>
              <a:t>Great progress has been made to predict the day-to-day state of the atmosphere (e.g., frontal movement, winds, pressure)</a:t>
            </a:r>
          </a:p>
          <a:p>
            <a:r>
              <a:rPr lang="en-US" sz="2800" dirty="0" smtClean="0"/>
              <a:t>However, day-to-day fluctuations in weather are not predictable beyond two weeks</a:t>
            </a:r>
          </a:p>
          <a:p>
            <a:r>
              <a:rPr lang="en-US" sz="2800" dirty="0" smtClean="0"/>
              <a:t>Beyond that time, errors in the data defining the state of the atmosphere at the start of a forecast period grow and overwhelm valid forecast information</a:t>
            </a:r>
          </a:p>
          <a:p>
            <a:r>
              <a:rPr lang="en-US" sz="2800" dirty="0" smtClean="0"/>
              <a:t>This so called “</a:t>
            </a:r>
            <a:r>
              <a:rPr lang="en-US" sz="2800" b="1" dirty="0" smtClean="0">
                <a:solidFill>
                  <a:srgbClr val="FF3300"/>
                </a:solidFill>
              </a:rPr>
              <a:t>chaotic</a:t>
            </a:r>
            <a:r>
              <a:rPr lang="en-US" sz="2800" dirty="0" smtClean="0"/>
              <a:t>” </a:t>
            </a:r>
            <a:r>
              <a:rPr lang="en-US" sz="2800" dirty="0" err="1" smtClean="0"/>
              <a:t>behaviour</a:t>
            </a:r>
            <a:r>
              <a:rPr lang="en-US" sz="2800" dirty="0" smtClean="0"/>
              <a:t> is an </a:t>
            </a:r>
            <a:r>
              <a:rPr lang="en-US" sz="2800" b="1" i="1" u="sng" dirty="0" smtClean="0"/>
              <a:t>inherent property</a:t>
            </a:r>
            <a:r>
              <a:rPr lang="en-US" sz="2800" dirty="0" smtClean="0"/>
              <a:t> of the atmosphere</a:t>
            </a:r>
          </a:p>
          <a:p>
            <a:endParaRPr lang="en-US" sz="2800" dirty="0" smtClean="0"/>
          </a:p>
        </p:txBody>
      </p:sp>
      <p:pic>
        <p:nvPicPr>
          <p:cNvPr id="4" name="Picture 3" descr="D:\EMBLEME\BannerA_40.png"/>
          <p:cNvPicPr>
            <a:picLocks noChangeAspect="1" noChangeArrowheads="1"/>
          </p:cNvPicPr>
          <p:nvPr/>
        </p:nvPicPr>
        <p:blipFill>
          <a:blip r:embed="rId2" cstate="print"/>
          <a:srcRect/>
          <a:stretch>
            <a:fillRect/>
          </a:stretch>
        </p:blipFill>
        <p:spPr bwMode="auto">
          <a:xfrm>
            <a:off x="0" y="6005830"/>
            <a:ext cx="838200" cy="852170"/>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p:cNvSpPr>
            <a:spLocks noGrp="1" noChangeArrowheads="1"/>
          </p:cNvSpPr>
          <p:nvPr>
            <p:ph type="title"/>
          </p:nvPr>
        </p:nvSpPr>
        <p:spPr>
          <a:xfrm>
            <a:off x="457200" y="304800"/>
            <a:ext cx="8229600" cy="1371600"/>
          </a:xfrm>
        </p:spPr>
        <p:txBody>
          <a:bodyPr>
            <a:normAutofit fontScale="90000"/>
          </a:bodyPr>
          <a:lstStyle/>
          <a:p>
            <a:pPr algn="ctr" fontAlgn="auto">
              <a:spcAft>
                <a:spcPts val="0"/>
              </a:spcAft>
              <a:defRPr/>
            </a:pPr>
            <a:r>
              <a:rPr lang="en-US" sz="4000" dirty="0" smtClean="0"/>
              <a:t>How is it then possible to predict </a:t>
            </a:r>
            <a:r>
              <a:rPr lang="en-US" sz="4000" b="1" i="1" dirty="0" smtClean="0">
                <a:solidFill>
                  <a:srgbClr val="FFFF00"/>
                </a:solidFill>
              </a:rPr>
              <a:t>seasonal</a:t>
            </a:r>
            <a:r>
              <a:rPr lang="en-US" sz="4000" i="1" dirty="0" smtClean="0"/>
              <a:t> climate anomalies</a:t>
            </a:r>
            <a:r>
              <a:rPr lang="en-US" sz="4000" dirty="0" smtClean="0"/>
              <a:t>?</a:t>
            </a:r>
          </a:p>
        </p:txBody>
      </p:sp>
      <p:sp>
        <p:nvSpPr>
          <p:cNvPr id="23555" name="Rectangle 5"/>
          <p:cNvSpPr>
            <a:spLocks noGrp="1" noChangeArrowheads="1"/>
          </p:cNvSpPr>
          <p:nvPr>
            <p:ph type="body" sz="half" idx="1"/>
          </p:nvPr>
        </p:nvSpPr>
        <p:spPr>
          <a:xfrm>
            <a:off x="0" y="1752600"/>
            <a:ext cx="4876800" cy="5105400"/>
          </a:xfrm>
        </p:spPr>
        <p:txBody>
          <a:bodyPr/>
          <a:lstStyle/>
          <a:p>
            <a:pPr>
              <a:lnSpc>
                <a:spcPct val="90000"/>
              </a:lnSpc>
              <a:buFont typeface="Wingdings" pitchFamily="2" charset="2"/>
              <a:buNone/>
            </a:pPr>
            <a:r>
              <a:rPr lang="en-US" sz="2400" smtClean="0"/>
              <a:t>	Predictions of rainfall, frontal passages, etc. for a particular day at a certain location several months ahead has no usable skill. However, there is some skill in predicting anomalies in the </a:t>
            </a:r>
            <a:r>
              <a:rPr lang="en-US" sz="2400" b="1" smtClean="0">
                <a:solidFill>
                  <a:srgbClr val="FF3300"/>
                </a:solidFill>
              </a:rPr>
              <a:t>seasonal average </a:t>
            </a:r>
            <a:r>
              <a:rPr lang="en-US" sz="2400" smtClean="0"/>
              <a:t>of the weather. The predictability of seasonal climate anomalies results primarily from the influence of </a:t>
            </a:r>
            <a:r>
              <a:rPr lang="en-US" sz="2400" b="1" smtClean="0">
                <a:solidFill>
                  <a:srgbClr val="FF3300"/>
                </a:solidFill>
              </a:rPr>
              <a:t>slowly evolving boundary conditions</a:t>
            </a:r>
            <a:r>
              <a:rPr lang="en-US" sz="2400" smtClean="0"/>
              <a:t>, and most notably SSTs (i.e., El Niño and La Ni</a:t>
            </a:r>
            <a:r>
              <a:rPr lang="en-US" sz="2400" smtClean="0">
                <a:cs typeface="Arial" charset="0"/>
              </a:rPr>
              <a:t>ña</a:t>
            </a:r>
            <a:r>
              <a:rPr lang="en-US" sz="2400" smtClean="0"/>
              <a:t>), on the atmospheric circulation.</a:t>
            </a:r>
          </a:p>
        </p:txBody>
      </p:sp>
      <p:pic>
        <p:nvPicPr>
          <p:cNvPr id="23556" name="Picture 9"/>
          <p:cNvPicPr>
            <a:picLocks noGrp="1" noChangeArrowheads="1"/>
          </p:cNvPicPr>
          <p:nvPr>
            <p:ph sz="quarter" idx="2"/>
          </p:nvPr>
        </p:nvPicPr>
        <p:blipFill>
          <a:blip r:embed="rId2" cstate="print"/>
          <a:srcRect/>
          <a:stretch>
            <a:fillRect/>
          </a:stretch>
        </p:blipFill>
        <p:spPr>
          <a:xfrm>
            <a:off x="4876800" y="1828800"/>
            <a:ext cx="3340100" cy="1866900"/>
          </a:xfrm>
          <a:noFill/>
        </p:spPr>
      </p:pic>
      <p:pic>
        <p:nvPicPr>
          <p:cNvPr id="23557" name="Picture 13"/>
          <p:cNvPicPr>
            <a:picLocks noGrp="1" noChangeArrowheads="1"/>
          </p:cNvPicPr>
          <p:nvPr>
            <p:ph sz="quarter" idx="3"/>
          </p:nvPr>
        </p:nvPicPr>
        <p:blipFill>
          <a:blip r:embed="rId3" cstate="print"/>
          <a:srcRect/>
          <a:stretch>
            <a:fillRect/>
          </a:stretch>
        </p:blipFill>
        <p:spPr>
          <a:xfrm>
            <a:off x="4876800" y="4419600"/>
            <a:ext cx="3352800" cy="1866900"/>
          </a:xfrm>
          <a:noFill/>
        </p:spPr>
      </p:pic>
      <p:sp>
        <p:nvSpPr>
          <p:cNvPr id="23558" name="Text Box 11"/>
          <p:cNvSpPr txBox="1">
            <a:spLocks noChangeArrowheads="1"/>
          </p:cNvSpPr>
          <p:nvPr/>
        </p:nvSpPr>
        <p:spPr bwMode="auto">
          <a:xfrm>
            <a:off x="4800600" y="3657600"/>
            <a:ext cx="3505200" cy="457200"/>
          </a:xfrm>
          <a:prstGeom prst="rect">
            <a:avLst/>
          </a:prstGeom>
          <a:noFill/>
          <a:ln w="9525">
            <a:noFill/>
            <a:miter lim="800000"/>
            <a:headEnd/>
            <a:tailEnd/>
          </a:ln>
        </p:spPr>
        <p:txBody>
          <a:bodyPr wrap="square">
            <a:spAutoFit/>
          </a:bodyPr>
          <a:lstStyle/>
          <a:p>
            <a:pPr>
              <a:spcBef>
                <a:spcPct val="50000"/>
              </a:spcBef>
            </a:pPr>
            <a:r>
              <a:rPr lang="en-ZA" sz="1200" b="1" dirty="0"/>
              <a:t>Sea-surface temperature (SST) anomalies of September 1997 (El Ni</a:t>
            </a:r>
            <a:r>
              <a:rPr lang="en-US" sz="1200" b="1" dirty="0" err="1">
                <a:cs typeface="Arial" charset="0"/>
              </a:rPr>
              <a:t>ño</a:t>
            </a:r>
            <a:r>
              <a:rPr lang="en-US" sz="1200" b="1" dirty="0">
                <a:cs typeface="Arial" charset="0"/>
              </a:rPr>
              <a:t> of 1997/98)</a:t>
            </a:r>
          </a:p>
        </p:txBody>
      </p:sp>
      <p:sp>
        <p:nvSpPr>
          <p:cNvPr id="23559" name="Text Box 15"/>
          <p:cNvSpPr txBox="1">
            <a:spLocks noChangeArrowheads="1"/>
          </p:cNvSpPr>
          <p:nvPr/>
        </p:nvSpPr>
        <p:spPr bwMode="auto">
          <a:xfrm>
            <a:off x="4800600" y="6248400"/>
            <a:ext cx="3429000" cy="869950"/>
          </a:xfrm>
          <a:prstGeom prst="rect">
            <a:avLst/>
          </a:prstGeom>
          <a:noFill/>
          <a:ln w="9525">
            <a:noFill/>
            <a:miter lim="800000"/>
            <a:headEnd/>
            <a:tailEnd/>
          </a:ln>
        </p:spPr>
        <p:txBody>
          <a:bodyPr wrap="square">
            <a:spAutoFit/>
          </a:bodyPr>
          <a:lstStyle/>
          <a:p>
            <a:pPr>
              <a:spcBef>
                <a:spcPct val="50000"/>
              </a:spcBef>
            </a:pPr>
            <a:r>
              <a:rPr lang="en-ZA" sz="1200" b="1" dirty="0"/>
              <a:t>Sea-surface temperature (SST) anomalies of November 1988 (La Ni</a:t>
            </a:r>
            <a:r>
              <a:rPr lang="en-US" sz="1200" b="1" dirty="0" err="1"/>
              <a:t>ña</a:t>
            </a:r>
            <a:r>
              <a:rPr lang="en-US" sz="1200" b="1" dirty="0"/>
              <a:t> of 1988/89)</a:t>
            </a:r>
          </a:p>
          <a:p>
            <a:pPr>
              <a:spcBef>
                <a:spcPct val="50000"/>
              </a:spcBef>
            </a:pPr>
            <a:endParaRPr lang="en-ZA" dirty="0"/>
          </a:p>
        </p:txBody>
      </p:sp>
      <p:sp>
        <p:nvSpPr>
          <p:cNvPr id="23560" name="Text Box 16"/>
          <p:cNvSpPr txBox="1">
            <a:spLocks noChangeArrowheads="1"/>
          </p:cNvSpPr>
          <p:nvPr/>
        </p:nvSpPr>
        <p:spPr bwMode="auto">
          <a:xfrm>
            <a:off x="4800600" y="4038600"/>
            <a:ext cx="3886200" cy="274638"/>
          </a:xfrm>
          <a:prstGeom prst="rect">
            <a:avLst/>
          </a:prstGeom>
          <a:noFill/>
          <a:ln w="9525">
            <a:noFill/>
            <a:miter lim="800000"/>
            <a:headEnd/>
            <a:tailEnd/>
          </a:ln>
        </p:spPr>
        <p:txBody>
          <a:bodyPr>
            <a:spAutoFit/>
          </a:bodyPr>
          <a:lstStyle/>
          <a:p>
            <a:pPr>
              <a:spcBef>
                <a:spcPct val="50000"/>
              </a:spcBef>
            </a:pPr>
            <a:r>
              <a:rPr lang="en-ZA" sz="1200" b="1" dirty="0">
                <a:solidFill>
                  <a:srgbClr val="FF3300"/>
                </a:solidFill>
              </a:rPr>
              <a:t>Anomaly: departure from the mean or average</a:t>
            </a:r>
          </a:p>
        </p:txBody>
      </p:sp>
      <p:pic>
        <p:nvPicPr>
          <p:cNvPr id="9" name="Picture 3" descr="D:\EMBLEME\BannerA_40.png"/>
          <p:cNvPicPr>
            <a:picLocks noChangeAspect="1" noChangeArrowheads="1"/>
          </p:cNvPicPr>
          <p:nvPr/>
        </p:nvPicPr>
        <p:blipFill>
          <a:blip r:embed="rId4" cstate="print"/>
          <a:srcRect/>
          <a:stretch>
            <a:fillRect/>
          </a:stretch>
        </p:blipFill>
        <p:spPr bwMode="auto">
          <a:xfrm>
            <a:off x="8305800" y="6005830"/>
            <a:ext cx="838200" cy="852170"/>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Picture 3" descr="scojpj30z"/>
          <p:cNvPicPr>
            <a:picLocks noChangeAspect="1" noChangeArrowheads="1"/>
          </p:cNvPicPr>
          <p:nvPr/>
        </p:nvPicPr>
        <p:blipFill>
          <a:blip r:embed="rId3" cstate="print"/>
          <a:srcRect b="6036"/>
          <a:stretch>
            <a:fillRect/>
          </a:stretch>
        </p:blipFill>
        <p:spPr bwMode="auto">
          <a:xfrm>
            <a:off x="2743200" y="2209800"/>
            <a:ext cx="6388100" cy="3657600"/>
          </a:xfrm>
          <a:prstGeom prst="rect">
            <a:avLst/>
          </a:prstGeom>
          <a:noFill/>
          <a:ln w="9525">
            <a:noFill/>
            <a:miter lim="800000"/>
            <a:headEnd/>
            <a:tailEnd/>
          </a:ln>
        </p:spPr>
      </p:pic>
      <p:sp>
        <p:nvSpPr>
          <p:cNvPr id="10244" name="Line 5"/>
          <p:cNvSpPr>
            <a:spLocks noChangeShapeType="1"/>
          </p:cNvSpPr>
          <p:nvPr/>
        </p:nvSpPr>
        <p:spPr bwMode="auto">
          <a:xfrm>
            <a:off x="3429000" y="5029200"/>
            <a:ext cx="5486400" cy="0"/>
          </a:xfrm>
          <a:prstGeom prst="line">
            <a:avLst/>
          </a:prstGeom>
          <a:noFill/>
          <a:ln w="9525">
            <a:solidFill>
              <a:srgbClr val="00FF00"/>
            </a:solidFill>
            <a:prstDash val="dash"/>
            <a:miter lim="800000"/>
            <a:headEnd/>
            <a:tailEnd/>
          </a:ln>
        </p:spPr>
        <p:txBody>
          <a:bodyPr wrap="none"/>
          <a:lstStyle/>
          <a:p>
            <a:endParaRPr lang="en-GB"/>
          </a:p>
        </p:txBody>
      </p:sp>
      <p:sp>
        <p:nvSpPr>
          <p:cNvPr id="10245" name="Text Box 6"/>
          <p:cNvSpPr txBox="1">
            <a:spLocks noChangeArrowheads="1"/>
          </p:cNvSpPr>
          <p:nvPr/>
        </p:nvSpPr>
        <p:spPr bwMode="auto">
          <a:xfrm>
            <a:off x="685800" y="2438400"/>
            <a:ext cx="2209800" cy="2282825"/>
          </a:xfrm>
          <a:prstGeom prst="rect">
            <a:avLst/>
          </a:prstGeom>
          <a:noFill/>
          <a:ln w="9525">
            <a:noFill/>
            <a:miter lim="800000"/>
            <a:headEnd/>
            <a:tailEnd/>
          </a:ln>
        </p:spPr>
        <p:txBody>
          <a:bodyPr>
            <a:spAutoFit/>
          </a:bodyPr>
          <a:lstStyle/>
          <a:p>
            <a:pPr eaLnBrk="1" hangingPunct="1">
              <a:spcBef>
                <a:spcPct val="50000"/>
              </a:spcBef>
            </a:pPr>
            <a:r>
              <a:rPr lang="fr-FR" sz="2400"/>
              <a:t>Daily Scores </a:t>
            </a:r>
          </a:p>
          <a:p>
            <a:pPr eaLnBrk="1" hangingPunct="1">
              <a:spcBef>
                <a:spcPct val="50000"/>
              </a:spcBef>
            </a:pPr>
            <a:r>
              <a:rPr lang="fr-FR" sz="2400"/>
              <a:t>+</a:t>
            </a:r>
          </a:p>
          <a:p>
            <a:pPr eaLnBrk="1" hangingPunct="1">
              <a:spcBef>
                <a:spcPct val="50000"/>
              </a:spcBef>
            </a:pPr>
            <a:r>
              <a:rPr lang="fr-FR" sz="2400"/>
              <a:t>Monthly running mean Scores</a:t>
            </a:r>
          </a:p>
        </p:txBody>
      </p:sp>
      <p:sp>
        <p:nvSpPr>
          <p:cNvPr id="8" name="Rectangle 2"/>
          <p:cNvSpPr>
            <a:spLocks noGrp="1" noChangeArrowheads="1"/>
          </p:cNvSpPr>
          <p:nvPr>
            <p:ph type="title"/>
          </p:nvPr>
        </p:nvSpPr>
        <p:spPr>
          <a:xfrm>
            <a:off x="301752" y="381000"/>
            <a:ext cx="8686800" cy="841248"/>
          </a:xfrm>
        </p:spPr>
        <p:txBody>
          <a:bodyPr>
            <a:normAutofit fontScale="90000"/>
          </a:bodyPr>
          <a:lstStyle/>
          <a:p>
            <a:pPr>
              <a:defRPr/>
            </a:pPr>
            <a:r>
              <a:rPr lang="fr-FR" sz="4000" dirty="0"/>
              <a:t/>
            </a:r>
            <a:br>
              <a:rPr lang="fr-FR" sz="4000" dirty="0"/>
            </a:br>
            <a:r>
              <a:rPr lang="fr-FR" sz="4000" dirty="0" err="1"/>
              <a:t>Dynamical</a:t>
            </a:r>
            <a:r>
              <a:rPr lang="fr-FR" sz="4000" dirty="0"/>
              <a:t> </a:t>
            </a:r>
            <a:r>
              <a:rPr lang="fr-FR" sz="4000" dirty="0" err="1"/>
              <a:t>Forecasts</a:t>
            </a:r>
            <a:r>
              <a:rPr lang="fr-FR" sz="4000" dirty="0"/>
              <a:t>: </a:t>
            </a:r>
            <a:r>
              <a:rPr lang="fr-FR" sz="4000" dirty="0" err="1"/>
              <a:t>Seasonal</a:t>
            </a:r>
            <a:r>
              <a:rPr lang="fr-FR" sz="4000" dirty="0"/>
              <a:t> </a:t>
            </a:r>
            <a:r>
              <a:rPr lang="fr-FR" sz="4000" dirty="0" err="1"/>
              <a:t>Forecasts</a:t>
            </a:r>
            <a:endParaRPr lang="en-US" sz="4000" dirty="0"/>
          </a:p>
        </p:txBody>
      </p:sp>
      <p:pic>
        <p:nvPicPr>
          <p:cNvPr id="6" name="Picture 3" descr="D:\EMBLEME\BannerA_40.png"/>
          <p:cNvPicPr>
            <a:picLocks noChangeAspect="1" noChangeArrowheads="1"/>
          </p:cNvPicPr>
          <p:nvPr/>
        </p:nvPicPr>
        <p:blipFill>
          <a:blip r:embed="rId4" cstate="print"/>
          <a:srcRect/>
          <a:stretch>
            <a:fillRect/>
          </a:stretch>
        </p:blipFill>
        <p:spPr bwMode="auto">
          <a:xfrm>
            <a:off x="0" y="6005830"/>
            <a:ext cx="838200" cy="852170"/>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ChangeArrowheads="1"/>
          </p:cNvSpPr>
          <p:nvPr>
            <p:ph type="title"/>
          </p:nvPr>
        </p:nvSpPr>
        <p:spPr>
          <a:xfrm>
            <a:off x="301752" y="381000"/>
            <a:ext cx="8686800" cy="841248"/>
          </a:xfrm>
        </p:spPr>
        <p:txBody>
          <a:bodyPr>
            <a:normAutofit fontScale="90000"/>
          </a:bodyPr>
          <a:lstStyle/>
          <a:p>
            <a:pPr>
              <a:defRPr/>
            </a:pPr>
            <a:r>
              <a:rPr lang="fr-FR" sz="4000" dirty="0"/>
              <a:t/>
            </a:r>
            <a:br>
              <a:rPr lang="fr-FR" sz="4000" dirty="0"/>
            </a:br>
            <a:r>
              <a:rPr lang="fr-FR" sz="4000" dirty="0" err="1"/>
              <a:t>Dynamical</a:t>
            </a:r>
            <a:r>
              <a:rPr lang="fr-FR" sz="4000" dirty="0"/>
              <a:t> </a:t>
            </a:r>
            <a:r>
              <a:rPr lang="fr-FR" sz="4000" dirty="0" err="1"/>
              <a:t>Forecasts</a:t>
            </a:r>
            <a:r>
              <a:rPr lang="fr-FR" sz="4000" dirty="0"/>
              <a:t>: </a:t>
            </a:r>
            <a:r>
              <a:rPr lang="fr-FR" sz="4000" dirty="0" err="1"/>
              <a:t>Seasonal</a:t>
            </a:r>
            <a:r>
              <a:rPr lang="fr-FR" sz="4000" dirty="0"/>
              <a:t> </a:t>
            </a:r>
            <a:r>
              <a:rPr lang="fr-FR" sz="4000" dirty="0" err="1"/>
              <a:t>Forecasts</a:t>
            </a:r>
            <a:endParaRPr lang="en-US" sz="4000" dirty="0"/>
          </a:p>
        </p:txBody>
      </p:sp>
      <p:pic>
        <p:nvPicPr>
          <p:cNvPr id="11267" name="Picture 3" descr="scojpj90z"/>
          <p:cNvPicPr>
            <a:picLocks noChangeAspect="1" noChangeArrowheads="1"/>
          </p:cNvPicPr>
          <p:nvPr/>
        </p:nvPicPr>
        <p:blipFill>
          <a:blip r:embed="rId3" cstate="print"/>
          <a:srcRect b="6036"/>
          <a:stretch>
            <a:fillRect/>
          </a:stretch>
        </p:blipFill>
        <p:spPr bwMode="auto">
          <a:xfrm>
            <a:off x="2743200" y="2209800"/>
            <a:ext cx="6388100" cy="3657600"/>
          </a:xfrm>
          <a:prstGeom prst="rect">
            <a:avLst/>
          </a:prstGeom>
          <a:noFill/>
          <a:ln w="9525">
            <a:noFill/>
            <a:miter lim="800000"/>
            <a:headEnd/>
            <a:tailEnd/>
          </a:ln>
        </p:spPr>
      </p:pic>
      <p:sp>
        <p:nvSpPr>
          <p:cNvPr id="11268" name="Line 5"/>
          <p:cNvSpPr>
            <a:spLocks noChangeShapeType="1"/>
          </p:cNvSpPr>
          <p:nvPr/>
        </p:nvSpPr>
        <p:spPr bwMode="auto">
          <a:xfrm>
            <a:off x="3429000" y="5029200"/>
            <a:ext cx="5486400" cy="0"/>
          </a:xfrm>
          <a:prstGeom prst="line">
            <a:avLst/>
          </a:prstGeom>
          <a:noFill/>
          <a:ln w="9525">
            <a:solidFill>
              <a:srgbClr val="00FF00"/>
            </a:solidFill>
            <a:prstDash val="dash"/>
            <a:miter lim="800000"/>
            <a:headEnd/>
            <a:tailEnd/>
          </a:ln>
        </p:spPr>
        <p:txBody>
          <a:bodyPr wrap="none"/>
          <a:lstStyle/>
          <a:p>
            <a:endParaRPr lang="en-GB"/>
          </a:p>
        </p:txBody>
      </p:sp>
      <p:sp>
        <p:nvSpPr>
          <p:cNvPr id="11269" name="Text Box 6"/>
          <p:cNvSpPr txBox="1">
            <a:spLocks noChangeArrowheads="1"/>
          </p:cNvSpPr>
          <p:nvPr/>
        </p:nvSpPr>
        <p:spPr bwMode="auto">
          <a:xfrm>
            <a:off x="685800" y="2362200"/>
            <a:ext cx="2209800" cy="2282825"/>
          </a:xfrm>
          <a:prstGeom prst="rect">
            <a:avLst/>
          </a:prstGeom>
          <a:noFill/>
          <a:ln w="9525">
            <a:noFill/>
            <a:miter lim="800000"/>
            <a:headEnd/>
            <a:tailEnd/>
          </a:ln>
        </p:spPr>
        <p:txBody>
          <a:bodyPr>
            <a:spAutoFit/>
          </a:bodyPr>
          <a:lstStyle/>
          <a:p>
            <a:pPr eaLnBrk="1" hangingPunct="1">
              <a:spcBef>
                <a:spcPct val="50000"/>
              </a:spcBef>
            </a:pPr>
            <a:r>
              <a:rPr lang="fr-FR" sz="2400"/>
              <a:t>Daily Scores</a:t>
            </a:r>
          </a:p>
          <a:p>
            <a:pPr eaLnBrk="1" hangingPunct="1">
              <a:spcBef>
                <a:spcPct val="50000"/>
              </a:spcBef>
            </a:pPr>
            <a:r>
              <a:rPr lang="fr-FR" sz="2400"/>
              <a:t>+</a:t>
            </a:r>
          </a:p>
          <a:p>
            <a:pPr eaLnBrk="1" hangingPunct="1">
              <a:spcBef>
                <a:spcPct val="50000"/>
              </a:spcBef>
            </a:pPr>
            <a:r>
              <a:rPr lang="fr-FR" sz="2400"/>
              <a:t>Seasonal running mean Scores</a:t>
            </a:r>
          </a:p>
        </p:txBody>
      </p:sp>
      <p:pic>
        <p:nvPicPr>
          <p:cNvPr id="6" name="Picture 3" descr="D:\EMBLEME\BannerA_40.png"/>
          <p:cNvPicPr>
            <a:picLocks noChangeAspect="1" noChangeArrowheads="1"/>
          </p:cNvPicPr>
          <p:nvPr/>
        </p:nvPicPr>
        <p:blipFill>
          <a:blip r:embed="rId4" cstate="print"/>
          <a:srcRect/>
          <a:stretch>
            <a:fillRect/>
          </a:stretch>
        </p:blipFill>
        <p:spPr bwMode="auto">
          <a:xfrm>
            <a:off x="0" y="6005830"/>
            <a:ext cx="838200" cy="852170"/>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ChangeArrowheads="1"/>
          </p:cNvSpPr>
          <p:nvPr>
            <p:ph type="title"/>
          </p:nvPr>
        </p:nvSpPr>
        <p:spPr>
          <a:xfrm>
            <a:off x="301752" y="381000"/>
            <a:ext cx="8686800" cy="841248"/>
          </a:xfrm>
        </p:spPr>
        <p:txBody>
          <a:bodyPr>
            <a:normAutofit fontScale="90000"/>
          </a:bodyPr>
          <a:lstStyle/>
          <a:p>
            <a:pPr>
              <a:defRPr/>
            </a:pPr>
            <a:r>
              <a:rPr lang="fr-FR" sz="4000" dirty="0"/>
              <a:t/>
            </a:r>
            <a:br>
              <a:rPr lang="fr-FR" sz="4000" dirty="0"/>
            </a:br>
            <a:r>
              <a:rPr lang="fr-FR" sz="4000" dirty="0" err="1"/>
              <a:t>Dynamical</a:t>
            </a:r>
            <a:r>
              <a:rPr lang="fr-FR" sz="4000" dirty="0"/>
              <a:t> </a:t>
            </a:r>
            <a:r>
              <a:rPr lang="fr-FR" sz="4000" dirty="0" err="1"/>
              <a:t>Forecasts</a:t>
            </a:r>
            <a:r>
              <a:rPr lang="fr-FR" sz="4000" dirty="0"/>
              <a:t>: </a:t>
            </a:r>
            <a:r>
              <a:rPr lang="fr-FR" sz="4000" dirty="0" err="1"/>
              <a:t>Seasonal</a:t>
            </a:r>
            <a:r>
              <a:rPr lang="fr-FR" sz="4000" dirty="0"/>
              <a:t> </a:t>
            </a:r>
            <a:r>
              <a:rPr lang="fr-FR" sz="4000" dirty="0" err="1"/>
              <a:t>Forecasts</a:t>
            </a:r>
            <a:endParaRPr lang="en-US" sz="4000" dirty="0"/>
          </a:p>
        </p:txBody>
      </p:sp>
      <p:pic>
        <p:nvPicPr>
          <p:cNvPr id="12291" name="Picture 3" descr="scojpj90zm"/>
          <p:cNvPicPr>
            <a:picLocks noChangeAspect="1" noChangeArrowheads="1"/>
          </p:cNvPicPr>
          <p:nvPr/>
        </p:nvPicPr>
        <p:blipFill>
          <a:blip r:embed="rId3" cstate="print"/>
          <a:srcRect b="6036"/>
          <a:stretch>
            <a:fillRect/>
          </a:stretch>
        </p:blipFill>
        <p:spPr bwMode="auto">
          <a:xfrm>
            <a:off x="2743200" y="2209800"/>
            <a:ext cx="6388100" cy="3657600"/>
          </a:xfrm>
          <a:prstGeom prst="rect">
            <a:avLst/>
          </a:prstGeom>
          <a:noFill/>
          <a:ln w="9525">
            <a:noFill/>
            <a:miter lim="800000"/>
            <a:headEnd/>
            <a:tailEnd/>
          </a:ln>
        </p:spPr>
      </p:pic>
      <p:sp>
        <p:nvSpPr>
          <p:cNvPr id="12292" name="Line 5"/>
          <p:cNvSpPr>
            <a:spLocks noChangeShapeType="1"/>
          </p:cNvSpPr>
          <p:nvPr/>
        </p:nvSpPr>
        <p:spPr bwMode="auto">
          <a:xfrm>
            <a:off x="3429000" y="5029200"/>
            <a:ext cx="5486400" cy="0"/>
          </a:xfrm>
          <a:prstGeom prst="line">
            <a:avLst/>
          </a:prstGeom>
          <a:noFill/>
          <a:ln w="9525">
            <a:solidFill>
              <a:srgbClr val="00FF00"/>
            </a:solidFill>
            <a:prstDash val="dash"/>
            <a:miter lim="800000"/>
            <a:headEnd/>
            <a:tailEnd/>
          </a:ln>
        </p:spPr>
        <p:txBody>
          <a:bodyPr wrap="none"/>
          <a:lstStyle/>
          <a:p>
            <a:endParaRPr lang="en-GB"/>
          </a:p>
        </p:txBody>
      </p:sp>
      <p:sp>
        <p:nvSpPr>
          <p:cNvPr id="12293" name="Text Box 6"/>
          <p:cNvSpPr txBox="1">
            <a:spLocks noChangeArrowheads="1"/>
          </p:cNvSpPr>
          <p:nvPr/>
        </p:nvSpPr>
        <p:spPr bwMode="auto">
          <a:xfrm>
            <a:off x="762000" y="1905000"/>
            <a:ext cx="2209800" cy="3378200"/>
          </a:xfrm>
          <a:prstGeom prst="rect">
            <a:avLst/>
          </a:prstGeom>
          <a:noFill/>
          <a:ln w="9525">
            <a:noFill/>
            <a:miter lim="800000"/>
            <a:headEnd/>
            <a:tailEnd/>
          </a:ln>
        </p:spPr>
        <p:txBody>
          <a:bodyPr>
            <a:spAutoFit/>
          </a:bodyPr>
          <a:lstStyle/>
          <a:p>
            <a:pPr eaLnBrk="1" hangingPunct="1">
              <a:spcBef>
                <a:spcPct val="50000"/>
              </a:spcBef>
            </a:pPr>
            <a:r>
              <a:rPr lang="fr-FR" sz="2400"/>
              <a:t>Daily Scores</a:t>
            </a:r>
          </a:p>
          <a:p>
            <a:pPr eaLnBrk="1" hangingPunct="1">
              <a:spcBef>
                <a:spcPct val="50000"/>
              </a:spcBef>
            </a:pPr>
            <a:r>
              <a:rPr lang="fr-FR" sz="2400"/>
              <a:t>+</a:t>
            </a:r>
          </a:p>
          <a:p>
            <a:pPr eaLnBrk="1" hangingPunct="1">
              <a:spcBef>
                <a:spcPct val="50000"/>
              </a:spcBef>
            </a:pPr>
            <a:r>
              <a:rPr lang="fr-FR" sz="2400"/>
              <a:t>Ensemble forecast, Seasonal running mean and SST forecast </a:t>
            </a:r>
          </a:p>
        </p:txBody>
      </p:sp>
      <p:pic>
        <p:nvPicPr>
          <p:cNvPr id="6" name="Picture 3" descr="D:\EMBLEME\BannerA_40.png"/>
          <p:cNvPicPr>
            <a:picLocks noChangeAspect="1" noChangeArrowheads="1"/>
          </p:cNvPicPr>
          <p:nvPr/>
        </p:nvPicPr>
        <p:blipFill>
          <a:blip r:embed="rId4" cstate="print"/>
          <a:srcRect/>
          <a:stretch>
            <a:fillRect/>
          </a:stretch>
        </p:blipFill>
        <p:spPr bwMode="auto">
          <a:xfrm>
            <a:off x="0" y="6005830"/>
            <a:ext cx="838200" cy="852170"/>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2"/>
          <p:cNvSpPr>
            <a:spLocks noGrp="1" noChangeArrowheads="1"/>
          </p:cNvSpPr>
          <p:nvPr>
            <p:ph type="title"/>
          </p:nvPr>
        </p:nvSpPr>
        <p:spPr>
          <a:xfrm>
            <a:off x="301752" y="381000"/>
            <a:ext cx="8686800" cy="841248"/>
          </a:xfrm>
        </p:spPr>
        <p:txBody>
          <a:bodyPr>
            <a:normAutofit fontScale="90000"/>
          </a:bodyPr>
          <a:lstStyle/>
          <a:p>
            <a:pPr>
              <a:defRPr/>
            </a:pPr>
            <a:r>
              <a:rPr lang="fr-FR" sz="4000" dirty="0"/>
              <a:t/>
            </a:r>
            <a:br>
              <a:rPr lang="fr-FR" sz="4000" dirty="0"/>
            </a:br>
            <a:r>
              <a:rPr lang="fr-FR" sz="4000" dirty="0" err="1"/>
              <a:t>Dynamical</a:t>
            </a:r>
            <a:r>
              <a:rPr lang="fr-FR" sz="4000" dirty="0"/>
              <a:t> </a:t>
            </a:r>
            <a:r>
              <a:rPr lang="fr-FR" sz="4000" dirty="0" err="1"/>
              <a:t>Forecasts</a:t>
            </a:r>
            <a:r>
              <a:rPr lang="fr-FR" sz="4000" dirty="0"/>
              <a:t>: </a:t>
            </a:r>
            <a:r>
              <a:rPr lang="fr-FR" sz="4000" dirty="0" err="1"/>
              <a:t>Seasonal</a:t>
            </a:r>
            <a:r>
              <a:rPr lang="fr-FR" sz="4000" dirty="0"/>
              <a:t> </a:t>
            </a:r>
            <a:r>
              <a:rPr lang="fr-FR" sz="4000" dirty="0" err="1"/>
              <a:t>Forecasts</a:t>
            </a:r>
            <a:endParaRPr lang="en-US" sz="4000" dirty="0"/>
          </a:p>
        </p:txBody>
      </p:sp>
      <p:pic>
        <p:nvPicPr>
          <p:cNvPr id="13315" name="Picture 3" descr="scojpj90zm"/>
          <p:cNvPicPr>
            <a:picLocks noChangeAspect="1" noChangeArrowheads="1"/>
          </p:cNvPicPr>
          <p:nvPr/>
        </p:nvPicPr>
        <p:blipFill>
          <a:blip r:embed="rId3" cstate="print"/>
          <a:srcRect b="6036"/>
          <a:stretch>
            <a:fillRect/>
          </a:stretch>
        </p:blipFill>
        <p:spPr bwMode="auto">
          <a:xfrm>
            <a:off x="2743200" y="2209800"/>
            <a:ext cx="6388100" cy="3657600"/>
          </a:xfrm>
          <a:prstGeom prst="rect">
            <a:avLst/>
          </a:prstGeom>
          <a:noFill/>
          <a:ln w="9525">
            <a:noFill/>
            <a:miter lim="800000"/>
            <a:headEnd/>
            <a:tailEnd/>
          </a:ln>
        </p:spPr>
      </p:pic>
      <p:sp>
        <p:nvSpPr>
          <p:cNvPr id="13316" name="Line 4"/>
          <p:cNvSpPr>
            <a:spLocks noChangeShapeType="1"/>
          </p:cNvSpPr>
          <p:nvPr/>
        </p:nvSpPr>
        <p:spPr bwMode="auto">
          <a:xfrm>
            <a:off x="3429000" y="5029200"/>
            <a:ext cx="5486400" cy="0"/>
          </a:xfrm>
          <a:prstGeom prst="line">
            <a:avLst/>
          </a:prstGeom>
          <a:noFill/>
          <a:ln w="9525">
            <a:solidFill>
              <a:srgbClr val="00FF00"/>
            </a:solidFill>
            <a:prstDash val="dash"/>
            <a:miter lim="800000"/>
            <a:headEnd/>
            <a:tailEnd/>
          </a:ln>
        </p:spPr>
        <p:txBody>
          <a:bodyPr wrap="none"/>
          <a:lstStyle/>
          <a:p>
            <a:endParaRPr lang="en-GB"/>
          </a:p>
        </p:txBody>
      </p:sp>
      <p:sp>
        <p:nvSpPr>
          <p:cNvPr id="13317" name="Text Box 5"/>
          <p:cNvSpPr txBox="1">
            <a:spLocks noChangeArrowheads="1"/>
          </p:cNvSpPr>
          <p:nvPr/>
        </p:nvSpPr>
        <p:spPr bwMode="auto">
          <a:xfrm>
            <a:off x="762000" y="1905000"/>
            <a:ext cx="2209800" cy="4473575"/>
          </a:xfrm>
          <a:prstGeom prst="rect">
            <a:avLst/>
          </a:prstGeom>
          <a:noFill/>
          <a:ln w="9525">
            <a:noFill/>
            <a:miter lim="800000"/>
            <a:headEnd/>
            <a:tailEnd/>
          </a:ln>
        </p:spPr>
        <p:txBody>
          <a:bodyPr>
            <a:spAutoFit/>
          </a:bodyPr>
          <a:lstStyle/>
          <a:p>
            <a:pPr eaLnBrk="1" hangingPunct="1">
              <a:spcBef>
                <a:spcPct val="50000"/>
              </a:spcBef>
            </a:pPr>
            <a:r>
              <a:rPr lang="fr-FR" sz="2400" dirty="0"/>
              <a:t>Daily Scores</a:t>
            </a:r>
          </a:p>
          <a:p>
            <a:pPr eaLnBrk="1" hangingPunct="1">
              <a:spcBef>
                <a:spcPct val="50000"/>
              </a:spcBef>
            </a:pPr>
            <a:r>
              <a:rPr lang="fr-FR" sz="2400" dirty="0"/>
              <a:t>+</a:t>
            </a:r>
          </a:p>
          <a:p>
            <a:pPr eaLnBrk="1" hangingPunct="1">
              <a:spcBef>
                <a:spcPct val="50000"/>
              </a:spcBef>
            </a:pPr>
            <a:r>
              <a:rPr lang="fr-FR" sz="2400" dirty="0"/>
              <a:t>Ensemble </a:t>
            </a:r>
            <a:r>
              <a:rPr lang="fr-FR" sz="2400" dirty="0" err="1"/>
              <a:t>forecast</a:t>
            </a:r>
            <a:r>
              <a:rPr lang="fr-FR" sz="2400" dirty="0"/>
              <a:t>, </a:t>
            </a:r>
            <a:r>
              <a:rPr lang="fr-FR" sz="2400" dirty="0" err="1"/>
              <a:t>Seasonal</a:t>
            </a:r>
            <a:r>
              <a:rPr lang="fr-FR" sz="2400" dirty="0"/>
              <a:t> running </a:t>
            </a:r>
            <a:r>
              <a:rPr lang="fr-FR" sz="2400" dirty="0" err="1"/>
              <a:t>mean</a:t>
            </a:r>
            <a:r>
              <a:rPr lang="fr-FR" sz="2400" dirty="0"/>
              <a:t> and SST </a:t>
            </a:r>
            <a:r>
              <a:rPr lang="fr-FR" sz="2400" dirty="0" err="1"/>
              <a:t>forecast</a:t>
            </a:r>
            <a:r>
              <a:rPr lang="fr-FR" sz="2400" dirty="0"/>
              <a:t> </a:t>
            </a:r>
          </a:p>
          <a:p>
            <a:pPr eaLnBrk="1" hangingPunct="1">
              <a:spcBef>
                <a:spcPct val="50000"/>
              </a:spcBef>
            </a:pPr>
            <a:r>
              <a:rPr lang="fr-FR" sz="2400" dirty="0"/>
              <a:t>+</a:t>
            </a:r>
          </a:p>
          <a:p>
            <a:pPr eaLnBrk="1" hangingPunct="1">
              <a:spcBef>
                <a:spcPct val="50000"/>
              </a:spcBef>
            </a:pPr>
            <a:r>
              <a:rPr lang="fr-FR" sz="2400" dirty="0"/>
              <a:t>MOS</a:t>
            </a:r>
          </a:p>
        </p:txBody>
      </p:sp>
      <p:sp>
        <p:nvSpPr>
          <p:cNvPr id="13318" name="Freeform 7"/>
          <p:cNvSpPr>
            <a:spLocks/>
          </p:cNvSpPr>
          <p:nvPr/>
        </p:nvSpPr>
        <p:spPr bwMode="auto">
          <a:xfrm>
            <a:off x="5562600" y="3429000"/>
            <a:ext cx="1355725" cy="117475"/>
          </a:xfrm>
          <a:custGeom>
            <a:avLst/>
            <a:gdLst>
              <a:gd name="T0" fmla="*/ 0 w 854"/>
              <a:gd name="T1" fmla="*/ 118446551 h 74"/>
              <a:gd name="T2" fmla="*/ 1554937152 w 854"/>
              <a:gd name="T3" fmla="*/ 118446551 h 74"/>
              <a:gd name="T4" fmla="*/ 2147483647 w 854"/>
              <a:gd name="T5" fmla="*/ 186491535 h 74"/>
              <a:gd name="T6" fmla="*/ 0 60000 65536"/>
              <a:gd name="T7" fmla="*/ 0 60000 65536"/>
              <a:gd name="T8" fmla="*/ 0 60000 65536"/>
              <a:gd name="T9" fmla="*/ 0 w 854"/>
              <a:gd name="T10" fmla="*/ 0 h 74"/>
              <a:gd name="T11" fmla="*/ 854 w 854"/>
              <a:gd name="T12" fmla="*/ 74 h 74"/>
            </a:gdLst>
            <a:ahLst/>
            <a:cxnLst>
              <a:cxn ang="T6">
                <a:pos x="T0" y="T1"/>
              </a:cxn>
              <a:cxn ang="T7">
                <a:pos x="T2" y="T3"/>
              </a:cxn>
              <a:cxn ang="T8">
                <a:pos x="T4" y="T5"/>
              </a:cxn>
            </a:cxnLst>
            <a:rect l="T9" t="T10" r="T11" b="T12"/>
            <a:pathLst>
              <a:path w="854" h="74">
                <a:moveTo>
                  <a:pt x="0" y="47"/>
                </a:moveTo>
                <a:cubicBezTo>
                  <a:pt x="190" y="0"/>
                  <a:pt x="422" y="38"/>
                  <a:pt x="617" y="47"/>
                </a:cubicBezTo>
                <a:cubicBezTo>
                  <a:pt x="688" y="74"/>
                  <a:pt x="777" y="74"/>
                  <a:pt x="854" y="74"/>
                </a:cubicBezTo>
              </a:path>
            </a:pathLst>
          </a:custGeom>
          <a:noFill/>
          <a:ln w="15875">
            <a:solidFill>
              <a:srgbClr val="FF0000"/>
            </a:solidFill>
            <a:round/>
            <a:headEnd/>
            <a:tailEnd/>
          </a:ln>
        </p:spPr>
        <p:txBody>
          <a:bodyPr/>
          <a:lstStyle/>
          <a:p>
            <a:endParaRPr lang="en-GB"/>
          </a:p>
        </p:txBody>
      </p:sp>
      <p:pic>
        <p:nvPicPr>
          <p:cNvPr id="7" name="Picture 3" descr="D:\EMBLEME\BannerA_40.png"/>
          <p:cNvPicPr>
            <a:picLocks noChangeAspect="1" noChangeArrowheads="1"/>
          </p:cNvPicPr>
          <p:nvPr/>
        </p:nvPicPr>
        <p:blipFill>
          <a:blip r:embed="rId4" cstate="print"/>
          <a:srcRect/>
          <a:stretch>
            <a:fillRect/>
          </a:stretch>
        </p:blipFill>
        <p:spPr bwMode="auto">
          <a:xfrm>
            <a:off x="8305800" y="6005830"/>
            <a:ext cx="838200" cy="852170"/>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1AMATLABMATLAB\CCAMnavorsing\Limpopo4SATREPS\Figure\Hovm.jpg"/>
          <p:cNvPicPr>
            <a:picLocks noGrp="1" noChangeAspect="1" noChangeArrowheads="1"/>
          </p:cNvPicPr>
          <p:nvPr>
            <p:ph idx="1"/>
          </p:nvPr>
        </p:nvPicPr>
        <p:blipFill>
          <a:blip r:embed="rId2" cstate="print"/>
          <a:srcRect l="7090" t="1684" r="55048" b="7401"/>
          <a:stretch>
            <a:fillRect/>
          </a:stretch>
        </p:blipFill>
        <p:spPr bwMode="auto">
          <a:xfrm>
            <a:off x="152400" y="1158241"/>
            <a:ext cx="3124199" cy="5623559"/>
          </a:xfrm>
          <a:prstGeom prst="rect">
            <a:avLst/>
          </a:prstGeom>
          <a:noFill/>
        </p:spPr>
      </p:pic>
      <p:pic>
        <p:nvPicPr>
          <p:cNvPr id="1030" name="Picture 6" descr="D:\1AMATLABMATLAB\CCAMnavorsing\Limpopo4SATREPS\Figure\AttrDJF_A.jpg"/>
          <p:cNvPicPr>
            <a:picLocks noChangeAspect="1" noChangeArrowheads="1"/>
          </p:cNvPicPr>
          <p:nvPr/>
        </p:nvPicPr>
        <p:blipFill>
          <a:blip r:embed="rId3" cstate="print"/>
          <a:srcRect/>
          <a:stretch>
            <a:fillRect/>
          </a:stretch>
        </p:blipFill>
        <p:spPr bwMode="auto">
          <a:xfrm>
            <a:off x="3429000" y="4038600"/>
            <a:ext cx="2743200" cy="2743200"/>
          </a:xfrm>
          <a:prstGeom prst="rect">
            <a:avLst/>
          </a:prstGeom>
          <a:noFill/>
        </p:spPr>
      </p:pic>
      <p:pic>
        <p:nvPicPr>
          <p:cNvPr id="1031" name="Picture 7" descr="D:\1AMATLABMATLAB\CCAMnavorsing\Limpopo4SATREPS\Figure\AttrDJF_B.jpg"/>
          <p:cNvPicPr>
            <a:picLocks noChangeAspect="1" noChangeArrowheads="1"/>
          </p:cNvPicPr>
          <p:nvPr/>
        </p:nvPicPr>
        <p:blipFill>
          <a:blip r:embed="rId4" cstate="print"/>
          <a:srcRect/>
          <a:stretch>
            <a:fillRect/>
          </a:stretch>
        </p:blipFill>
        <p:spPr bwMode="auto">
          <a:xfrm>
            <a:off x="6248400" y="4038600"/>
            <a:ext cx="2743200" cy="2743200"/>
          </a:xfrm>
          <a:prstGeom prst="rect">
            <a:avLst/>
          </a:prstGeom>
          <a:noFill/>
        </p:spPr>
      </p:pic>
      <p:pic>
        <p:nvPicPr>
          <p:cNvPr id="2" name="Picture 2" descr="D:\1AMATLABMATLAB\CCAMnavorsing\Limpopo4SATREPS\Figure\tydreeks.jpg"/>
          <p:cNvPicPr>
            <a:picLocks noChangeAspect="1" noChangeArrowheads="1"/>
          </p:cNvPicPr>
          <p:nvPr/>
        </p:nvPicPr>
        <p:blipFill>
          <a:blip r:embed="rId5" cstate="print"/>
          <a:srcRect l="6014" t="2292" r="6352" b="6017"/>
          <a:stretch>
            <a:fillRect/>
          </a:stretch>
        </p:blipFill>
        <p:spPr bwMode="auto">
          <a:xfrm>
            <a:off x="3429000" y="1159435"/>
            <a:ext cx="3505200" cy="2749177"/>
          </a:xfrm>
          <a:prstGeom prst="rect">
            <a:avLst/>
          </a:prstGeom>
          <a:noFill/>
        </p:spPr>
      </p:pic>
      <p:sp>
        <p:nvSpPr>
          <p:cNvPr id="11" name="TextBox 10"/>
          <p:cNvSpPr txBox="1"/>
          <p:nvPr/>
        </p:nvSpPr>
        <p:spPr>
          <a:xfrm>
            <a:off x="0" y="253425"/>
            <a:ext cx="9144000" cy="584775"/>
          </a:xfrm>
          <a:prstGeom prst="rect">
            <a:avLst/>
          </a:prstGeom>
          <a:noFill/>
        </p:spPr>
        <p:txBody>
          <a:bodyPr wrap="square" rtlCol="0">
            <a:spAutoFit/>
          </a:bodyPr>
          <a:lstStyle/>
          <a:p>
            <a:pPr algn="ctr"/>
            <a:r>
              <a:rPr lang="en-ZA" sz="3200" b="1" dirty="0" smtClean="0">
                <a:solidFill>
                  <a:srgbClr val="92D050"/>
                </a:solidFill>
              </a:rPr>
              <a:t>Verification of CCAM AMIP: </a:t>
            </a:r>
            <a:r>
              <a:rPr lang="en-ZA" sz="3200" b="1" i="1" u="sng" dirty="0" smtClean="0">
                <a:solidFill>
                  <a:srgbClr val="FF0000"/>
                </a:solidFill>
              </a:rPr>
              <a:t>Limpopo</a:t>
            </a:r>
          </a:p>
        </p:txBody>
      </p:sp>
      <p:pic>
        <p:nvPicPr>
          <p:cNvPr id="7" name="Picture 2" descr="D:\ARTIKELS\1vs2tiered\ECHAM4p5_IRI\DieArtikel\FIG_4.jpg"/>
          <p:cNvPicPr>
            <a:picLocks noChangeAspect="1" noChangeArrowheads="1"/>
          </p:cNvPicPr>
          <p:nvPr/>
        </p:nvPicPr>
        <p:blipFill>
          <a:blip r:embed="rId6" cstate="print"/>
          <a:srcRect l="6176" t="3089" r="50593" b="51609"/>
          <a:stretch>
            <a:fillRect/>
          </a:stretch>
        </p:blipFill>
        <p:spPr bwMode="auto">
          <a:xfrm>
            <a:off x="7010400" y="1752600"/>
            <a:ext cx="1953490" cy="1534886"/>
          </a:xfrm>
          <a:prstGeom prst="rect">
            <a:avLst/>
          </a:prstGeom>
          <a:noFill/>
        </p:spPr>
      </p:pic>
      <p:pic>
        <p:nvPicPr>
          <p:cNvPr id="8" name="Picture 3" descr="D:\EMBLEME\BannerA_40.png"/>
          <p:cNvPicPr>
            <a:picLocks noChangeAspect="1" noChangeArrowheads="1"/>
          </p:cNvPicPr>
          <p:nvPr/>
        </p:nvPicPr>
        <p:blipFill>
          <a:blip r:embed="rId7" cstate="print"/>
          <a:srcRect/>
          <a:stretch>
            <a:fillRect/>
          </a:stretch>
        </p:blipFill>
        <p:spPr bwMode="auto">
          <a:xfrm>
            <a:off x="0" y="0"/>
            <a:ext cx="838200" cy="852170"/>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FIGURE_1.tif"/>
          <p:cNvPicPr>
            <a:picLocks noGrp="1" noChangeAspect="1"/>
          </p:cNvPicPr>
          <p:nvPr>
            <p:ph idx="1"/>
          </p:nvPr>
        </p:nvPicPr>
        <p:blipFill>
          <a:blip r:embed="rId2" cstate="print"/>
          <a:srcRect l="6312" r="7847"/>
          <a:stretch>
            <a:fillRect/>
          </a:stretch>
        </p:blipFill>
        <p:spPr>
          <a:xfrm>
            <a:off x="152400" y="685801"/>
            <a:ext cx="6096000" cy="5486400"/>
          </a:xfrm>
        </p:spPr>
      </p:pic>
      <p:pic>
        <p:nvPicPr>
          <p:cNvPr id="1026" name="Picture 2" descr="D:\ARTIKELS\1vs2tiered\ECHAM4p5_IRI\DieArtikel\FIG_5.tif"/>
          <p:cNvPicPr>
            <a:picLocks noChangeAspect="1" noChangeArrowheads="1"/>
          </p:cNvPicPr>
          <p:nvPr/>
        </p:nvPicPr>
        <p:blipFill>
          <a:blip r:embed="rId3" cstate="print"/>
          <a:srcRect l="9430" r="51030"/>
          <a:stretch>
            <a:fillRect/>
          </a:stretch>
        </p:blipFill>
        <p:spPr bwMode="auto">
          <a:xfrm>
            <a:off x="6248400" y="684213"/>
            <a:ext cx="2895600" cy="5489575"/>
          </a:xfrm>
          <a:prstGeom prst="rect">
            <a:avLst/>
          </a:prstGeom>
          <a:noFill/>
        </p:spPr>
      </p:pic>
      <p:sp>
        <p:nvSpPr>
          <p:cNvPr id="5" name="TextBox 4"/>
          <p:cNvSpPr txBox="1"/>
          <p:nvPr/>
        </p:nvSpPr>
        <p:spPr>
          <a:xfrm>
            <a:off x="7772400" y="1981200"/>
            <a:ext cx="1143000" cy="646331"/>
          </a:xfrm>
          <a:prstGeom prst="rect">
            <a:avLst/>
          </a:prstGeom>
          <a:noFill/>
        </p:spPr>
        <p:txBody>
          <a:bodyPr wrap="square" rtlCol="0">
            <a:spAutoFit/>
          </a:bodyPr>
          <a:lstStyle/>
          <a:p>
            <a:r>
              <a:rPr lang="en-ZA" b="1" dirty="0" smtClean="0">
                <a:solidFill>
                  <a:srgbClr val="FF0000"/>
                </a:solidFill>
              </a:rPr>
              <a:t>“11/14”          ~3/4</a:t>
            </a:r>
            <a:endParaRPr lang="en-GB" b="1" dirty="0">
              <a:solidFill>
                <a:srgbClr val="FF0000"/>
              </a:solidFill>
            </a:endParaRPr>
          </a:p>
        </p:txBody>
      </p:sp>
      <p:pic>
        <p:nvPicPr>
          <p:cNvPr id="6" name="Picture 3" descr="D:\EMBLEME\BannerA_40.png"/>
          <p:cNvPicPr>
            <a:picLocks noChangeAspect="1" noChangeArrowheads="1"/>
          </p:cNvPicPr>
          <p:nvPr/>
        </p:nvPicPr>
        <p:blipFill>
          <a:blip r:embed="rId4" cstate="print"/>
          <a:srcRect/>
          <a:stretch>
            <a:fillRect/>
          </a:stretch>
        </p:blipFill>
        <p:spPr bwMode="auto">
          <a:xfrm>
            <a:off x="0" y="6005830"/>
            <a:ext cx="838200" cy="852170"/>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idx="4294967295"/>
          </p:nvPr>
        </p:nvSpPr>
        <p:spPr>
          <a:xfrm>
            <a:off x="36513" y="650875"/>
            <a:ext cx="9144000" cy="720725"/>
          </a:xfrm>
        </p:spPr>
        <p:txBody>
          <a:bodyPr>
            <a:normAutofit fontScale="90000"/>
          </a:bodyPr>
          <a:lstStyle/>
          <a:p>
            <a:pPr>
              <a:defRPr/>
            </a:pPr>
            <a:r>
              <a:rPr lang="en-US" dirty="0" smtClean="0"/>
              <a:t>December-January-February 2008/09 “verification”</a:t>
            </a:r>
          </a:p>
        </p:txBody>
      </p:sp>
      <p:pic>
        <p:nvPicPr>
          <p:cNvPr id="16387" name="Picture 4" descr="Feb09 3month spi 3 categories"/>
          <p:cNvPicPr>
            <a:picLocks noChangeAspect="1" noChangeArrowheads="1"/>
          </p:cNvPicPr>
          <p:nvPr/>
        </p:nvPicPr>
        <p:blipFill>
          <a:blip r:embed="rId2" cstate="print"/>
          <a:srcRect/>
          <a:stretch>
            <a:fillRect/>
          </a:stretch>
        </p:blipFill>
        <p:spPr bwMode="auto">
          <a:xfrm>
            <a:off x="5105400" y="2590800"/>
            <a:ext cx="4038600" cy="3087688"/>
          </a:xfrm>
          <a:prstGeom prst="rect">
            <a:avLst/>
          </a:prstGeom>
          <a:noFill/>
          <a:ln w="9525">
            <a:noFill/>
            <a:miter lim="800000"/>
            <a:headEnd/>
            <a:tailEnd/>
          </a:ln>
        </p:spPr>
      </p:pic>
      <p:pic>
        <p:nvPicPr>
          <p:cNvPr id="16388" name="Picture 5" descr="PCP_SEA_SA"/>
          <p:cNvPicPr>
            <a:picLocks noChangeAspect="1" noChangeArrowheads="1"/>
          </p:cNvPicPr>
          <p:nvPr/>
        </p:nvPicPr>
        <p:blipFill>
          <a:blip r:embed="rId3" cstate="print"/>
          <a:srcRect t="62000" b="9647"/>
          <a:stretch>
            <a:fillRect/>
          </a:stretch>
        </p:blipFill>
        <p:spPr bwMode="auto">
          <a:xfrm>
            <a:off x="9525" y="2247900"/>
            <a:ext cx="5138738" cy="1943100"/>
          </a:xfrm>
          <a:prstGeom prst="rect">
            <a:avLst/>
          </a:prstGeom>
          <a:noFill/>
          <a:ln w="9525">
            <a:noFill/>
            <a:miter lim="800000"/>
            <a:headEnd/>
            <a:tailEnd/>
          </a:ln>
        </p:spPr>
      </p:pic>
      <p:pic>
        <p:nvPicPr>
          <p:cNvPr id="16389" name="Picture 7" descr="PCP_SEA_SA"/>
          <p:cNvPicPr>
            <a:picLocks noChangeAspect="1" noChangeArrowheads="1"/>
          </p:cNvPicPr>
          <p:nvPr/>
        </p:nvPicPr>
        <p:blipFill>
          <a:blip r:embed="rId4" cstate="print"/>
          <a:srcRect t="4562" b="68042"/>
          <a:stretch>
            <a:fillRect/>
          </a:stretch>
        </p:blipFill>
        <p:spPr bwMode="auto">
          <a:xfrm>
            <a:off x="0" y="4191000"/>
            <a:ext cx="5113338" cy="1868488"/>
          </a:xfrm>
          <a:prstGeom prst="rect">
            <a:avLst/>
          </a:prstGeom>
          <a:noFill/>
          <a:ln w="9525">
            <a:noFill/>
            <a:miter lim="800000"/>
            <a:headEnd/>
            <a:tailEnd/>
          </a:ln>
        </p:spPr>
      </p:pic>
      <p:sp>
        <p:nvSpPr>
          <p:cNvPr id="16390" name="Text Box 8"/>
          <p:cNvSpPr txBox="1">
            <a:spLocks noChangeArrowheads="1"/>
          </p:cNvSpPr>
          <p:nvPr/>
        </p:nvSpPr>
        <p:spPr bwMode="auto">
          <a:xfrm>
            <a:off x="2195513" y="2482850"/>
            <a:ext cx="719137" cy="369332"/>
          </a:xfrm>
          <a:prstGeom prst="rect">
            <a:avLst/>
          </a:prstGeom>
          <a:noFill/>
          <a:ln w="9525">
            <a:noFill/>
            <a:miter lim="800000"/>
            <a:headEnd/>
            <a:tailEnd/>
          </a:ln>
        </p:spPr>
        <p:txBody>
          <a:bodyPr>
            <a:spAutoFit/>
          </a:bodyPr>
          <a:lstStyle/>
          <a:p>
            <a:pPr>
              <a:spcBef>
                <a:spcPct val="50000"/>
              </a:spcBef>
            </a:pPr>
            <a:r>
              <a:rPr lang="en-US" dirty="0">
                <a:solidFill>
                  <a:srgbClr val="FF0000"/>
                </a:solidFill>
              </a:rPr>
              <a:t>SEP</a:t>
            </a:r>
          </a:p>
        </p:txBody>
      </p:sp>
      <p:sp>
        <p:nvSpPr>
          <p:cNvPr id="16391" name="Text Box 10"/>
          <p:cNvSpPr txBox="1">
            <a:spLocks noChangeArrowheads="1"/>
          </p:cNvSpPr>
          <p:nvPr/>
        </p:nvSpPr>
        <p:spPr bwMode="auto">
          <a:xfrm>
            <a:off x="2195513" y="4387850"/>
            <a:ext cx="719137" cy="369332"/>
          </a:xfrm>
          <a:prstGeom prst="rect">
            <a:avLst/>
          </a:prstGeom>
          <a:noFill/>
          <a:ln w="9525">
            <a:noFill/>
            <a:miter lim="800000"/>
            <a:headEnd/>
            <a:tailEnd/>
          </a:ln>
        </p:spPr>
        <p:txBody>
          <a:bodyPr>
            <a:spAutoFit/>
          </a:bodyPr>
          <a:lstStyle/>
          <a:p>
            <a:pPr>
              <a:spcBef>
                <a:spcPct val="50000"/>
              </a:spcBef>
            </a:pPr>
            <a:r>
              <a:rPr lang="en-US" dirty="0">
                <a:solidFill>
                  <a:srgbClr val="FF0000"/>
                </a:solidFill>
              </a:rPr>
              <a:t>NOV</a:t>
            </a:r>
          </a:p>
        </p:txBody>
      </p:sp>
      <p:pic>
        <p:nvPicPr>
          <p:cNvPr id="8" name="Picture 3" descr="D:\EMBLEME\BannerA_40.png"/>
          <p:cNvPicPr>
            <a:picLocks noChangeAspect="1" noChangeArrowheads="1"/>
          </p:cNvPicPr>
          <p:nvPr/>
        </p:nvPicPr>
        <p:blipFill>
          <a:blip r:embed="rId5" cstate="print"/>
          <a:srcRect/>
          <a:stretch>
            <a:fillRect/>
          </a:stretch>
        </p:blipFill>
        <p:spPr bwMode="auto">
          <a:xfrm>
            <a:off x="8305800" y="6005830"/>
            <a:ext cx="838200" cy="852170"/>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3810000" cy="3352800"/>
          </a:xfrm>
        </p:spPr>
        <p:txBody>
          <a:bodyPr>
            <a:normAutofit/>
          </a:bodyPr>
          <a:lstStyle/>
          <a:p>
            <a:pPr algn="ctr"/>
            <a:r>
              <a:rPr lang="en-ZA" dirty="0" smtClean="0"/>
              <a:t> </a:t>
            </a:r>
            <a:r>
              <a:rPr lang="en-ZA" sz="4000" b="1" dirty="0" smtClean="0"/>
              <a:t>Seasonal forecast examples: </a:t>
            </a:r>
            <a:r>
              <a:rPr lang="en-ZA" sz="4000" b="1" i="1" dirty="0" smtClean="0"/>
              <a:t>Issued Nov 2010</a:t>
            </a:r>
            <a:endParaRPr lang="en-GB" sz="4000" b="1" i="1" dirty="0"/>
          </a:p>
        </p:txBody>
      </p:sp>
      <p:pic>
        <p:nvPicPr>
          <p:cNvPr id="1029" name="Picture 5" descr="D:\1AMULTIMODELvspel\May_2010\SSTglobal_SEA4.gif"/>
          <p:cNvPicPr>
            <a:picLocks noChangeAspect="1" noChangeArrowheads="1"/>
          </p:cNvPicPr>
          <p:nvPr/>
        </p:nvPicPr>
        <p:blipFill>
          <a:blip r:embed="rId2" cstate="print"/>
          <a:srcRect l="13399" t="80303" r="13399" b="13636"/>
          <a:stretch>
            <a:fillRect/>
          </a:stretch>
        </p:blipFill>
        <p:spPr bwMode="auto">
          <a:xfrm>
            <a:off x="4419600" y="6438900"/>
            <a:ext cx="3733800" cy="342900"/>
          </a:xfrm>
          <a:prstGeom prst="rect">
            <a:avLst/>
          </a:prstGeom>
          <a:noFill/>
        </p:spPr>
      </p:pic>
      <p:pic>
        <p:nvPicPr>
          <p:cNvPr id="15363" name="Picture 3" descr="D:\1AMULTIMODELvspel\11November_2010\PCP_SEA_AFRICA_EXTR.gif"/>
          <p:cNvPicPr>
            <a:picLocks noChangeAspect="1" noChangeArrowheads="1"/>
          </p:cNvPicPr>
          <p:nvPr/>
        </p:nvPicPr>
        <p:blipFill>
          <a:blip r:embed="rId3" cstate="print"/>
          <a:srcRect l="22549" t="7576" r="22549" b="8586"/>
          <a:stretch>
            <a:fillRect/>
          </a:stretch>
        </p:blipFill>
        <p:spPr bwMode="auto">
          <a:xfrm>
            <a:off x="6781800" y="455386"/>
            <a:ext cx="1543280" cy="3049814"/>
          </a:xfrm>
          <a:prstGeom prst="rect">
            <a:avLst/>
          </a:prstGeom>
          <a:noFill/>
        </p:spPr>
      </p:pic>
      <p:pic>
        <p:nvPicPr>
          <p:cNvPr id="15364" name="Picture 4" descr="D:\1AMULTIMODELvspel\11November_2010\PCP_SEA_AFRICA.gif"/>
          <p:cNvPicPr>
            <a:picLocks noChangeAspect="1" noChangeArrowheads="1"/>
          </p:cNvPicPr>
          <p:nvPr/>
        </p:nvPicPr>
        <p:blipFill>
          <a:blip r:embed="rId4" cstate="print"/>
          <a:srcRect l="10784" t="7576" r="8170" b="10606"/>
          <a:stretch>
            <a:fillRect/>
          </a:stretch>
        </p:blipFill>
        <p:spPr bwMode="auto">
          <a:xfrm>
            <a:off x="3810000" y="228600"/>
            <a:ext cx="2624667" cy="3429000"/>
          </a:xfrm>
          <a:prstGeom prst="rect">
            <a:avLst/>
          </a:prstGeom>
          <a:noFill/>
        </p:spPr>
      </p:pic>
      <p:pic>
        <p:nvPicPr>
          <p:cNvPr id="15365" name="Picture 5" descr="D:\1AMULTIMODELvspel\11November_2010\NINO34_FCAST_09-Nov-2010.jpg"/>
          <p:cNvPicPr>
            <a:picLocks noChangeAspect="1" noChangeArrowheads="1"/>
          </p:cNvPicPr>
          <p:nvPr/>
        </p:nvPicPr>
        <p:blipFill>
          <a:blip r:embed="rId5" cstate="print"/>
          <a:srcRect l="5895"/>
          <a:stretch>
            <a:fillRect/>
          </a:stretch>
        </p:blipFill>
        <p:spPr bwMode="auto">
          <a:xfrm>
            <a:off x="304800" y="3962400"/>
            <a:ext cx="3578076" cy="2851870"/>
          </a:xfrm>
          <a:prstGeom prst="rect">
            <a:avLst/>
          </a:prstGeom>
          <a:noFill/>
        </p:spPr>
      </p:pic>
      <p:pic>
        <p:nvPicPr>
          <p:cNvPr id="15366" name="Picture 6" descr="D:\1AMULTIMODELvspel\11November_2010\SSTglobal_SEA2.gif"/>
          <p:cNvPicPr>
            <a:picLocks noChangeAspect="1" noChangeArrowheads="1"/>
          </p:cNvPicPr>
          <p:nvPr/>
        </p:nvPicPr>
        <p:blipFill>
          <a:blip r:embed="rId6" cstate="print"/>
          <a:srcRect l="5556" t="26768" r="9477" b="28788"/>
          <a:stretch>
            <a:fillRect/>
          </a:stretch>
        </p:blipFill>
        <p:spPr bwMode="auto">
          <a:xfrm>
            <a:off x="4419600" y="3962400"/>
            <a:ext cx="3733800" cy="2527495"/>
          </a:xfrm>
          <a:prstGeom prst="rect">
            <a:avLst/>
          </a:prstGeom>
          <a:noFill/>
        </p:spPr>
      </p:pic>
      <p:pic>
        <p:nvPicPr>
          <p:cNvPr id="8" name="Picture 3" descr="D:\EMBLEME\BannerA_40.png"/>
          <p:cNvPicPr>
            <a:picLocks noChangeAspect="1" noChangeArrowheads="1"/>
          </p:cNvPicPr>
          <p:nvPr/>
        </p:nvPicPr>
        <p:blipFill>
          <a:blip r:embed="rId7" cstate="print"/>
          <a:srcRect/>
          <a:stretch>
            <a:fillRect/>
          </a:stretch>
        </p:blipFill>
        <p:spPr bwMode="auto">
          <a:xfrm>
            <a:off x="8305800" y="6005830"/>
            <a:ext cx="838200" cy="852170"/>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LeadSkill_A.tif"/>
          <p:cNvPicPr>
            <a:picLocks noChangeAspect="1"/>
          </p:cNvPicPr>
          <p:nvPr/>
        </p:nvPicPr>
        <p:blipFill>
          <a:blip r:embed="rId2" cstate="print"/>
          <a:srcRect l="7327" r="11490"/>
          <a:stretch>
            <a:fillRect/>
          </a:stretch>
        </p:blipFill>
        <p:spPr>
          <a:xfrm>
            <a:off x="381000" y="990600"/>
            <a:ext cx="3886200" cy="5489448"/>
          </a:xfrm>
          <a:prstGeom prst="rect">
            <a:avLst/>
          </a:prstGeom>
        </p:spPr>
      </p:pic>
      <p:sp>
        <p:nvSpPr>
          <p:cNvPr id="5" name="TextBox 4"/>
          <p:cNvSpPr txBox="1"/>
          <p:nvPr/>
        </p:nvSpPr>
        <p:spPr>
          <a:xfrm>
            <a:off x="0" y="228600"/>
            <a:ext cx="9144000" cy="369332"/>
          </a:xfrm>
          <a:prstGeom prst="rect">
            <a:avLst/>
          </a:prstGeom>
          <a:noFill/>
        </p:spPr>
        <p:txBody>
          <a:bodyPr wrap="square" rtlCol="0">
            <a:spAutoFit/>
          </a:bodyPr>
          <a:lstStyle/>
          <a:p>
            <a:pPr algn="ctr"/>
            <a:r>
              <a:rPr lang="en-ZA" b="1" dirty="0" smtClean="0"/>
              <a:t>ROC Scores: Coupled vs. 2-tiered systems</a:t>
            </a:r>
            <a:endParaRPr lang="en-GB" b="1" dirty="0"/>
          </a:p>
        </p:txBody>
      </p:sp>
      <p:pic>
        <p:nvPicPr>
          <p:cNvPr id="6" name="Picture 2" descr="D:\ARTIKELS\1vs2tiered\ECHAM4p5_IRI\DieArtikel\FIG_3a.tif"/>
          <p:cNvPicPr>
            <a:picLocks noChangeAspect="1" noChangeArrowheads="1"/>
          </p:cNvPicPr>
          <p:nvPr/>
        </p:nvPicPr>
        <p:blipFill>
          <a:blip r:embed="rId3" cstate="print"/>
          <a:srcRect l="6356" r="9746"/>
          <a:stretch>
            <a:fillRect/>
          </a:stretch>
        </p:blipFill>
        <p:spPr bwMode="auto">
          <a:xfrm>
            <a:off x="4648200" y="990600"/>
            <a:ext cx="4114800" cy="5482683"/>
          </a:xfrm>
          <a:prstGeom prst="rect">
            <a:avLst/>
          </a:prstGeom>
          <a:noFill/>
        </p:spPr>
      </p:pic>
      <p:pic>
        <p:nvPicPr>
          <p:cNvPr id="7" name="Picture 3" descr="D:\EMBLEME\BannerA_40.png"/>
          <p:cNvPicPr>
            <a:picLocks noChangeAspect="1" noChangeArrowheads="1"/>
          </p:cNvPicPr>
          <p:nvPr/>
        </p:nvPicPr>
        <p:blipFill>
          <a:blip r:embed="rId4" cstate="print"/>
          <a:srcRect/>
          <a:stretch>
            <a:fillRect/>
          </a:stretch>
        </p:blipFill>
        <p:spPr bwMode="auto">
          <a:xfrm>
            <a:off x="8305800" y="0"/>
            <a:ext cx="838200" cy="852170"/>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D:\1AMATLABMATLAB\SSTforecasts\HINDCASTverification\Figure\MM_nino34_SKILL\NINO34_MMvsSM_Jan.jpg"/>
          <p:cNvPicPr>
            <a:picLocks noChangeAspect="1" noChangeArrowheads="1"/>
          </p:cNvPicPr>
          <p:nvPr/>
        </p:nvPicPr>
        <p:blipFill>
          <a:blip r:embed="rId2" cstate="print"/>
          <a:srcRect l="7042" r="7042"/>
          <a:stretch>
            <a:fillRect/>
          </a:stretch>
        </p:blipFill>
        <p:spPr bwMode="auto">
          <a:xfrm>
            <a:off x="76200" y="0"/>
            <a:ext cx="5105400" cy="4455021"/>
          </a:xfrm>
          <a:prstGeom prst="rect">
            <a:avLst/>
          </a:prstGeom>
          <a:noFill/>
          <a:ln w="9525">
            <a:noFill/>
            <a:miter lim="800000"/>
            <a:headEnd/>
            <a:tailEnd/>
          </a:ln>
        </p:spPr>
      </p:pic>
      <p:pic>
        <p:nvPicPr>
          <p:cNvPr id="6147" name="Picture 2" descr="D:\1AMATLABMATLAB\SSTforecasts\HINDCASTverification\Figure\Spearman_MAPS\MultiModel\Spearman_MM-Feb-3.jpg"/>
          <p:cNvPicPr>
            <a:picLocks noGrp="1" noChangeAspect="1" noChangeArrowheads="1"/>
          </p:cNvPicPr>
          <p:nvPr>
            <p:ph idx="1"/>
          </p:nvPr>
        </p:nvPicPr>
        <p:blipFill>
          <a:blip r:embed="rId3" cstate="print"/>
          <a:srcRect l="11667" t="3333" r="9167" b="56679"/>
          <a:stretch>
            <a:fillRect/>
          </a:stretch>
        </p:blipFill>
        <p:spPr>
          <a:xfrm>
            <a:off x="107244" y="4572000"/>
            <a:ext cx="5074356" cy="2209800"/>
          </a:xfrm>
        </p:spPr>
      </p:pic>
      <p:pic>
        <p:nvPicPr>
          <p:cNvPr id="6149" name="Picture 2" descr="D:\1AMATLABMATLAB\SSTforecasts\HINDCASTverification\Figure\VoorspeldeKAARTE\MultiModel\FcstMM-Dec-4-1997.jpg"/>
          <p:cNvPicPr>
            <a:picLocks noChangeAspect="1" noChangeArrowheads="1"/>
          </p:cNvPicPr>
          <p:nvPr/>
        </p:nvPicPr>
        <p:blipFill>
          <a:blip r:embed="rId4" cstate="print"/>
          <a:srcRect l="12070" t="3421" r="9482" b="9657"/>
          <a:stretch>
            <a:fillRect/>
          </a:stretch>
        </p:blipFill>
        <p:spPr bwMode="auto">
          <a:xfrm>
            <a:off x="5224934" y="381000"/>
            <a:ext cx="3817294" cy="2667000"/>
          </a:xfrm>
          <a:prstGeom prst="rect">
            <a:avLst/>
          </a:prstGeom>
          <a:noFill/>
          <a:ln w="9525">
            <a:noFill/>
            <a:miter lim="800000"/>
            <a:headEnd/>
            <a:tailEnd/>
          </a:ln>
        </p:spPr>
      </p:pic>
      <p:pic>
        <p:nvPicPr>
          <p:cNvPr id="3074" name="Picture 2" descr="D:\VOORSPELLINGS\IRI\11NOV_2011\SST_table.gif"/>
          <p:cNvPicPr>
            <a:picLocks noChangeAspect="1" noChangeArrowheads="1"/>
          </p:cNvPicPr>
          <p:nvPr/>
        </p:nvPicPr>
        <p:blipFill>
          <a:blip r:embed="rId5" cstate="print"/>
          <a:srcRect/>
          <a:stretch>
            <a:fillRect/>
          </a:stretch>
        </p:blipFill>
        <p:spPr bwMode="auto">
          <a:xfrm>
            <a:off x="5257800" y="3276600"/>
            <a:ext cx="3810000" cy="3203380"/>
          </a:xfrm>
          <a:prstGeom prst="rect">
            <a:avLst/>
          </a:prstGeom>
          <a:noFill/>
        </p:spPr>
      </p:pic>
      <p:pic>
        <p:nvPicPr>
          <p:cNvPr id="6" name="Picture 3" descr="D:\EMBLEME\BannerA_40.png"/>
          <p:cNvPicPr>
            <a:picLocks noChangeAspect="1" noChangeArrowheads="1"/>
          </p:cNvPicPr>
          <p:nvPr/>
        </p:nvPicPr>
        <p:blipFill>
          <a:blip r:embed="rId6" cstate="print"/>
          <a:srcRect/>
          <a:stretch>
            <a:fillRect/>
          </a:stretch>
        </p:blipFill>
        <p:spPr bwMode="auto">
          <a:xfrm>
            <a:off x="8305800" y="6005830"/>
            <a:ext cx="838200" cy="852170"/>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0" y="0"/>
            <a:ext cx="9144000" cy="1066800"/>
          </a:xfrm>
        </p:spPr>
        <p:txBody>
          <a:bodyPr/>
          <a:lstStyle/>
          <a:p>
            <a:pPr algn="ctr"/>
            <a:r>
              <a:rPr lang="en-ZA" dirty="0" smtClean="0"/>
              <a:t>Final thoughts</a:t>
            </a:r>
            <a:endParaRPr lang="en-GB" dirty="0"/>
          </a:p>
        </p:txBody>
      </p:sp>
      <p:sp>
        <p:nvSpPr>
          <p:cNvPr id="9" name="Content Placeholder 8"/>
          <p:cNvSpPr>
            <a:spLocks noGrp="1"/>
          </p:cNvSpPr>
          <p:nvPr>
            <p:ph idx="1"/>
          </p:nvPr>
        </p:nvSpPr>
        <p:spPr>
          <a:xfrm>
            <a:off x="152400" y="1219200"/>
            <a:ext cx="8839200" cy="4953000"/>
          </a:xfrm>
        </p:spPr>
        <p:txBody>
          <a:bodyPr/>
          <a:lstStyle/>
          <a:p>
            <a:r>
              <a:rPr lang="en-ZA" dirty="0" smtClean="0"/>
              <a:t>Forecasts for various time-ranges are subject to different </a:t>
            </a:r>
            <a:r>
              <a:rPr lang="en-ZA" dirty="0" err="1" smtClean="0"/>
              <a:t>forcings</a:t>
            </a:r>
            <a:r>
              <a:rPr lang="en-ZA" dirty="0" smtClean="0"/>
              <a:t> and have different skill levels</a:t>
            </a:r>
          </a:p>
          <a:p>
            <a:r>
              <a:rPr lang="en-ZA" dirty="0" smtClean="0"/>
              <a:t>Models can provide useful operational forecasts</a:t>
            </a:r>
          </a:p>
          <a:p>
            <a:r>
              <a:rPr lang="en-ZA" dirty="0" smtClean="0"/>
              <a:t>Model/system development has resulted in improved forecasts, also of extreme events </a:t>
            </a:r>
          </a:p>
          <a:p>
            <a:r>
              <a:rPr lang="en-ZA" dirty="0" smtClean="0"/>
              <a:t>The South African modelling community, in partnership with international modellers, are constantly improving on operational forecast models/systems</a:t>
            </a:r>
            <a:endParaRPr lang="en-GB" dirty="0"/>
          </a:p>
        </p:txBody>
      </p:sp>
      <p:pic>
        <p:nvPicPr>
          <p:cNvPr id="4" name="Picture 3" descr="D:\EMBLEME\BannerA_40.png"/>
          <p:cNvPicPr>
            <a:picLocks noChangeAspect="1" noChangeArrowheads="1"/>
          </p:cNvPicPr>
          <p:nvPr/>
        </p:nvPicPr>
        <p:blipFill>
          <a:blip r:embed="rId2" cstate="print"/>
          <a:srcRect/>
          <a:stretch>
            <a:fillRect/>
          </a:stretch>
        </p:blipFill>
        <p:spPr bwMode="auto">
          <a:xfrm>
            <a:off x="0" y="6005830"/>
            <a:ext cx="838200" cy="852170"/>
          </a:xfrm>
          <a:prstGeom prst="rect">
            <a:avLst/>
          </a:prstGeom>
          <a:noFill/>
        </p:spPr>
      </p:pic>
      <p:pic>
        <p:nvPicPr>
          <p:cNvPr id="5" name="Picture 3" descr="D:\EMBLEME\BannerA_40.png"/>
          <p:cNvPicPr>
            <a:picLocks noChangeAspect="1" noChangeArrowheads="1"/>
          </p:cNvPicPr>
          <p:nvPr/>
        </p:nvPicPr>
        <p:blipFill>
          <a:blip r:embed="rId2" cstate="print"/>
          <a:srcRect/>
          <a:stretch>
            <a:fillRect/>
          </a:stretch>
        </p:blipFill>
        <p:spPr bwMode="auto">
          <a:xfrm>
            <a:off x="0" y="0"/>
            <a:ext cx="838200" cy="852170"/>
          </a:xfrm>
          <a:prstGeom prst="rect">
            <a:avLst/>
          </a:prstGeom>
          <a:noFill/>
        </p:spPr>
      </p:pic>
      <p:pic>
        <p:nvPicPr>
          <p:cNvPr id="6" name="Picture 3" descr="D:\EMBLEME\BannerA_40.png"/>
          <p:cNvPicPr>
            <a:picLocks noChangeAspect="1" noChangeArrowheads="1"/>
          </p:cNvPicPr>
          <p:nvPr/>
        </p:nvPicPr>
        <p:blipFill>
          <a:blip r:embed="rId2" cstate="print"/>
          <a:srcRect/>
          <a:stretch>
            <a:fillRect/>
          </a:stretch>
        </p:blipFill>
        <p:spPr bwMode="auto">
          <a:xfrm>
            <a:off x="8305800" y="6019800"/>
            <a:ext cx="838200" cy="852170"/>
          </a:xfrm>
          <a:prstGeom prst="rect">
            <a:avLst/>
          </a:prstGeom>
          <a:noFill/>
        </p:spPr>
      </p:pic>
      <p:pic>
        <p:nvPicPr>
          <p:cNvPr id="8" name="Picture 3" descr="D:\EMBLEME\BannerA_40.png"/>
          <p:cNvPicPr>
            <a:picLocks noChangeAspect="1" noChangeArrowheads="1"/>
          </p:cNvPicPr>
          <p:nvPr/>
        </p:nvPicPr>
        <p:blipFill>
          <a:blip r:embed="rId2" cstate="print"/>
          <a:srcRect/>
          <a:stretch>
            <a:fillRect/>
          </a:stretch>
        </p:blipFill>
        <p:spPr bwMode="auto">
          <a:xfrm>
            <a:off x="8305800" y="0"/>
            <a:ext cx="838200" cy="852170"/>
          </a:xfrm>
          <a:prstGeom prst="rect">
            <a:avLst/>
          </a:prstGeom>
          <a:noFill/>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3723</TotalTime>
  <Words>679</Words>
  <Application>Microsoft Office PowerPoint</Application>
  <PresentationFormat>On-screen Show (4:3)</PresentationFormat>
  <Paragraphs>84</Paragraphs>
  <Slides>23</Slides>
  <Notes>4</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Trek</vt:lpstr>
      <vt:lpstr>“I get all the news I need on the weather report”</vt:lpstr>
      <vt:lpstr>Slide 2</vt:lpstr>
      <vt:lpstr>Slide 3</vt:lpstr>
      <vt:lpstr>WMO Forecast time ranges</vt:lpstr>
      <vt:lpstr>Effects of small errors in the initial conditions</vt:lpstr>
      <vt:lpstr>First-order quadratic difference equation</vt:lpstr>
      <vt:lpstr>Slide 7</vt:lpstr>
      <vt:lpstr>Probability Maps: Multi-models</vt:lpstr>
      <vt:lpstr>Tornado Sunday</vt:lpstr>
      <vt:lpstr>Heat wave: 9-13 November 2011 (at my house: 33; 33.5; 31; 32.5; 33.5°C)</vt:lpstr>
      <vt:lpstr>Limits of Longer Range Forecasts</vt:lpstr>
      <vt:lpstr>How is it then possible to predict seasonal climate anomalies?</vt:lpstr>
      <vt:lpstr> Dynamical Forecasts: Seasonal Forecasts</vt:lpstr>
      <vt:lpstr> Dynamical Forecasts: Seasonal Forecasts</vt:lpstr>
      <vt:lpstr> Dynamical Forecasts: Seasonal Forecasts</vt:lpstr>
      <vt:lpstr> Dynamical Forecasts: Seasonal Forecasts</vt:lpstr>
      <vt:lpstr>Slide 17</vt:lpstr>
      <vt:lpstr>Slide 18</vt:lpstr>
      <vt:lpstr>December-January-February 2008/09 “verification”</vt:lpstr>
      <vt:lpstr> Seasonal forecast examples: Issued Nov 2010</vt:lpstr>
      <vt:lpstr>Slide 21</vt:lpstr>
      <vt:lpstr>Slide 22</vt:lpstr>
      <vt:lpstr>Final thoughts</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User @</cp:lastModifiedBy>
  <cp:revision>692</cp:revision>
  <dcterms:created xsi:type="dcterms:W3CDTF">1601-01-01T00:00:00Z</dcterms:created>
  <dcterms:modified xsi:type="dcterms:W3CDTF">2012-03-29T12:08:10Z</dcterms:modified>
</cp:coreProperties>
</file>