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8"/>
  </p:notesMasterIdLst>
  <p:sldIdLst>
    <p:sldId id="256" r:id="rId2"/>
    <p:sldId id="257" r:id="rId3"/>
    <p:sldId id="259" r:id="rId4"/>
    <p:sldId id="262" r:id="rId5"/>
    <p:sldId id="273" r:id="rId6"/>
    <p:sldId id="264" r:id="rId7"/>
    <p:sldId id="275" r:id="rId8"/>
    <p:sldId id="271" r:id="rId9"/>
    <p:sldId id="265" r:id="rId10"/>
    <p:sldId id="266" r:id="rId11"/>
    <p:sldId id="267" r:id="rId12"/>
    <p:sldId id="268" r:id="rId13"/>
    <p:sldId id="269" r:id="rId14"/>
    <p:sldId id="272" r:id="rId15"/>
    <p:sldId id="270" r:id="rId16"/>
    <p:sldId id="274" r:id="rId17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FF0000"/>
    <a:srgbClr val="000066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 smtClean="0"/>
            </a:lvl1pPr>
          </a:lstStyle>
          <a:p>
            <a:pPr>
              <a:defRPr/>
            </a:pPr>
            <a:fld id="{29A2A1AA-7486-45FF-B58B-90C66D9761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496EAA-58B2-4104-A71D-415A748F6640}" type="slidenum">
              <a:rPr lang="en-US"/>
              <a:pPr/>
              <a:t>6</a:t>
            </a:fld>
            <a:endParaRPr lang="en-US"/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217613" y="712788"/>
            <a:ext cx="4864100" cy="3648075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69963" y="4598988"/>
            <a:ext cx="5394325" cy="4479925"/>
          </a:xfrm>
          <a:noFill/>
          <a:ln/>
        </p:spPr>
        <p:txBody>
          <a:bodyPr lIns="96653" tIns="48326" rIns="96653" bIns="48326"/>
          <a:lstStyle/>
          <a:p>
            <a:pPr algn="just" defTabSz="762000"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7" name="Freeform 5"/>
              <p:cNvSpPr>
                <a:spLocks/>
              </p:cNvSpPr>
              <p:nvPr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" name="Freeform 6"/>
              <p:cNvSpPr>
                <a:spLocks/>
              </p:cNvSpPr>
              <p:nvPr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" name="Freeform 7"/>
              <p:cNvSpPr>
                <a:spLocks/>
              </p:cNvSpPr>
              <p:nvPr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" name="Freeform 8"/>
              <p:cNvSpPr>
                <a:spLocks/>
              </p:cNvSpPr>
              <p:nvPr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" name="Freeform 9"/>
              <p:cNvSpPr>
                <a:spLocks/>
              </p:cNvSpPr>
              <p:nvPr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" name="Freeform 10"/>
              <p:cNvSpPr>
                <a:spLocks/>
              </p:cNvSpPr>
              <p:nvPr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" name="Freeform 11"/>
              <p:cNvSpPr>
                <a:spLocks/>
              </p:cNvSpPr>
              <p:nvPr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" name="Freeform 12"/>
              <p:cNvSpPr>
                <a:spLocks/>
              </p:cNvSpPr>
              <p:nvPr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" name="Freeform 13"/>
              <p:cNvSpPr>
                <a:spLocks/>
              </p:cNvSpPr>
              <p:nvPr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" name="Freeform 14"/>
              <p:cNvSpPr>
                <a:spLocks/>
              </p:cNvSpPr>
              <p:nvPr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" name="Freeform 15"/>
              <p:cNvSpPr>
                <a:spLocks/>
              </p:cNvSpPr>
              <p:nvPr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" name="Freeform 16"/>
              <p:cNvSpPr>
                <a:spLocks/>
              </p:cNvSpPr>
              <p:nvPr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" name="Freeform 18"/>
              <p:cNvSpPr>
                <a:spLocks/>
              </p:cNvSpPr>
              <p:nvPr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grpSp>
            <p:nvGrpSpPr>
              <p:cNvPr id="32" name="Group 30"/>
              <p:cNvGrpSpPr>
                <a:grpSpLocks/>
              </p:cNvGrpSpPr>
              <p:nvPr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54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55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56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57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58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59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60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61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62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63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64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65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66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67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68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  <p:grpSp>
            <p:nvGrpSpPr>
              <p:cNvPr id="33" name="Group 46"/>
              <p:cNvGrpSpPr>
                <a:grpSpLocks/>
              </p:cNvGrpSpPr>
              <p:nvPr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52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53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  <p:grpSp>
            <p:nvGrpSpPr>
              <p:cNvPr id="34" name="Group 49"/>
              <p:cNvGrpSpPr>
                <a:grpSpLocks/>
              </p:cNvGrpSpPr>
              <p:nvPr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43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4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5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6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7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8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9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50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51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  <p:sp>
            <p:nvSpPr>
              <p:cNvPr id="35" name="Freeform 59"/>
              <p:cNvSpPr>
                <a:spLocks/>
              </p:cNvSpPr>
              <p:nvPr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Freeform 60"/>
              <p:cNvSpPr>
                <a:spLocks/>
              </p:cNvSpPr>
              <p:nvPr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Freeform 61"/>
              <p:cNvSpPr>
                <a:spLocks/>
              </p:cNvSpPr>
              <p:nvPr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Freeform 62"/>
              <p:cNvSpPr>
                <a:spLocks/>
              </p:cNvSpPr>
              <p:nvPr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9" name="Freeform 63"/>
              <p:cNvSpPr>
                <a:spLocks/>
              </p:cNvSpPr>
              <p:nvPr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Freeform 64"/>
              <p:cNvSpPr>
                <a:spLocks/>
              </p:cNvSpPr>
              <p:nvPr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" name="Freeform 65"/>
              <p:cNvSpPr>
                <a:spLocks/>
              </p:cNvSpPr>
              <p:nvPr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2" name="Freeform 66"/>
              <p:cNvSpPr>
                <a:spLocks/>
              </p:cNvSpPr>
              <p:nvPr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</p:grpSp>
      <p:sp>
        <p:nvSpPr>
          <p:cNvPr id="14403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455613" y="1920875"/>
            <a:ext cx="8226425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404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E7FB845-1520-421B-86E1-ED0A2E6E78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D80C3-64D1-4BCA-B781-D156B7F3FE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1DD93-92F9-4120-94A4-FCCBE7C540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AC41A-BBF5-4B8B-A667-2E6B2F20CB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6E6F8-09F2-4E70-A575-7C6A809278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47D6D-20E0-497E-AE9D-482A7F4FCF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14DF5D-D0B4-46E4-BEFF-F16E4D6310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FBD44-18B2-44D5-A120-5E65526078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04C22C-88CD-4A24-986A-DDA4DC60B4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16C5C-6647-49DD-AED7-ED93038114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229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3050"/>
            <a:ext cx="6018212" cy="58229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680A0-56D5-4207-B691-D64049A01C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5613" y="1598613"/>
            <a:ext cx="4037012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5613" y="3922713"/>
            <a:ext cx="4037012" cy="21732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5025" y="1598613"/>
            <a:ext cx="4037013" cy="44973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F35908-E42E-4EF8-9682-469606F065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5613" y="1598613"/>
            <a:ext cx="8226425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613" y="3922713"/>
            <a:ext cx="8226425" cy="21732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D40FB4-433E-4371-BAF0-ED91C1F2A7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5025" y="1598613"/>
            <a:ext cx="4037013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5025" y="3922713"/>
            <a:ext cx="4037013" cy="21732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599FCA-AA11-45D8-963B-ECD146560B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63529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13315" name="Freeform 3"/>
            <p:cNvSpPr>
              <a:spLocks/>
            </p:cNvSpPr>
            <p:nvPr userDrawn="1"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grpSp>
          <p:nvGrpSpPr>
            <p:cNvPr id="1033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13317" name="Freeform 5"/>
              <p:cNvSpPr>
                <a:spLocks/>
              </p:cNvSpPr>
              <p:nvPr userDrawn="1"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18" name="Freeform 6"/>
              <p:cNvSpPr>
                <a:spLocks/>
              </p:cNvSpPr>
              <p:nvPr userDrawn="1"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19" name="Freeform 7"/>
              <p:cNvSpPr>
                <a:spLocks/>
              </p:cNvSpPr>
              <p:nvPr userDrawn="1"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20" name="Freeform 8"/>
              <p:cNvSpPr>
                <a:spLocks/>
              </p:cNvSpPr>
              <p:nvPr userDrawn="1"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21" name="Freeform 9"/>
              <p:cNvSpPr>
                <a:spLocks/>
              </p:cNvSpPr>
              <p:nvPr userDrawn="1"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22" name="Freeform 10"/>
              <p:cNvSpPr>
                <a:spLocks/>
              </p:cNvSpPr>
              <p:nvPr userDrawn="1"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23" name="Freeform 11"/>
              <p:cNvSpPr>
                <a:spLocks/>
              </p:cNvSpPr>
              <p:nvPr userDrawn="1"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24" name="Freeform 12"/>
              <p:cNvSpPr>
                <a:spLocks/>
              </p:cNvSpPr>
              <p:nvPr userDrawn="1"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25" name="Freeform 13"/>
              <p:cNvSpPr>
                <a:spLocks/>
              </p:cNvSpPr>
              <p:nvPr userDrawn="1"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26" name="Freeform 14"/>
              <p:cNvSpPr>
                <a:spLocks/>
              </p:cNvSpPr>
              <p:nvPr userDrawn="1"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27" name="Freeform 15"/>
              <p:cNvSpPr>
                <a:spLocks/>
              </p:cNvSpPr>
              <p:nvPr userDrawn="1"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28" name="Freeform 16"/>
              <p:cNvSpPr>
                <a:spLocks/>
              </p:cNvSpPr>
              <p:nvPr userDrawn="1"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29" name="Freeform 17"/>
              <p:cNvSpPr>
                <a:spLocks/>
              </p:cNvSpPr>
              <p:nvPr userDrawn="1"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30" name="Freeform 18"/>
              <p:cNvSpPr>
                <a:spLocks/>
              </p:cNvSpPr>
              <p:nvPr userDrawn="1"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31" name="Freeform 19"/>
              <p:cNvSpPr>
                <a:spLocks/>
              </p:cNvSpPr>
              <p:nvPr userDrawn="1"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32" name="Freeform 20"/>
              <p:cNvSpPr>
                <a:spLocks/>
              </p:cNvSpPr>
              <p:nvPr userDrawn="1"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33" name="Freeform 21"/>
              <p:cNvSpPr>
                <a:spLocks/>
              </p:cNvSpPr>
              <p:nvPr userDrawn="1"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34" name="Freeform 22"/>
              <p:cNvSpPr>
                <a:spLocks/>
              </p:cNvSpPr>
              <p:nvPr userDrawn="1"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35" name="Freeform 23"/>
              <p:cNvSpPr>
                <a:spLocks/>
              </p:cNvSpPr>
              <p:nvPr userDrawn="1"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36" name="Freeform 24"/>
              <p:cNvSpPr>
                <a:spLocks/>
              </p:cNvSpPr>
              <p:nvPr userDrawn="1"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37" name="Freeform 25"/>
              <p:cNvSpPr>
                <a:spLocks/>
              </p:cNvSpPr>
              <p:nvPr userDrawn="1"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38" name="Freeform 26"/>
              <p:cNvSpPr>
                <a:spLocks/>
              </p:cNvSpPr>
              <p:nvPr userDrawn="1"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39" name="Freeform 27"/>
              <p:cNvSpPr>
                <a:spLocks/>
              </p:cNvSpPr>
              <p:nvPr userDrawn="1"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40" name="Freeform 28"/>
              <p:cNvSpPr>
                <a:spLocks/>
              </p:cNvSpPr>
              <p:nvPr userDrawn="1"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41" name="Freeform 29"/>
              <p:cNvSpPr>
                <a:spLocks/>
              </p:cNvSpPr>
              <p:nvPr userDrawn="1"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grpSp>
            <p:nvGrpSpPr>
              <p:cNvPr id="1059" name="Group 30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13343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44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45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46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47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48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49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50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51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52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53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54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55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56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57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  <p:grpSp>
            <p:nvGrpSpPr>
              <p:cNvPr id="1060" name="Group 46"/>
              <p:cNvGrpSpPr>
                <a:grpSpLocks/>
              </p:cNvGrpSpPr>
              <p:nvPr userDrawn="1"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13359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60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  <p:grpSp>
            <p:nvGrpSpPr>
              <p:cNvPr id="1061" name="Group 49"/>
              <p:cNvGrpSpPr>
                <a:grpSpLocks/>
              </p:cNvGrpSpPr>
              <p:nvPr userDrawn="1"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13362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63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64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65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66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67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68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69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3370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  <p:sp>
            <p:nvSpPr>
              <p:cNvPr id="13371" name="Freeform 59"/>
              <p:cNvSpPr>
                <a:spLocks/>
              </p:cNvSpPr>
              <p:nvPr userDrawn="1"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72" name="Freeform 60"/>
              <p:cNvSpPr>
                <a:spLocks/>
              </p:cNvSpPr>
              <p:nvPr userDrawn="1"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73" name="Freeform 61"/>
              <p:cNvSpPr>
                <a:spLocks/>
              </p:cNvSpPr>
              <p:nvPr userDrawn="1"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74" name="Freeform 62"/>
              <p:cNvSpPr>
                <a:spLocks/>
              </p:cNvSpPr>
              <p:nvPr userDrawn="1"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75" name="Freeform 63"/>
              <p:cNvSpPr>
                <a:spLocks/>
              </p:cNvSpPr>
              <p:nvPr userDrawn="1"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76" name="Freeform 64"/>
              <p:cNvSpPr>
                <a:spLocks/>
              </p:cNvSpPr>
              <p:nvPr userDrawn="1"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77" name="Freeform 65"/>
              <p:cNvSpPr>
                <a:spLocks/>
              </p:cNvSpPr>
              <p:nvPr userDrawn="1"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78" name="Freeform 66"/>
              <p:cNvSpPr>
                <a:spLocks/>
              </p:cNvSpPr>
              <p:nvPr userDrawn="1"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</p:grpSp>
      <p:sp>
        <p:nvSpPr>
          <p:cNvPr id="13379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273050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380" name="Rectangle 6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613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81" name="Rectangle 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2050"/>
            <a:ext cx="28956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82" name="Rectangle 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B233648B-1FC9-455D-B59C-A348491280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383" name="Rectangle 7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598613"/>
            <a:ext cx="8226425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819400"/>
            <a:ext cx="9144000" cy="1736725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smtClean="0">
                <a:solidFill>
                  <a:srgbClr val="000066"/>
                </a:solidFill>
              </a:rPr>
              <a:t>THE IMPACT OF DIFFERENT SEA-SURFACE TEMPERATURE PREDICTION SCENARIOS</a:t>
            </a:r>
            <a:br>
              <a:rPr lang="en-US" sz="3200" b="1" smtClean="0">
                <a:solidFill>
                  <a:srgbClr val="000066"/>
                </a:solidFill>
              </a:rPr>
            </a:br>
            <a:r>
              <a:rPr lang="en-US" sz="3200" b="1" smtClean="0">
                <a:solidFill>
                  <a:srgbClr val="000066"/>
                </a:solidFill>
              </a:rPr>
              <a:t>ON SOUTHERN AFRICAN SEASONAL CLIMATE FORECAST SKILL</a:t>
            </a:r>
            <a:endParaRPr lang="en-US" sz="3200" smtClean="0">
              <a:solidFill>
                <a:srgbClr val="000066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876800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Willem A. Landman</a:t>
            </a:r>
          </a:p>
          <a:p>
            <a:pPr eaLnBrk="1" hangingPunct="1">
              <a:defRPr/>
            </a:pPr>
            <a:r>
              <a:rPr lang="en-US" smtClean="0"/>
              <a:t>Asmerom Beraki</a:t>
            </a:r>
          </a:p>
          <a:p>
            <a:pPr eaLnBrk="1" hangingPunct="1">
              <a:defRPr/>
            </a:pPr>
            <a:r>
              <a:rPr lang="en-US" smtClean="0"/>
              <a:t>Dave DeWitt</a:t>
            </a: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152400"/>
            <a:ext cx="2209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6" descr="C:\Documents and Settings\WALandman\My Documents\csir_embleem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52400"/>
            <a:ext cx="26670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0"/>
            <a:ext cx="8226425" cy="56515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 Are AGCMs useful? (1)</a:t>
            </a:r>
          </a:p>
        </p:txBody>
      </p:sp>
      <p:pic>
        <p:nvPicPr>
          <p:cNvPr id="4099" name="Picture 12" descr="Figure1Clivar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print"/>
          <a:srcRect l="5769" t="1230" r="5769" b="6413"/>
          <a:stretch>
            <a:fillRect/>
          </a:stretch>
        </p:blipFill>
        <p:spPr>
          <a:xfrm>
            <a:off x="152400" y="533400"/>
            <a:ext cx="6553200" cy="5129213"/>
          </a:xfrm>
          <a:noFill/>
        </p:spPr>
      </p:pic>
      <p:sp>
        <p:nvSpPr>
          <p:cNvPr id="4100" name="Text Box 13"/>
          <p:cNvSpPr>
            <a:spLocks noChangeArrowheads="1"/>
          </p:cNvSpPr>
          <p:nvPr>
            <p:ph type="body" sz="half" idx="3"/>
          </p:nvPr>
        </p:nvSpPr>
        <p:spPr>
          <a:xfrm>
            <a:off x="2209800" y="5867400"/>
            <a:ext cx="4037013" cy="914400"/>
          </a:xfrm>
          <a:noFill/>
        </p:spPr>
        <p:txBody>
          <a:bodyPr/>
          <a:lstStyle/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sz="2000" b="1" smtClean="0">
                <a:effectLst/>
              </a:rPr>
              <a:t>“trend” hits=27/33=82%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sz="2000" b="1" smtClean="0">
                <a:effectLst/>
              </a:rPr>
              <a:t>for test period hits=12/14=86%</a:t>
            </a:r>
          </a:p>
        </p:txBody>
      </p:sp>
      <p:pic>
        <p:nvPicPr>
          <p:cNvPr id="4101" name="Picture 10" descr="FIGURE_1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print"/>
          <a:srcRect l="14285" t="1389" r="10715" b="11111"/>
          <a:stretch>
            <a:fillRect/>
          </a:stretch>
        </p:blipFill>
        <p:spPr>
          <a:xfrm>
            <a:off x="6248400" y="3886200"/>
            <a:ext cx="2895600" cy="2971800"/>
          </a:xfrm>
          <a:noFill/>
        </p:spPr>
      </p:pic>
      <p:sp>
        <p:nvSpPr>
          <p:cNvPr id="4102" name="Text Box 14"/>
          <p:cNvSpPr txBox="1">
            <a:spLocks noChangeArrowheads="1"/>
          </p:cNvSpPr>
          <p:nvPr/>
        </p:nvSpPr>
        <p:spPr bwMode="auto">
          <a:xfrm>
            <a:off x="5029200" y="4799013"/>
            <a:ext cx="19812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66"/>
                </a:solidFill>
              </a:rPr>
              <a:t>The best model is the ECHAM4.5 AGCM</a:t>
            </a:r>
          </a:p>
        </p:txBody>
      </p:sp>
      <p:sp>
        <p:nvSpPr>
          <p:cNvPr id="4103" name="Line 15"/>
          <p:cNvSpPr>
            <a:spLocks noChangeShapeType="1"/>
          </p:cNvSpPr>
          <p:nvPr/>
        </p:nvSpPr>
        <p:spPr bwMode="auto">
          <a:xfrm>
            <a:off x="6019800" y="5486400"/>
            <a:ext cx="457200" cy="152400"/>
          </a:xfrm>
          <a:prstGeom prst="line">
            <a:avLst/>
          </a:prstGeom>
          <a:noFill/>
          <a:ln w="57150">
            <a:solidFill>
              <a:srgbClr val="00008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pic>
        <p:nvPicPr>
          <p:cNvPr id="4104" name="Picture 16" descr="Enso_lani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862013"/>
            <a:ext cx="1752600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17" descr="Enso_elnin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0400" y="2390775"/>
            <a:ext cx="17526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6" name="Line 21"/>
          <p:cNvSpPr>
            <a:spLocks noChangeShapeType="1"/>
          </p:cNvSpPr>
          <p:nvPr/>
        </p:nvSpPr>
        <p:spPr bwMode="auto">
          <a:xfrm flipV="1">
            <a:off x="2971800" y="838200"/>
            <a:ext cx="0" cy="46482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07" name="Line 22"/>
          <p:cNvSpPr>
            <a:spLocks noChangeShapeType="1"/>
          </p:cNvSpPr>
          <p:nvPr/>
        </p:nvSpPr>
        <p:spPr bwMode="auto">
          <a:xfrm>
            <a:off x="2971800" y="1143000"/>
            <a:ext cx="1676400" cy="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4108" name="Text Box 23"/>
          <p:cNvSpPr txBox="1">
            <a:spLocks noChangeArrowheads="1"/>
          </p:cNvSpPr>
          <p:nvPr/>
        </p:nvSpPr>
        <p:spPr bwMode="auto">
          <a:xfrm>
            <a:off x="3143250" y="838200"/>
            <a:ext cx="12795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/>
              <a:t>Test period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CHAMdjfY"/>
          <p:cNvPicPr>
            <a:picLocks noChangeAspect="1" noChangeArrowheads="1"/>
          </p:cNvPicPr>
          <p:nvPr/>
        </p:nvPicPr>
        <p:blipFill>
          <a:blip r:embed="rId2" cstate="print"/>
          <a:srcRect l="16438" t="6850" r="4109" b="5479"/>
          <a:stretch>
            <a:fillRect/>
          </a:stretch>
        </p:blipFill>
        <p:spPr bwMode="auto">
          <a:xfrm>
            <a:off x="271463" y="2209800"/>
            <a:ext cx="2624137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1828800"/>
            <a:ext cx="3200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chemeClr val="accent1"/>
                </a:solidFill>
                <a:latin typeface="Tahoma" pitchFamily="34" charset="0"/>
              </a:rPr>
              <a:t>DJF rainfall association with ENSO</a:t>
            </a:r>
          </a:p>
        </p:txBody>
      </p:sp>
      <p:pic>
        <p:nvPicPr>
          <p:cNvPr id="5124" name="Picture 4" descr="Mode1CCM3p6"/>
          <p:cNvPicPr>
            <a:picLocks noChangeAspect="1" noChangeArrowheads="1"/>
          </p:cNvPicPr>
          <p:nvPr/>
        </p:nvPicPr>
        <p:blipFill>
          <a:blip r:embed="rId3" cstate="print"/>
          <a:srcRect l="9276" t="9276" r="2609" b="21159"/>
          <a:stretch>
            <a:fillRect/>
          </a:stretch>
        </p:blipFill>
        <p:spPr bwMode="auto">
          <a:xfrm>
            <a:off x="6019800" y="1295400"/>
            <a:ext cx="2895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Mode1ECHAM4p5"/>
          <p:cNvPicPr>
            <a:picLocks noChangeAspect="1" noChangeArrowheads="1"/>
          </p:cNvPicPr>
          <p:nvPr/>
        </p:nvPicPr>
        <p:blipFill>
          <a:blip r:embed="rId4" cstate="print"/>
          <a:srcRect l="9276" t="9276" r="2609" b="21159"/>
          <a:stretch>
            <a:fillRect/>
          </a:stretch>
        </p:blipFill>
        <p:spPr bwMode="auto">
          <a:xfrm>
            <a:off x="3124200" y="1295400"/>
            <a:ext cx="2895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Mode1UKMO"/>
          <p:cNvPicPr>
            <a:picLocks noChangeAspect="1" noChangeArrowheads="1"/>
          </p:cNvPicPr>
          <p:nvPr/>
        </p:nvPicPr>
        <p:blipFill>
          <a:blip r:embed="rId5" cstate="print"/>
          <a:srcRect l="9276" t="9566" r="2609" b="20869"/>
          <a:stretch>
            <a:fillRect/>
          </a:stretch>
        </p:blipFill>
        <p:spPr bwMode="auto">
          <a:xfrm>
            <a:off x="3124200" y="3581400"/>
            <a:ext cx="2895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Mode1MF"/>
          <p:cNvPicPr>
            <a:picLocks noChangeAspect="1" noChangeArrowheads="1"/>
          </p:cNvPicPr>
          <p:nvPr/>
        </p:nvPicPr>
        <p:blipFill>
          <a:blip r:embed="rId6" cstate="print"/>
          <a:srcRect l="9566" t="9566" r="2319" b="20869"/>
          <a:stretch>
            <a:fillRect/>
          </a:stretch>
        </p:blipFill>
        <p:spPr bwMode="auto">
          <a:xfrm>
            <a:off x="6019800" y="3581400"/>
            <a:ext cx="2895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Text Box 9"/>
          <p:cNvSpPr txBox="1">
            <a:spLocks noChangeArrowheads="1"/>
          </p:cNvSpPr>
          <p:nvPr/>
        </p:nvSpPr>
        <p:spPr bwMode="auto">
          <a:xfrm>
            <a:off x="3962400" y="944563"/>
            <a:ext cx="4267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chemeClr val="accent1"/>
                </a:solidFill>
                <a:latin typeface="Tahoma" pitchFamily="34" charset="0"/>
              </a:rPr>
              <a:t>Dominant mode of GCM prediction performance</a:t>
            </a: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455613" y="0"/>
            <a:ext cx="8226425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eaLnBrk="1" hangingPunct="1">
              <a:defRPr/>
            </a:pPr>
            <a:r>
              <a:rPr lang="en-US" sz="4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Are AGCMs useful? (2)</a:t>
            </a:r>
          </a:p>
        </p:txBody>
      </p:sp>
      <p:sp>
        <p:nvSpPr>
          <p:cNvPr id="5130" name="Line 13"/>
          <p:cNvSpPr>
            <a:spLocks noChangeShapeType="1"/>
          </p:cNvSpPr>
          <p:nvPr/>
        </p:nvSpPr>
        <p:spPr bwMode="auto">
          <a:xfrm flipV="1">
            <a:off x="1600200" y="2667000"/>
            <a:ext cx="3048000" cy="1524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5131" name="Line 14"/>
          <p:cNvSpPr>
            <a:spLocks noChangeShapeType="1"/>
          </p:cNvSpPr>
          <p:nvPr/>
        </p:nvSpPr>
        <p:spPr bwMode="auto">
          <a:xfrm flipV="1">
            <a:off x="2286000" y="2133600"/>
            <a:ext cx="2590800" cy="533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SST Predictability</a:t>
            </a:r>
          </a:p>
        </p:txBody>
      </p:sp>
      <p:pic>
        <p:nvPicPr>
          <p:cNvPr id="6147" name="Picture 5" descr="EqSSTtime_Nov2DJF_SAVAW"/>
          <p:cNvPicPr>
            <a:picLocks noChangeAspect="1" noChangeArrowheads="1"/>
          </p:cNvPicPr>
          <p:nvPr/>
        </p:nvPicPr>
        <p:blipFill>
          <a:blip r:embed="rId2" cstate="print"/>
          <a:srcRect l="8000" t="2815" r="8444" b="7111"/>
          <a:stretch>
            <a:fillRect/>
          </a:stretch>
        </p:blipFill>
        <p:spPr bwMode="auto">
          <a:xfrm>
            <a:off x="3048000" y="757238"/>
            <a:ext cx="5943600" cy="480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152400" y="609600"/>
            <a:ext cx="2895600" cy="476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b="1" u="sng">
                <a:solidFill>
                  <a:srgbClr val="333300"/>
                </a:solidFill>
              </a:rPr>
              <a:t>SST scenarios: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>
                <a:solidFill>
                  <a:srgbClr val="333300"/>
                </a:solidFill>
              </a:rPr>
              <a:t>DEMETER SST forecasts (9 members or scenarios)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>
                <a:solidFill>
                  <a:srgbClr val="333300"/>
                </a:solidFill>
              </a:rPr>
              <a:t>24 ECHAM4.5 ensemble members each used one of these 9 DEMETER members / scenarios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>
                <a:solidFill>
                  <a:srgbClr val="333300"/>
                </a:solidFill>
              </a:rPr>
              <a:t>Some DEMETER SST got used 3 times and some only 2 times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>
                <a:solidFill>
                  <a:srgbClr val="333300"/>
                </a:solidFill>
              </a:rPr>
              <a:t>Forcing the ECHAM4.5 with the SST ensemble mean</a:t>
            </a:r>
          </a:p>
        </p:txBody>
      </p:sp>
      <p:sp>
        <p:nvSpPr>
          <p:cNvPr id="6149" name="Text Box 7"/>
          <p:cNvSpPr txBox="1">
            <a:spLocks noChangeArrowheads="1"/>
          </p:cNvSpPr>
          <p:nvPr/>
        </p:nvSpPr>
        <p:spPr bwMode="auto">
          <a:xfrm>
            <a:off x="152400" y="5334000"/>
            <a:ext cx="899160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b="1">
                <a:solidFill>
                  <a:srgbClr val="000066"/>
                </a:solidFill>
              </a:rPr>
              <a:t>Research questions: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rgbClr val="000066"/>
                </a:solidFill>
              </a:rPr>
              <a:t>What is the best SST forcing scenario for SA seasonal rainfall prediction?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rgbClr val="000066"/>
                </a:solidFill>
              </a:rPr>
              <a:t>Will forecast skill of seasonal rainfall be improved by including the uncertainties associated with skillfully predicted SST anomaly fields?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-152400"/>
            <a:ext cx="8226425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4000" smtClean="0"/>
              <a:t>Question 1: </a:t>
            </a:r>
            <a:r>
              <a:rPr lang="en-US" sz="2000" b="1" smtClean="0"/>
              <a:t>Should the AGCM be forced with various SST forecast fields, or with an ensemble mean SST forecast field?</a:t>
            </a:r>
          </a:p>
        </p:txBody>
      </p:sp>
      <p:pic>
        <p:nvPicPr>
          <p:cNvPr id="7171" name="Picture 4" descr="ECMWFnovDJFsst_SC"/>
          <p:cNvPicPr>
            <a:picLocks noChangeAspect="1" noChangeArrowheads="1"/>
          </p:cNvPicPr>
          <p:nvPr/>
        </p:nvPicPr>
        <p:blipFill>
          <a:blip r:embed="rId2" cstate="print"/>
          <a:srcRect l="8333" t="18750" r="4167" b="20717"/>
          <a:stretch>
            <a:fillRect/>
          </a:stretch>
        </p:blipFill>
        <p:spPr bwMode="auto">
          <a:xfrm>
            <a:off x="3124200" y="1981200"/>
            <a:ext cx="2817813" cy="19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5" descr="MFnovDJFsst_SC"/>
          <p:cNvPicPr>
            <a:picLocks noChangeAspect="1" noChangeArrowheads="1"/>
          </p:cNvPicPr>
          <p:nvPr/>
        </p:nvPicPr>
        <p:blipFill>
          <a:blip r:embed="rId3" cstate="print"/>
          <a:srcRect l="8333" t="18750" r="4167" b="20370"/>
          <a:stretch>
            <a:fillRect/>
          </a:stretch>
        </p:blipFill>
        <p:spPr bwMode="auto">
          <a:xfrm>
            <a:off x="6248400" y="1981200"/>
            <a:ext cx="2819400" cy="196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6" descr="UKMOnovDJFsst_SC"/>
          <p:cNvPicPr>
            <a:picLocks noChangeAspect="1" noChangeArrowheads="1"/>
          </p:cNvPicPr>
          <p:nvPr/>
        </p:nvPicPr>
        <p:blipFill>
          <a:blip r:embed="rId4" cstate="print"/>
          <a:srcRect l="8362" t="18932" r="3949" b="20441"/>
          <a:stretch>
            <a:fillRect/>
          </a:stretch>
        </p:blipFill>
        <p:spPr bwMode="auto">
          <a:xfrm>
            <a:off x="76200" y="1981200"/>
            <a:ext cx="2816225" cy="19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7" descr="MMnovDJFsst_SC"/>
          <p:cNvPicPr>
            <a:picLocks noChangeAspect="1" noChangeArrowheads="1"/>
          </p:cNvPicPr>
          <p:nvPr/>
        </p:nvPicPr>
        <p:blipFill>
          <a:blip r:embed="rId5" cstate="print"/>
          <a:srcRect l="8333" t="18750" r="4167" b="20717"/>
          <a:stretch>
            <a:fillRect/>
          </a:stretch>
        </p:blipFill>
        <p:spPr bwMode="auto">
          <a:xfrm>
            <a:off x="3124200" y="4267200"/>
            <a:ext cx="2836863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Text Box 8"/>
          <p:cNvSpPr txBox="1">
            <a:spLocks noChangeArrowheads="1"/>
          </p:cNvSpPr>
          <p:nvPr/>
        </p:nvSpPr>
        <p:spPr bwMode="auto">
          <a:xfrm>
            <a:off x="2209800" y="4267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or:</a:t>
            </a:r>
          </a:p>
        </p:txBody>
      </p:sp>
      <p:sp>
        <p:nvSpPr>
          <p:cNvPr id="7176" name="Text Box 9"/>
          <p:cNvSpPr txBox="1">
            <a:spLocks noChangeArrowheads="1"/>
          </p:cNvSpPr>
          <p:nvPr/>
        </p:nvSpPr>
        <p:spPr bwMode="auto">
          <a:xfrm>
            <a:off x="2133600" y="1371600"/>
            <a:ext cx="487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Skill maps (Spearman correlation)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762000"/>
            <a:ext cx="8018463" cy="5334000"/>
          </a:xfrm>
        </p:spPr>
        <p:txBody>
          <a:bodyPr/>
          <a:lstStyle/>
          <a:p>
            <a:pPr defTabSz="852488" eaLnBrk="1" hangingPunct="1">
              <a:defRPr/>
            </a:pPr>
            <a:r>
              <a:rPr lang="en-GB" sz="5400" smtClean="0"/>
              <a:t/>
            </a:r>
            <a:br>
              <a:rPr lang="en-GB" sz="5400" smtClean="0"/>
            </a:br>
            <a:endParaRPr lang="en-GB" sz="5400" smtClean="0"/>
          </a:p>
        </p:txBody>
      </p:sp>
      <p:sp>
        <p:nvSpPr>
          <p:cNvPr id="8195" name="Oval 3"/>
          <p:cNvSpPr>
            <a:spLocks noChangeArrowheads="1"/>
          </p:cNvSpPr>
          <p:nvPr/>
        </p:nvSpPr>
        <p:spPr bwMode="auto">
          <a:xfrm>
            <a:off x="1125538" y="1143000"/>
            <a:ext cx="633412" cy="914400"/>
          </a:xfrm>
          <a:prstGeom prst="ellipse">
            <a:avLst/>
          </a:prstGeom>
          <a:solidFill>
            <a:srgbClr val="FFFFCC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196" name="Oval 4"/>
          <p:cNvSpPr>
            <a:spLocks noChangeArrowheads="1"/>
          </p:cNvSpPr>
          <p:nvPr/>
        </p:nvSpPr>
        <p:spPr bwMode="auto">
          <a:xfrm>
            <a:off x="5486400" y="457200"/>
            <a:ext cx="2039938" cy="2895600"/>
          </a:xfrm>
          <a:prstGeom prst="ellipse">
            <a:avLst/>
          </a:prstGeom>
          <a:solidFill>
            <a:srgbClr val="FFFFCC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197" name="Oval 5"/>
          <p:cNvSpPr>
            <a:spLocks noChangeArrowheads="1"/>
          </p:cNvSpPr>
          <p:nvPr/>
        </p:nvSpPr>
        <p:spPr bwMode="auto">
          <a:xfrm>
            <a:off x="1411288" y="1177925"/>
            <a:ext cx="69850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198" name="Oval 6"/>
          <p:cNvSpPr>
            <a:spLocks noChangeArrowheads="1"/>
          </p:cNvSpPr>
          <p:nvPr/>
        </p:nvSpPr>
        <p:spPr bwMode="auto">
          <a:xfrm flipV="1">
            <a:off x="6154738" y="2251075"/>
            <a:ext cx="69850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199" name="Oval 7"/>
          <p:cNvSpPr>
            <a:spLocks noChangeArrowheads="1"/>
          </p:cNvSpPr>
          <p:nvPr/>
        </p:nvSpPr>
        <p:spPr bwMode="auto">
          <a:xfrm>
            <a:off x="1195388" y="1487488"/>
            <a:ext cx="71437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0" name="Oval 8"/>
          <p:cNvSpPr>
            <a:spLocks noChangeArrowheads="1"/>
          </p:cNvSpPr>
          <p:nvPr/>
        </p:nvSpPr>
        <p:spPr bwMode="auto">
          <a:xfrm>
            <a:off x="6753225" y="1412875"/>
            <a:ext cx="69850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1444625" y="1865313"/>
            <a:ext cx="69850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2" name="Oval 10"/>
          <p:cNvSpPr>
            <a:spLocks noChangeArrowheads="1"/>
          </p:cNvSpPr>
          <p:nvPr/>
        </p:nvSpPr>
        <p:spPr bwMode="auto">
          <a:xfrm>
            <a:off x="6681788" y="2859088"/>
            <a:ext cx="71437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3" name="Freeform 11"/>
          <p:cNvSpPr>
            <a:spLocks/>
          </p:cNvSpPr>
          <p:nvPr/>
        </p:nvSpPr>
        <p:spPr bwMode="auto">
          <a:xfrm>
            <a:off x="1476375" y="1054100"/>
            <a:ext cx="5205413" cy="1841500"/>
          </a:xfrm>
          <a:custGeom>
            <a:avLst/>
            <a:gdLst>
              <a:gd name="T0" fmla="*/ 0 w 3552"/>
              <a:gd name="T1" fmla="*/ 536 h 1160"/>
              <a:gd name="T2" fmla="*/ 432 w 3552"/>
              <a:gd name="T3" fmla="*/ 344 h 1160"/>
              <a:gd name="T4" fmla="*/ 912 w 3552"/>
              <a:gd name="T5" fmla="*/ 536 h 1160"/>
              <a:gd name="T6" fmla="*/ 1776 w 3552"/>
              <a:gd name="T7" fmla="*/ 104 h 1160"/>
              <a:gd name="T8" fmla="*/ 3552 w 3552"/>
              <a:gd name="T9" fmla="*/ 1160 h 11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552"/>
              <a:gd name="T16" fmla="*/ 0 h 1160"/>
              <a:gd name="T17" fmla="*/ 3552 w 3552"/>
              <a:gd name="T18" fmla="*/ 1160 h 11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552" h="1160">
                <a:moveTo>
                  <a:pt x="0" y="536"/>
                </a:moveTo>
                <a:cubicBezTo>
                  <a:pt x="140" y="440"/>
                  <a:pt x="280" y="344"/>
                  <a:pt x="432" y="344"/>
                </a:cubicBezTo>
                <a:cubicBezTo>
                  <a:pt x="584" y="344"/>
                  <a:pt x="688" y="576"/>
                  <a:pt x="912" y="536"/>
                </a:cubicBezTo>
                <a:cubicBezTo>
                  <a:pt x="1136" y="496"/>
                  <a:pt x="1336" y="0"/>
                  <a:pt x="1776" y="104"/>
                </a:cubicBezTo>
                <a:cubicBezTo>
                  <a:pt x="2216" y="208"/>
                  <a:pt x="2884" y="684"/>
                  <a:pt x="3552" y="1160"/>
                </a:cubicBezTo>
              </a:path>
            </a:pathLst>
          </a:cu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4" name="Freeform 12"/>
          <p:cNvSpPr>
            <a:spLocks/>
          </p:cNvSpPr>
          <p:nvPr/>
        </p:nvSpPr>
        <p:spPr bwMode="auto">
          <a:xfrm>
            <a:off x="1266825" y="1371600"/>
            <a:ext cx="4922838" cy="914400"/>
          </a:xfrm>
          <a:custGeom>
            <a:avLst/>
            <a:gdLst>
              <a:gd name="T0" fmla="*/ 0 w 3360"/>
              <a:gd name="T1" fmla="*/ 96 h 576"/>
              <a:gd name="T2" fmla="*/ 480 w 3360"/>
              <a:gd name="T3" fmla="*/ 0 h 576"/>
              <a:gd name="T4" fmla="*/ 816 w 3360"/>
              <a:gd name="T5" fmla="*/ 96 h 576"/>
              <a:gd name="T6" fmla="*/ 1056 w 3360"/>
              <a:gd name="T7" fmla="*/ 192 h 576"/>
              <a:gd name="T8" fmla="*/ 1824 w 3360"/>
              <a:gd name="T9" fmla="*/ 96 h 576"/>
              <a:gd name="T10" fmla="*/ 3360 w 3360"/>
              <a:gd name="T11" fmla="*/ 576 h 5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360"/>
              <a:gd name="T19" fmla="*/ 0 h 576"/>
              <a:gd name="T20" fmla="*/ 3360 w 3360"/>
              <a:gd name="T21" fmla="*/ 576 h 57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360" h="576">
                <a:moveTo>
                  <a:pt x="0" y="96"/>
                </a:moveTo>
                <a:cubicBezTo>
                  <a:pt x="172" y="48"/>
                  <a:pt x="344" y="0"/>
                  <a:pt x="480" y="0"/>
                </a:cubicBezTo>
                <a:cubicBezTo>
                  <a:pt x="616" y="0"/>
                  <a:pt x="720" y="64"/>
                  <a:pt x="816" y="96"/>
                </a:cubicBezTo>
                <a:cubicBezTo>
                  <a:pt x="912" y="128"/>
                  <a:pt x="888" y="192"/>
                  <a:pt x="1056" y="192"/>
                </a:cubicBezTo>
                <a:cubicBezTo>
                  <a:pt x="1224" y="192"/>
                  <a:pt x="1440" y="32"/>
                  <a:pt x="1824" y="96"/>
                </a:cubicBezTo>
                <a:cubicBezTo>
                  <a:pt x="2208" y="160"/>
                  <a:pt x="2784" y="368"/>
                  <a:pt x="3360" y="576"/>
                </a:cubicBezTo>
              </a:path>
            </a:pathLst>
          </a:cu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5" name="Freeform 13"/>
          <p:cNvSpPr>
            <a:spLocks/>
          </p:cNvSpPr>
          <p:nvPr/>
        </p:nvSpPr>
        <p:spPr bwMode="auto">
          <a:xfrm>
            <a:off x="1476375" y="838200"/>
            <a:ext cx="5276850" cy="685800"/>
          </a:xfrm>
          <a:custGeom>
            <a:avLst/>
            <a:gdLst>
              <a:gd name="T0" fmla="*/ 0 w 3600"/>
              <a:gd name="T1" fmla="*/ 240 h 432"/>
              <a:gd name="T2" fmla="*/ 528 w 3600"/>
              <a:gd name="T3" fmla="*/ 288 h 432"/>
              <a:gd name="T4" fmla="*/ 912 w 3600"/>
              <a:gd name="T5" fmla="*/ 384 h 432"/>
              <a:gd name="T6" fmla="*/ 1776 w 3600"/>
              <a:gd name="T7" fmla="*/ 0 h 432"/>
              <a:gd name="T8" fmla="*/ 3600 w 3600"/>
              <a:gd name="T9" fmla="*/ 384 h 43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600"/>
              <a:gd name="T16" fmla="*/ 0 h 432"/>
              <a:gd name="T17" fmla="*/ 3600 w 3600"/>
              <a:gd name="T18" fmla="*/ 432 h 43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600" h="432">
                <a:moveTo>
                  <a:pt x="0" y="240"/>
                </a:moveTo>
                <a:cubicBezTo>
                  <a:pt x="188" y="252"/>
                  <a:pt x="376" y="264"/>
                  <a:pt x="528" y="288"/>
                </a:cubicBezTo>
                <a:cubicBezTo>
                  <a:pt x="680" y="312"/>
                  <a:pt x="704" y="432"/>
                  <a:pt x="912" y="384"/>
                </a:cubicBezTo>
                <a:cubicBezTo>
                  <a:pt x="1120" y="336"/>
                  <a:pt x="1328" y="0"/>
                  <a:pt x="1776" y="0"/>
                </a:cubicBezTo>
                <a:cubicBezTo>
                  <a:pt x="2224" y="0"/>
                  <a:pt x="2912" y="192"/>
                  <a:pt x="3600" y="384"/>
                </a:cubicBezTo>
              </a:path>
            </a:pathLst>
          </a:cu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6" name="Freeform 14"/>
          <p:cNvSpPr>
            <a:spLocks/>
          </p:cNvSpPr>
          <p:nvPr/>
        </p:nvSpPr>
        <p:spPr bwMode="auto">
          <a:xfrm>
            <a:off x="5991225" y="1122363"/>
            <a:ext cx="1027113" cy="1827212"/>
          </a:xfrm>
          <a:custGeom>
            <a:avLst/>
            <a:gdLst>
              <a:gd name="T0" fmla="*/ 479 w 700"/>
              <a:gd name="T1" fmla="*/ 1151 h 1151"/>
              <a:gd name="T2" fmla="*/ 602 w 700"/>
              <a:gd name="T3" fmla="*/ 1114 h 1151"/>
              <a:gd name="T4" fmla="*/ 663 w 700"/>
              <a:gd name="T5" fmla="*/ 1041 h 1151"/>
              <a:gd name="T6" fmla="*/ 688 w 700"/>
              <a:gd name="T7" fmla="*/ 955 h 1151"/>
              <a:gd name="T8" fmla="*/ 645 w 700"/>
              <a:gd name="T9" fmla="*/ 839 h 1151"/>
              <a:gd name="T10" fmla="*/ 553 w 700"/>
              <a:gd name="T11" fmla="*/ 686 h 1151"/>
              <a:gd name="T12" fmla="*/ 516 w 700"/>
              <a:gd name="T13" fmla="*/ 576 h 1151"/>
              <a:gd name="T14" fmla="*/ 522 w 700"/>
              <a:gd name="T15" fmla="*/ 478 h 1151"/>
              <a:gd name="T16" fmla="*/ 565 w 700"/>
              <a:gd name="T17" fmla="*/ 423 h 1151"/>
              <a:gd name="T18" fmla="*/ 639 w 700"/>
              <a:gd name="T19" fmla="*/ 331 h 1151"/>
              <a:gd name="T20" fmla="*/ 682 w 700"/>
              <a:gd name="T21" fmla="*/ 245 h 1151"/>
              <a:gd name="T22" fmla="*/ 700 w 700"/>
              <a:gd name="T23" fmla="*/ 129 h 1151"/>
              <a:gd name="T24" fmla="*/ 590 w 700"/>
              <a:gd name="T25" fmla="*/ 31 h 1151"/>
              <a:gd name="T26" fmla="*/ 467 w 700"/>
              <a:gd name="T27" fmla="*/ 19 h 1151"/>
              <a:gd name="T28" fmla="*/ 449 w 700"/>
              <a:gd name="T29" fmla="*/ 31 h 1151"/>
              <a:gd name="T30" fmla="*/ 424 w 700"/>
              <a:gd name="T31" fmla="*/ 37 h 1151"/>
              <a:gd name="T32" fmla="*/ 412 w 700"/>
              <a:gd name="T33" fmla="*/ 55 h 1151"/>
              <a:gd name="T34" fmla="*/ 388 w 700"/>
              <a:gd name="T35" fmla="*/ 62 h 1151"/>
              <a:gd name="T36" fmla="*/ 369 w 700"/>
              <a:gd name="T37" fmla="*/ 80 h 1151"/>
              <a:gd name="T38" fmla="*/ 345 w 700"/>
              <a:gd name="T39" fmla="*/ 86 h 1151"/>
              <a:gd name="T40" fmla="*/ 314 w 700"/>
              <a:gd name="T41" fmla="*/ 110 h 1151"/>
              <a:gd name="T42" fmla="*/ 265 w 700"/>
              <a:gd name="T43" fmla="*/ 147 h 1151"/>
              <a:gd name="T44" fmla="*/ 247 w 700"/>
              <a:gd name="T45" fmla="*/ 172 h 1151"/>
              <a:gd name="T46" fmla="*/ 228 w 700"/>
              <a:gd name="T47" fmla="*/ 184 h 1151"/>
              <a:gd name="T48" fmla="*/ 210 w 700"/>
              <a:gd name="T49" fmla="*/ 215 h 1151"/>
              <a:gd name="T50" fmla="*/ 173 w 700"/>
              <a:gd name="T51" fmla="*/ 251 h 1151"/>
              <a:gd name="T52" fmla="*/ 124 w 700"/>
              <a:gd name="T53" fmla="*/ 331 h 1151"/>
              <a:gd name="T54" fmla="*/ 51 w 700"/>
              <a:gd name="T55" fmla="*/ 490 h 1151"/>
              <a:gd name="T56" fmla="*/ 8 w 700"/>
              <a:gd name="T57" fmla="*/ 594 h 1151"/>
              <a:gd name="T58" fmla="*/ 2 w 700"/>
              <a:gd name="T59" fmla="*/ 631 h 1151"/>
              <a:gd name="T60" fmla="*/ 149 w 700"/>
              <a:gd name="T61" fmla="*/ 1029 h 1151"/>
              <a:gd name="T62" fmla="*/ 241 w 700"/>
              <a:gd name="T63" fmla="*/ 1065 h 1151"/>
              <a:gd name="T64" fmla="*/ 320 w 700"/>
              <a:gd name="T65" fmla="*/ 1096 h 1151"/>
              <a:gd name="T66" fmla="*/ 479 w 700"/>
              <a:gd name="T67" fmla="*/ 1151 h 11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700"/>
              <a:gd name="T103" fmla="*/ 0 h 1151"/>
              <a:gd name="T104" fmla="*/ 700 w 700"/>
              <a:gd name="T105" fmla="*/ 1151 h 1151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700" h="1151">
                <a:moveTo>
                  <a:pt x="479" y="1151"/>
                </a:moveTo>
                <a:cubicBezTo>
                  <a:pt x="528" y="1144"/>
                  <a:pt x="558" y="1131"/>
                  <a:pt x="602" y="1114"/>
                </a:cubicBezTo>
                <a:cubicBezTo>
                  <a:pt x="624" y="1092"/>
                  <a:pt x="644" y="1066"/>
                  <a:pt x="663" y="1041"/>
                </a:cubicBezTo>
                <a:cubicBezTo>
                  <a:pt x="672" y="1012"/>
                  <a:pt x="681" y="984"/>
                  <a:pt x="688" y="955"/>
                </a:cubicBezTo>
                <a:cubicBezTo>
                  <a:pt x="682" y="908"/>
                  <a:pt x="679" y="873"/>
                  <a:pt x="645" y="839"/>
                </a:cubicBezTo>
                <a:cubicBezTo>
                  <a:pt x="634" y="793"/>
                  <a:pt x="584" y="727"/>
                  <a:pt x="553" y="686"/>
                </a:cubicBezTo>
                <a:cubicBezTo>
                  <a:pt x="544" y="649"/>
                  <a:pt x="528" y="612"/>
                  <a:pt x="516" y="576"/>
                </a:cubicBezTo>
                <a:cubicBezTo>
                  <a:pt x="518" y="543"/>
                  <a:pt x="517" y="510"/>
                  <a:pt x="522" y="478"/>
                </a:cubicBezTo>
                <a:cubicBezTo>
                  <a:pt x="526" y="456"/>
                  <a:pt x="551" y="437"/>
                  <a:pt x="565" y="423"/>
                </a:cubicBezTo>
                <a:cubicBezTo>
                  <a:pt x="593" y="395"/>
                  <a:pt x="610" y="358"/>
                  <a:pt x="639" y="331"/>
                </a:cubicBezTo>
                <a:cubicBezTo>
                  <a:pt x="653" y="302"/>
                  <a:pt x="667" y="274"/>
                  <a:pt x="682" y="245"/>
                </a:cubicBezTo>
                <a:cubicBezTo>
                  <a:pt x="693" y="202"/>
                  <a:pt x="696" y="179"/>
                  <a:pt x="700" y="129"/>
                </a:cubicBezTo>
                <a:cubicBezTo>
                  <a:pt x="685" y="67"/>
                  <a:pt x="648" y="46"/>
                  <a:pt x="590" y="31"/>
                </a:cubicBezTo>
                <a:cubicBezTo>
                  <a:pt x="556" y="0"/>
                  <a:pt x="509" y="16"/>
                  <a:pt x="467" y="19"/>
                </a:cubicBezTo>
                <a:cubicBezTo>
                  <a:pt x="461" y="23"/>
                  <a:pt x="456" y="28"/>
                  <a:pt x="449" y="31"/>
                </a:cubicBezTo>
                <a:cubicBezTo>
                  <a:pt x="441" y="34"/>
                  <a:pt x="431" y="32"/>
                  <a:pt x="424" y="37"/>
                </a:cubicBezTo>
                <a:cubicBezTo>
                  <a:pt x="418" y="41"/>
                  <a:pt x="418" y="51"/>
                  <a:pt x="412" y="55"/>
                </a:cubicBezTo>
                <a:cubicBezTo>
                  <a:pt x="405" y="60"/>
                  <a:pt x="396" y="60"/>
                  <a:pt x="388" y="62"/>
                </a:cubicBezTo>
                <a:cubicBezTo>
                  <a:pt x="382" y="68"/>
                  <a:pt x="377" y="76"/>
                  <a:pt x="369" y="80"/>
                </a:cubicBezTo>
                <a:cubicBezTo>
                  <a:pt x="362" y="84"/>
                  <a:pt x="352" y="81"/>
                  <a:pt x="345" y="86"/>
                </a:cubicBezTo>
                <a:cubicBezTo>
                  <a:pt x="292" y="121"/>
                  <a:pt x="374" y="91"/>
                  <a:pt x="314" y="110"/>
                </a:cubicBezTo>
                <a:cubicBezTo>
                  <a:pt x="300" y="125"/>
                  <a:pt x="265" y="147"/>
                  <a:pt x="265" y="147"/>
                </a:cubicBezTo>
                <a:cubicBezTo>
                  <a:pt x="259" y="155"/>
                  <a:pt x="254" y="165"/>
                  <a:pt x="247" y="172"/>
                </a:cubicBezTo>
                <a:cubicBezTo>
                  <a:pt x="242" y="177"/>
                  <a:pt x="233" y="178"/>
                  <a:pt x="228" y="184"/>
                </a:cubicBezTo>
                <a:cubicBezTo>
                  <a:pt x="220" y="193"/>
                  <a:pt x="218" y="206"/>
                  <a:pt x="210" y="215"/>
                </a:cubicBezTo>
                <a:cubicBezTo>
                  <a:pt x="199" y="228"/>
                  <a:pt x="183" y="237"/>
                  <a:pt x="173" y="251"/>
                </a:cubicBezTo>
                <a:cubicBezTo>
                  <a:pt x="153" y="280"/>
                  <a:pt x="143" y="304"/>
                  <a:pt x="124" y="331"/>
                </a:cubicBezTo>
                <a:cubicBezTo>
                  <a:pt x="111" y="385"/>
                  <a:pt x="91" y="450"/>
                  <a:pt x="51" y="490"/>
                </a:cubicBezTo>
                <a:cubicBezTo>
                  <a:pt x="34" y="525"/>
                  <a:pt x="25" y="560"/>
                  <a:pt x="8" y="594"/>
                </a:cubicBezTo>
                <a:cubicBezTo>
                  <a:pt x="6" y="606"/>
                  <a:pt x="2" y="619"/>
                  <a:pt x="2" y="631"/>
                </a:cubicBezTo>
                <a:cubicBezTo>
                  <a:pt x="2" y="728"/>
                  <a:pt x="0" y="1005"/>
                  <a:pt x="149" y="1029"/>
                </a:cubicBezTo>
                <a:cubicBezTo>
                  <a:pt x="185" y="1047"/>
                  <a:pt x="204" y="1056"/>
                  <a:pt x="241" y="1065"/>
                </a:cubicBezTo>
                <a:cubicBezTo>
                  <a:pt x="289" y="1098"/>
                  <a:pt x="263" y="1088"/>
                  <a:pt x="320" y="1096"/>
                </a:cubicBezTo>
                <a:cubicBezTo>
                  <a:pt x="367" y="1130"/>
                  <a:pt x="428" y="1125"/>
                  <a:pt x="479" y="1151"/>
                </a:cubicBezTo>
                <a:close/>
              </a:path>
            </a:pathLst>
          </a:cu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7" name="Oval 15"/>
          <p:cNvSpPr>
            <a:spLocks noChangeArrowheads="1"/>
          </p:cNvSpPr>
          <p:nvPr/>
        </p:nvSpPr>
        <p:spPr bwMode="auto">
          <a:xfrm>
            <a:off x="1195388" y="4343400"/>
            <a:ext cx="633412" cy="914400"/>
          </a:xfrm>
          <a:prstGeom prst="ellipse">
            <a:avLst/>
          </a:prstGeom>
          <a:solidFill>
            <a:srgbClr val="FFFFCC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8" name="Oval 16"/>
          <p:cNvSpPr>
            <a:spLocks noChangeArrowheads="1"/>
          </p:cNvSpPr>
          <p:nvPr/>
        </p:nvSpPr>
        <p:spPr bwMode="auto">
          <a:xfrm>
            <a:off x="5556250" y="3657600"/>
            <a:ext cx="2039938" cy="2895600"/>
          </a:xfrm>
          <a:prstGeom prst="ellipse">
            <a:avLst/>
          </a:prstGeom>
          <a:solidFill>
            <a:srgbClr val="FFFFCC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9" name="Oval 17"/>
          <p:cNvSpPr>
            <a:spLocks noChangeArrowheads="1"/>
          </p:cNvSpPr>
          <p:nvPr/>
        </p:nvSpPr>
        <p:spPr bwMode="auto">
          <a:xfrm>
            <a:off x="1481138" y="4378325"/>
            <a:ext cx="71437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10" name="Oval 18"/>
          <p:cNvSpPr>
            <a:spLocks noChangeArrowheads="1"/>
          </p:cNvSpPr>
          <p:nvPr/>
        </p:nvSpPr>
        <p:spPr bwMode="auto">
          <a:xfrm flipV="1">
            <a:off x="6224588" y="5451475"/>
            <a:ext cx="71437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11" name="Oval 19"/>
          <p:cNvSpPr>
            <a:spLocks noChangeArrowheads="1"/>
          </p:cNvSpPr>
          <p:nvPr/>
        </p:nvSpPr>
        <p:spPr bwMode="auto">
          <a:xfrm>
            <a:off x="1266825" y="4687888"/>
            <a:ext cx="69850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12" name="Oval 20"/>
          <p:cNvSpPr>
            <a:spLocks noChangeArrowheads="1"/>
          </p:cNvSpPr>
          <p:nvPr/>
        </p:nvSpPr>
        <p:spPr bwMode="auto">
          <a:xfrm>
            <a:off x="6823075" y="4613275"/>
            <a:ext cx="69850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13" name="Oval 21"/>
          <p:cNvSpPr>
            <a:spLocks noChangeArrowheads="1"/>
          </p:cNvSpPr>
          <p:nvPr/>
        </p:nvSpPr>
        <p:spPr bwMode="auto">
          <a:xfrm>
            <a:off x="1514475" y="5065713"/>
            <a:ext cx="71438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14" name="Oval 22"/>
          <p:cNvSpPr>
            <a:spLocks noChangeArrowheads="1"/>
          </p:cNvSpPr>
          <p:nvPr/>
        </p:nvSpPr>
        <p:spPr bwMode="auto">
          <a:xfrm>
            <a:off x="6753225" y="6059488"/>
            <a:ext cx="69850" cy="7620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15" name="Oval 23"/>
          <p:cNvSpPr>
            <a:spLocks noChangeArrowheads="1"/>
          </p:cNvSpPr>
          <p:nvPr/>
        </p:nvSpPr>
        <p:spPr bwMode="auto">
          <a:xfrm>
            <a:off x="5908675" y="4989513"/>
            <a:ext cx="69850" cy="76200"/>
          </a:xfrm>
          <a:prstGeom prst="ellipse">
            <a:avLst/>
          </a:prstGeom>
          <a:solidFill>
            <a:srgbClr val="0099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16" name="Oval 24"/>
          <p:cNvSpPr>
            <a:spLocks noChangeArrowheads="1"/>
          </p:cNvSpPr>
          <p:nvPr/>
        </p:nvSpPr>
        <p:spPr bwMode="auto">
          <a:xfrm>
            <a:off x="7104063" y="4075113"/>
            <a:ext cx="69850" cy="76200"/>
          </a:xfrm>
          <a:prstGeom prst="ellipse">
            <a:avLst/>
          </a:prstGeom>
          <a:solidFill>
            <a:srgbClr val="0099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17" name="Oval 25"/>
          <p:cNvSpPr>
            <a:spLocks noChangeArrowheads="1"/>
          </p:cNvSpPr>
          <p:nvPr/>
        </p:nvSpPr>
        <p:spPr bwMode="auto">
          <a:xfrm>
            <a:off x="6224588" y="3844925"/>
            <a:ext cx="71437" cy="76200"/>
          </a:xfrm>
          <a:prstGeom prst="ellipse">
            <a:avLst/>
          </a:prstGeom>
          <a:solidFill>
            <a:srgbClr val="00990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18" name="Freeform 26"/>
          <p:cNvSpPr>
            <a:spLocks/>
          </p:cNvSpPr>
          <p:nvPr/>
        </p:nvSpPr>
        <p:spPr bwMode="auto">
          <a:xfrm>
            <a:off x="1547813" y="4254500"/>
            <a:ext cx="5205412" cy="1841500"/>
          </a:xfrm>
          <a:custGeom>
            <a:avLst/>
            <a:gdLst>
              <a:gd name="T0" fmla="*/ 0 w 3552"/>
              <a:gd name="T1" fmla="*/ 536 h 1160"/>
              <a:gd name="T2" fmla="*/ 432 w 3552"/>
              <a:gd name="T3" fmla="*/ 344 h 1160"/>
              <a:gd name="T4" fmla="*/ 912 w 3552"/>
              <a:gd name="T5" fmla="*/ 536 h 1160"/>
              <a:gd name="T6" fmla="*/ 1776 w 3552"/>
              <a:gd name="T7" fmla="*/ 104 h 1160"/>
              <a:gd name="T8" fmla="*/ 3552 w 3552"/>
              <a:gd name="T9" fmla="*/ 1160 h 11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552"/>
              <a:gd name="T16" fmla="*/ 0 h 1160"/>
              <a:gd name="T17" fmla="*/ 3552 w 3552"/>
              <a:gd name="T18" fmla="*/ 1160 h 11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552" h="1160">
                <a:moveTo>
                  <a:pt x="0" y="536"/>
                </a:moveTo>
                <a:cubicBezTo>
                  <a:pt x="140" y="440"/>
                  <a:pt x="280" y="344"/>
                  <a:pt x="432" y="344"/>
                </a:cubicBezTo>
                <a:cubicBezTo>
                  <a:pt x="584" y="344"/>
                  <a:pt x="688" y="576"/>
                  <a:pt x="912" y="536"/>
                </a:cubicBezTo>
                <a:cubicBezTo>
                  <a:pt x="1136" y="496"/>
                  <a:pt x="1336" y="0"/>
                  <a:pt x="1776" y="104"/>
                </a:cubicBezTo>
                <a:cubicBezTo>
                  <a:pt x="2216" y="208"/>
                  <a:pt x="2884" y="684"/>
                  <a:pt x="3552" y="1160"/>
                </a:cubicBezTo>
              </a:path>
            </a:pathLst>
          </a:cu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19" name="Freeform 27"/>
          <p:cNvSpPr>
            <a:spLocks/>
          </p:cNvSpPr>
          <p:nvPr/>
        </p:nvSpPr>
        <p:spPr bwMode="auto">
          <a:xfrm>
            <a:off x="1336675" y="4572000"/>
            <a:ext cx="4922838" cy="914400"/>
          </a:xfrm>
          <a:custGeom>
            <a:avLst/>
            <a:gdLst>
              <a:gd name="T0" fmla="*/ 0 w 3360"/>
              <a:gd name="T1" fmla="*/ 96 h 576"/>
              <a:gd name="T2" fmla="*/ 480 w 3360"/>
              <a:gd name="T3" fmla="*/ 0 h 576"/>
              <a:gd name="T4" fmla="*/ 816 w 3360"/>
              <a:gd name="T5" fmla="*/ 96 h 576"/>
              <a:gd name="T6" fmla="*/ 1056 w 3360"/>
              <a:gd name="T7" fmla="*/ 192 h 576"/>
              <a:gd name="T8" fmla="*/ 1824 w 3360"/>
              <a:gd name="T9" fmla="*/ 96 h 576"/>
              <a:gd name="T10" fmla="*/ 3360 w 3360"/>
              <a:gd name="T11" fmla="*/ 576 h 5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360"/>
              <a:gd name="T19" fmla="*/ 0 h 576"/>
              <a:gd name="T20" fmla="*/ 3360 w 3360"/>
              <a:gd name="T21" fmla="*/ 576 h 57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360" h="576">
                <a:moveTo>
                  <a:pt x="0" y="96"/>
                </a:moveTo>
                <a:cubicBezTo>
                  <a:pt x="172" y="48"/>
                  <a:pt x="344" y="0"/>
                  <a:pt x="480" y="0"/>
                </a:cubicBezTo>
                <a:cubicBezTo>
                  <a:pt x="616" y="0"/>
                  <a:pt x="720" y="64"/>
                  <a:pt x="816" y="96"/>
                </a:cubicBezTo>
                <a:cubicBezTo>
                  <a:pt x="912" y="128"/>
                  <a:pt x="888" y="192"/>
                  <a:pt x="1056" y="192"/>
                </a:cubicBezTo>
                <a:cubicBezTo>
                  <a:pt x="1224" y="192"/>
                  <a:pt x="1440" y="32"/>
                  <a:pt x="1824" y="96"/>
                </a:cubicBezTo>
                <a:cubicBezTo>
                  <a:pt x="2208" y="160"/>
                  <a:pt x="2784" y="368"/>
                  <a:pt x="3360" y="576"/>
                </a:cubicBezTo>
              </a:path>
            </a:pathLst>
          </a:cu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20" name="Freeform 28"/>
          <p:cNvSpPr>
            <a:spLocks/>
          </p:cNvSpPr>
          <p:nvPr/>
        </p:nvSpPr>
        <p:spPr bwMode="auto">
          <a:xfrm>
            <a:off x="1547813" y="4038600"/>
            <a:ext cx="5275262" cy="685800"/>
          </a:xfrm>
          <a:custGeom>
            <a:avLst/>
            <a:gdLst>
              <a:gd name="T0" fmla="*/ 0 w 3600"/>
              <a:gd name="T1" fmla="*/ 240 h 432"/>
              <a:gd name="T2" fmla="*/ 528 w 3600"/>
              <a:gd name="T3" fmla="*/ 288 h 432"/>
              <a:gd name="T4" fmla="*/ 912 w 3600"/>
              <a:gd name="T5" fmla="*/ 384 h 432"/>
              <a:gd name="T6" fmla="*/ 1776 w 3600"/>
              <a:gd name="T7" fmla="*/ 0 h 432"/>
              <a:gd name="T8" fmla="*/ 3600 w 3600"/>
              <a:gd name="T9" fmla="*/ 384 h 43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600"/>
              <a:gd name="T16" fmla="*/ 0 h 432"/>
              <a:gd name="T17" fmla="*/ 3600 w 3600"/>
              <a:gd name="T18" fmla="*/ 432 h 43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600" h="432">
                <a:moveTo>
                  <a:pt x="0" y="240"/>
                </a:moveTo>
                <a:cubicBezTo>
                  <a:pt x="188" y="252"/>
                  <a:pt x="376" y="264"/>
                  <a:pt x="528" y="288"/>
                </a:cubicBezTo>
                <a:cubicBezTo>
                  <a:pt x="680" y="312"/>
                  <a:pt x="704" y="432"/>
                  <a:pt x="912" y="384"/>
                </a:cubicBezTo>
                <a:cubicBezTo>
                  <a:pt x="1120" y="336"/>
                  <a:pt x="1328" y="0"/>
                  <a:pt x="1776" y="0"/>
                </a:cubicBezTo>
                <a:cubicBezTo>
                  <a:pt x="2224" y="0"/>
                  <a:pt x="2912" y="192"/>
                  <a:pt x="3600" y="384"/>
                </a:cubicBezTo>
              </a:path>
            </a:pathLst>
          </a:cu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21" name="Freeform 29"/>
          <p:cNvSpPr>
            <a:spLocks/>
          </p:cNvSpPr>
          <p:nvPr/>
        </p:nvSpPr>
        <p:spPr bwMode="auto">
          <a:xfrm>
            <a:off x="1547813" y="4114800"/>
            <a:ext cx="5626100" cy="558800"/>
          </a:xfrm>
          <a:custGeom>
            <a:avLst/>
            <a:gdLst>
              <a:gd name="T0" fmla="*/ 0 w 3840"/>
              <a:gd name="T1" fmla="*/ 192 h 352"/>
              <a:gd name="T2" fmla="*/ 576 w 3840"/>
              <a:gd name="T3" fmla="*/ 96 h 352"/>
              <a:gd name="T4" fmla="*/ 1296 w 3840"/>
              <a:gd name="T5" fmla="*/ 336 h 352"/>
              <a:gd name="T6" fmla="*/ 3840 w 3840"/>
              <a:gd name="T7" fmla="*/ 0 h 352"/>
              <a:gd name="T8" fmla="*/ 0 60000 65536"/>
              <a:gd name="T9" fmla="*/ 0 60000 65536"/>
              <a:gd name="T10" fmla="*/ 0 60000 65536"/>
              <a:gd name="T11" fmla="*/ 0 60000 65536"/>
              <a:gd name="T12" fmla="*/ 0 w 3840"/>
              <a:gd name="T13" fmla="*/ 0 h 352"/>
              <a:gd name="T14" fmla="*/ 3840 w 3840"/>
              <a:gd name="T15" fmla="*/ 352 h 3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40" h="352">
                <a:moveTo>
                  <a:pt x="0" y="192"/>
                </a:moveTo>
                <a:cubicBezTo>
                  <a:pt x="180" y="132"/>
                  <a:pt x="360" y="72"/>
                  <a:pt x="576" y="96"/>
                </a:cubicBezTo>
                <a:cubicBezTo>
                  <a:pt x="792" y="120"/>
                  <a:pt x="752" y="352"/>
                  <a:pt x="1296" y="336"/>
                </a:cubicBezTo>
                <a:cubicBezTo>
                  <a:pt x="1840" y="320"/>
                  <a:pt x="2840" y="160"/>
                  <a:pt x="3840" y="0"/>
                </a:cubicBezTo>
              </a:path>
            </a:pathLst>
          </a:custGeom>
          <a:noFill/>
          <a:ln w="12700">
            <a:solidFill>
              <a:srgbClr val="0099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22" name="Freeform 30"/>
          <p:cNvSpPr>
            <a:spLocks/>
          </p:cNvSpPr>
          <p:nvPr/>
        </p:nvSpPr>
        <p:spPr bwMode="auto">
          <a:xfrm>
            <a:off x="1336675" y="3886200"/>
            <a:ext cx="4922838" cy="1219200"/>
          </a:xfrm>
          <a:custGeom>
            <a:avLst/>
            <a:gdLst>
              <a:gd name="T0" fmla="*/ 0 w 3360"/>
              <a:gd name="T1" fmla="*/ 528 h 768"/>
              <a:gd name="T2" fmla="*/ 576 w 3360"/>
              <a:gd name="T3" fmla="*/ 384 h 768"/>
              <a:gd name="T4" fmla="*/ 1056 w 3360"/>
              <a:gd name="T5" fmla="*/ 576 h 768"/>
              <a:gd name="T6" fmla="*/ 1680 w 3360"/>
              <a:gd name="T7" fmla="*/ 672 h 768"/>
              <a:gd name="T8" fmla="*/ 3360 w 3360"/>
              <a:gd name="T9" fmla="*/ 0 h 7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360"/>
              <a:gd name="T16" fmla="*/ 0 h 768"/>
              <a:gd name="T17" fmla="*/ 3360 w 3360"/>
              <a:gd name="T18" fmla="*/ 768 h 7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360" h="768">
                <a:moveTo>
                  <a:pt x="0" y="528"/>
                </a:moveTo>
                <a:cubicBezTo>
                  <a:pt x="200" y="452"/>
                  <a:pt x="400" y="376"/>
                  <a:pt x="576" y="384"/>
                </a:cubicBezTo>
                <a:cubicBezTo>
                  <a:pt x="752" y="392"/>
                  <a:pt x="872" y="528"/>
                  <a:pt x="1056" y="576"/>
                </a:cubicBezTo>
                <a:cubicBezTo>
                  <a:pt x="1240" y="624"/>
                  <a:pt x="1296" y="768"/>
                  <a:pt x="1680" y="672"/>
                </a:cubicBezTo>
                <a:cubicBezTo>
                  <a:pt x="2064" y="576"/>
                  <a:pt x="2712" y="288"/>
                  <a:pt x="3360" y="0"/>
                </a:cubicBezTo>
              </a:path>
            </a:pathLst>
          </a:custGeom>
          <a:noFill/>
          <a:ln w="12700">
            <a:solidFill>
              <a:srgbClr val="0099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23" name="Freeform 31"/>
          <p:cNvSpPr>
            <a:spLocks/>
          </p:cNvSpPr>
          <p:nvPr/>
        </p:nvSpPr>
        <p:spPr bwMode="auto">
          <a:xfrm>
            <a:off x="1547813" y="4826000"/>
            <a:ext cx="4360862" cy="609600"/>
          </a:xfrm>
          <a:custGeom>
            <a:avLst/>
            <a:gdLst>
              <a:gd name="T0" fmla="*/ 0 w 2976"/>
              <a:gd name="T1" fmla="*/ 176 h 384"/>
              <a:gd name="T2" fmla="*/ 528 w 2976"/>
              <a:gd name="T3" fmla="*/ 32 h 384"/>
              <a:gd name="T4" fmla="*/ 1392 w 2976"/>
              <a:gd name="T5" fmla="*/ 368 h 384"/>
              <a:gd name="T6" fmla="*/ 2976 w 2976"/>
              <a:gd name="T7" fmla="*/ 128 h 384"/>
              <a:gd name="T8" fmla="*/ 0 60000 65536"/>
              <a:gd name="T9" fmla="*/ 0 60000 65536"/>
              <a:gd name="T10" fmla="*/ 0 60000 65536"/>
              <a:gd name="T11" fmla="*/ 0 60000 65536"/>
              <a:gd name="T12" fmla="*/ 0 w 2976"/>
              <a:gd name="T13" fmla="*/ 0 h 384"/>
              <a:gd name="T14" fmla="*/ 2976 w 2976"/>
              <a:gd name="T15" fmla="*/ 384 h 38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76" h="384">
                <a:moveTo>
                  <a:pt x="0" y="176"/>
                </a:moveTo>
                <a:cubicBezTo>
                  <a:pt x="148" y="88"/>
                  <a:pt x="296" y="0"/>
                  <a:pt x="528" y="32"/>
                </a:cubicBezTo>
                <a:cubicBezTo>
                  <a:pt x="760" y="64"/>
                  <a:pt x="984" y="352"/>
                  <a:pt x="1392" y="368"/>
                </a:cubicBezTo>
                <a:cubicBezTo>
                  <a:pt x="1800" y="384"/>
                  <a:pt x="2388" y="256"/>
                  <a:pt x="2976" y="128"/>
                </a:cubicBezTo>
              </a:path>
            </a:pathLst>
          </a:custGeom>
          <a:noFill/>
          <a:ln w="12700">
            <a:solidFill>
              <a:srgbClr val="0099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24" name="Freeform 32"/>
          <p:cNvSpPr>
            <a:spLocks/>
          </p:cNvSpPr>
          <p:nvPr/>
        </p:nvSpPr>
        <p:spPr bwMode="auto">
          <a:xfrm>
            <a:off x="6062663" y="4322763"/>
            <a:ext cx="1025525" cy="1827212"/>
          </a:xfrm>
          <a:custGeom>
            <a:avLst/>
            <a:gdLst>
              <a:gd name="T0" fmla="*/ 479 w 700"/>
              <a:gd name="T1" fmla="*/ 1151 h 1151"/>
              <a:gd name="T2" fmla="*/ 602 w 700"/>
              <a:gd name="T3" fmla="*/ 1114 h 1151"/>
              <a:gd name="T4" fmla="*/ 663 w 700"/>
              <a:gd name="T5" fmla="*/ 1041 h 1151"/>
              <a:gd name="T6" fmla="*/ 688 w 700"/>
              <a:gd name="T7" fmla="*/ 955 h 1151"/>
              <a:gd name="T8" fmla="*/ 645 w 700"/>
              <a:gd name="T9" fmla="*/ 839 h 1151"/>
              <a:gd name="T10" fmla="*/ 553 w 700"/>
              <a:gd name="T11" fmla="*/ 686 h 1151"/>
              <a:gd name="T12" fmla="*/ 516 w 700"/>
              <a:gd name="T13" fmla="*/ 576 h 1151"/>
              <a:gd name="T14" fmla="*/ 522 w 700"/>
              <a:gd name="T15" fmla="*/ 478 h 1151"/>
              <a:gd name="T16" fmla="*/ 565 w 700"/>
              <a:gd name="T17" fmla="*/ 423 h 1151"/>
              <a:gd name="T18" fmla="*/ 639 w 700"/>
              <a:gd name="T19" fmla="*/ 331 h 1151"/>
              <a:gd name="T20" fmla="*/ 682 w 700"/>
              <a:gd name="T21" fmla="*/ 245 h 1151"/>
              <a:gd name="T22" fmla="*/ 700 w 700"/>
              <a:gd name="T23" fmla="*/ 129 h 1151"/>
              <a:gd name="T24" fmla="*/ 590 w 700"/>
              <a:gd name="T25" fmla="*/ 31 h 1151"/>
              <a:gd name="T26" fmla="*/ 467 w 700"/>
              <a:gd name="T27" fmla="*/ 19 h 1151"/>
              <a:gd name="T28" fmla="*/ 449 w 700"/>
              <a:gd name="T29" fmla="*/ 31 h 1151"/>
              <a:gd name="T30" fmla="*/ 424 w 700"/>
              <a:gd name="T31" fmla="*/ 37 h 1151"/>
              <a:gd name="T32" fmla="*/ 412 w 700"/>
              <a:gd name="T33" fmla="*/ 55 h 1151"/>
              <a:gd name="T34" fmla="*/ 388 w 700"/>
              <a:gd name="T35" fmla="*/ 62 h 1151"/>
              <a:gd name="T36" fmla="*/ 369 w 700"/>
              <a:gd name="T37" fmla="*/ 80 h 1151"/>
              <a:gd name="T38" fmla="*/ 345 w 700"/>
              <a:gd name="T39" fmla="*/ 86 h 1151"/>
              <a:gd name="T40" fmla="*/ 314 w 700"/>
              <a:gd name="T41" fmla="*/ 110 h 1151"/>
              <a:gd name="T42" fmla="*/ 265 w 700"/>
              <a:gd name="T43" fmla="*/ 147 h 1151"/>
              <a:gd name="T44" fmla="*/ 247 w 700"/>
              <a:gd name="T45" fmla="*/ 172 h 1151"/>
              <a:gd name="T46" fmla="*/ 228 w 700"/>
              <a:gd name="T47" fmla="*/ 184 h 1151"/>
              <a:gd name="T48" fmla="*/ 210 w 700"/>
              <a:gd name="T49" fmla="*/ 215 h 1151"/>
              <a:gd name="T50" fmla="*/ 173 w 700"/>
              <a:gd name="T51" fmla="*/ 251 h 1151"/>
              <a:gd name="T52" fmla="*/ 124 w 700"/>
              <a:gd name="T53" fmla="*/ 331 h 1151"/>
              <a:gd name="T54" fmla="*/ 51 w 700"/>
              <a:gd name="T55" fmla="*/ 490 h 1151"/>
              <a:gd name="T56" fmla="*/ 8 w 700"/>
              <a:gd name="T57" fmla="*/ 594 h 1151"/>
              <a:gd name="T58" fmla="*/ 2 w 700"/>
              <a:gd name="T59" fmla="*/ 631 h 1151"/>
              <a:gd name="T60" fmla="*/ 149 w 700"/>
              <a:gd name="T61" fmla="*/ 1029 h 1151"/>
              <a:gd name="T62" fmla="*/ 241 w 700"/>
              <a:gd name="T63" fmla="*/ 1065 h 1151"/>
              <a:gd name="T64" fmla="*/ 320 w 700"/>
              <a:gd name="T65" fmla="*/ 1096 h 1151"/>
              <a:gd name="T66" fmla="*/ 479 w 700"/>
              <a:gd name="T67" fmla="*/ 1151 h 11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700"/>
              <a:gd name="T103" fmla="*/ 0 h 1151"/>
              <a:gd name="T104" fmla="*/ 700 w 700"/>
              <a:gd name="T105" fmla="*/ 1151 h 1151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700" h="1151">
                <a:moveTo>
                  <a:pt x="479" y="1151"/>
                </a:moveTo>
                <a:cubicBezTo>
                  <a:pt x="528" y="1144"/>
                  <a:pt x="558" y="1131"/>
                  <a:pt x="602" y="1114"/>
                </a:cubicBezTo>
                <a:cubicBezTo>
                  <a:pt x="624" y="1092"/>
                  <a:pt x="644" y="1066"/>
                  <a:pt x="663" y="1041"/>
                </a:cubicBezTo>
                <a:cubicBezTo>
                  <a:pt x="672" y="1012"/>
                  <a:pt x="681" y="984"/>
                  <a:pt x="688" y="955"/>
                </a:cubicBezTo>
                <a:cubicBezTo>
                  <a:pt x="682" y="908"/>
                  <a:pt x="679" y="873"/>
                  <a:pt x="645" y="839"/>
                </a:cubicBezTo>
                <a:cubicBezTo>
                  <a:pt x="634" y="793"/>
                  <a:pt x="584" y="727"/>
                  <a:pt x="553" y="686"/>
                </a:cubicBezTo>
                <a:cubicBezTo>
                  <a:pt x="544" y="649"/>
                  <a:pt x="528" y="612"/>
                  <a:pt x="516" y="576"/>
                </a:cubicBezTo>
                <a:cubicBezTo>
                  <a:pt x="518" y="543"/>
                  <a:pt x="517" y="510"/>
                  <a:pt x="522" y="478"/>
                </a:cubicBezTo>
                <a:cubicBezTo>
                  <a:pt x="526" y="456"/>
                  <a:pt x="551" y="437"/>
                  <a:pt x="565" y="423"/>
                </a:cubicBezTo>
                <a:cubicBezTo>
                  <a:pt x="593" y="395"/>
                  <a:pt x="610" y="358"/>
                  <a:pt x="639" y="331"/>
                </a:cubicBezTo>
                <a:cubicBezTo>
                  <a:pt x="653" y="302"/>
                  <a:pt x="667" y="274"/>
                  <a:pt x="682" y="245"/>
                </a:cubicBezTo>
                <a:cubicBezTo>
                  <a:pt x="693" y="202"/>
                  <a:pt x="696" y="179"/>
                  <a:pt x="700" y="129"/>
                </a:cubicBezTo>
                <a:cubicBezTo>
                  <a:pt x="685" y="67"/>
                  <a:pt x="648" y="46"/>
                  <a:pt x="590" y="31"/>
                </a:cubicBezTo>
                <a:cubicBezTo>
                  <a:pt x="556" y="0"/>
                  <a:pt x="509" y="16"/>
                  <a:pt x="467" y="19"/>
                </a:cubicBezTo>
                <a:cubicBezTo>
                  <a:pt x="461" y="23"/>
                  <a:pt x="456" y="28"/>
                  <a:pt x="449" y="31"/>
                </a:cubicBezTo>
                <a:cubicBezTo>
                  <a:pt x="441" y="34"/>
                  <a:pt x="431" y="32"/>
                  <a:pt x="424" y="37"/>
                </a:cubicBezTo>
                <a:cubicBezTo>
                  <a:pt x="418" y="41"/>
                  <a:pt x="418" y="51"/>
                  <a:pt x="412" y="55"/>
                </a:cubicBezTo>
                <a:cubicBezTo>
                  <a:pt x="405" y="60"/>
                  <a:pt x="396" y="60"/>
                  <a:pt x="388" y="62"/>
                </a:cubicBezTo>
                <a:cubicBezTo>
                  <a:pt x="382" y="68"/>
                  <a:pt x="377" y="76"/>
                  <a:pt x="369" y="80"/>
                </a:cubicBezTo>
                <a:cubicBezTo>
                  <a:pt x="362" y="84"/>
                  <a:pt x="352" y="81"/>
                  <a:pt x="345" y="86"/>
                </a:cubicBezTo>
                <a:cubicBezTo>
                  <a:pt x="292" y="121"/>
                  <a:pt x="374" y="91"/>
                  <a:pt x="314" y="110"/>
                </a:cubicBezTo>
                <a:cubicBezTo>
                  <a:pt x="300" y="125"/>
                  <a:pt x="265" y="147"/>
                  <a:pt x="265" y="147"/>
                </a:cubicBezTo>
                <a:cubicBezTo>
                  <a:pt x="259" y="155"/>
                  <a:pt x="254" y="165"/>
                  <a:pt x="247" y="172"/>
                </a:cubicBezTo>
                <a:cubicBezTo>
                  <a:pt x="242" y="177"/>
                  <a:pt x="233" y="178"/>
                  <a:pt x="228" y="184"/>
                </a:cubicBezTo>
                <a:cubicBezTo>
                  <a:pt x="220" y="193"/>
                  <a:pt x="218" y="206"/>
                  <a:pt x="210" y="215"/>
                </a:cubicBezTo>
                <a:cubicBezTo>
                  <a:pt x="199" y="228"/>
                  <a:pt x="183" y="237"/>
                  <a:pt x="173" y="251"/>
                </a:cubicBezTo>
                <a:cubicBezTo>
                  <a:pt x="153" y="280"/>
                  <a:pt x="143" y="304"/>
                  <a:pt x="124" y="331"/>
                </a:cubicBezTo>
                <a:cubicBezTo>
                  <a:pt x="111" y="385"/>
                  <a:pt x="91" y="450"/>
                  <a:pt x="51" y="490"/>
                </a:cubicBezTo>
                <a:cubicBezTo>
                  <a:pt x="34" y="525"/>
                  <a:pt x="25" y="560"/>
                  <a:pt x="8" y="594"/>
                </a:cubicBezTo>
                <a:cubicBezTo>
                  <a:pt x="6" y="606"/>
                  <a:pt x="2" y="619"/>
                  <a:pt x="2" y="631"/>
                </a:cubicBezTo>
                <a:cubicBezTo>
                  <a:pt x="2" y="728"/>
                  <a:pt x="0" y="1005"/>
                  <a:pt x="149" y="1029"/>
                </a:cubicBezTo>
                <a:cubicBezTo>
                  <a:pt x="185" y="1047"/>
                  <a:pt x="204" y="1056"/>
                  <a:pt x="241" y="1065"/>
                </a:cubicBezTo>
                <a:cubicBezTo>
                  <a:pt x="289" y="1098"/>
                  <a:pt x="263" y="1088"/>
                  <a:pt x="320" y="1096"/>
                </a:cubicBezTo>
                <a:cubicBezTo>
                  <a:pt x="367" y="1130"/>
                  <a:pt x="428" y="1125"/>
                  <a:pt x="479" y="1151"/>
                </a:cubicBezTo>
                <a:close/>
              </a:path>
            </a:pathLst>
          </a:cu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25" name="Freeform 33"/>
          <p:cNvSpPr>
            <a:spLocks/>
          </p:cNvSpPr>
          <p:nvPr/>
        </p:nvSpPr>
        <p:spPr bwMode="auto">
          <a:xfrm>
            <a:off x="5829300" y="3810000"/>
            <a:ext cx="1419225" cy="1320800"/>
          </a:xfrm>
          <a:custGeom>
            <a:avLst/>
            <a:gdLst>
              <a:gd name="T0" fmla="*/ 914 w 968"/>
              <a:gd name="T1" fmla="*/ 122 h 832"/>
              <a:gd name="T2" fmla="*/ 932 w 968"/>
              <a:gd name="T3" fmla="*/ 141 h 832"/>
              <a:gd name="T4" fmla="*/ 957 w 968"/>
              <a:gd name="T5" fmla="*/ 177 h 832"/>
              <a:gd name="T6" fmla="*/ 938 w 968"/>
              <a:gd name="T7" fmla="*/ 275 h 832"/>
              <a:gd name="T8" fmla="*/ 877 w 968"/>
              <a:gd name="T9" fmla="*/ 355 h 832"/>
              <a:gd name="T10" fmla="*/ 785 w 968"/>
              <a:gd name="T11" fmla="*/ 422 h 832"/>
              <a:gd name="T12" fmla="*/ 736 w 968"/>
              <a:gd name="T13" fmla="*/ 459 h 832"/>
              <a:gd name="T14" fmla="*/ 700 w 968"/>
              <a:gd name="T15" fmla="*/ 477 h 832"/>
              <a:gd name="T16" fmla="*/ 669 w 968"/>
              <a:gd name="T17" fmla="*/ 508 h 832"/>
              <a:gd name="T18" fmla="*/ 632 w 968"/>
              <a:gd name="T19" fmla="*/ 526 h 832"/>
              <a:gd name="T20" fmla="*/ 516 w 968"/>
              <a:gd name="T21" fmla="*/ 600 h 832"/>
              <a:gd name="T22" fmla="*/ 498 w 968"/>
              <a:gd name="T23" fmla="*/ 618 h 832"/>
              <a:gd name="T24" fmla="*/ 461 w 968"/>
              <a:gd name="T25" fmla="*/ 630 h 832"/>
              <a:gd name="T26" fmla="*/ 424 w 968"/>
              <a:gd name="T27" fmla="*/ 655 h 832"/>
              <a:gd name="T28" fmla="*/ 375 w 968"/>
              <a:gd name="T29" fmla="*/ 667 h 832"/>
              <a:gd name="T30" fmla="*/ 308 w 968"/>
              <a:gd name="T31" fmla="*/ 692 h 832"/>
              <a:gd name="T32" fmla="*/ 234 w 968"/>
              <a:gd name="T33" fmla="*/ 728 h 832"/>
              <a:gd name="T34" fmla="*/ 167 w 968"/>
              <a:gd name="T35" fmla="*/ 777 h 832"/>
              <a:gd name="T36" fmla="*/ 106 w 968"/>
              <a:gd name="T37" fmla="*/ 832 h 832"/>
              <a:gd name="T38" fmla="*/ 38 w 968"/>
              <a:gd name="T39" fmla="*/ 789 h 832"/>
              <a:gd name="T40" fmla="*/ 2 w 968"/>
              <a:gd name="T41" fmla="*/ 624 h 832"/>
              <a:gd name="T42" fmla="*/ 14 w 968"/>
              <a:gd name="T43" fmla="*/ 557 h 832"/>
              <a:gd name="T44" fmla="*/ 124 w 968"/>
              <a:gd name="T45" fmla="*/ 502 h 832"/>
              <a:gd name="T46" fmla="*/ 247 w 968"/>
              <a:gd name="T47" fmla="*/ 422 h 832"/>
              <a:gd name="T48" fmla="*/ 296 w 968"/>
              <a:gd name="T49" fmla="*/ 324 h 832"/>
              <a:gd name="T50" fmla="*/ 265 w 968"/>
              <a:gd name="T51" fmla="*/ 196 h 832"/>
              <a:gd name="T52" fmla="*/ 241 w 968"/>
              <a:gd name="T53" fmla="*/ 79 h 832"/>
              <a:gd name="T54" fmla="*/ 253 w 968"/>
              <a:gd name="T55" fmla="*/ 30 h 832"/>
              <a:gd name="T56" fmla="*/ 332 w 968"/>
              <a:gd name="T57" fmla="*/ 0 h 832"/>
              <a:gd name="T58" fmla="*/ 638 w 968"/>
              <a:gd name="T59" fmla="*/ 49 h 832"/>
              <a:gd name="T60" fmla="*/ 810 w 968"/>
              <a:gd name="T61" fmla="*/ 85 h 832"/>
              <a:gd name="T62" fmla="*/ 914 w 968"/>
              <a:gd name="T63" fmla="*/ 122 h 832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68"/>
              <a:gd name="T97" fmla="*/ 0 h 832"/>
              <a:gd name="T98" fmla="*/ 968 w 968"/>
              <a:gd name="T99" fmla="*/ 832 h 832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68" h="832">
                <a:moveTo>
                  <a:pt x="914" y="122"/>
                </a:moveTo>
                <a:cubicBezTo>
                  <a:pt x="920" y="128"/>
                  <a:pt x="927" y="134"/>
                  <a:pt x="932" y="141"/>
                </a:cubicBezTo>
                <a:cubicBezTo>
                  <a:pt x="941" y="153"/>
                  <a:pt x="957" y="177"/>
                  <a:pt x="957" y="177"/>
                </a:cubicBezTo>
                <a:cubicBezTo>
                  <a:pt x="962" y="214"/>
                  <a:pt x="968" y="248"/>
                  <a:pt x="938" y="275"/>
                </a:cubicBezTo>
                <a:cubicBezTo>
                  <a:pt x="927" y="310"/>
                  <a:pt x="903" y="332"/>
                  <a:pt x="877" y="355"/>
                </a:cubicBezTo>
                <a:cubicBezTo>
                  <a:pt x="845" y="383"/>
                  <a:pt x="827" y="409"/>
                  <a:pt x="785" y="422"/>
                </a:cubicBezTo>
                <a:cubicBezTo>
                  <a:pt x="768" y="434"/>
                  <a:pt x="754" y="449"/>
                  <a:pt x="736" y="459"/>
                </a:cubicBezTo>
                <a:cubicBezTo>
                  <a:pt x="705" y="477"/>
                  <a:pt x="730" y="450"/>
                  <a:pt x="700" y="477"/>
                </a:cubicBezTo>
                <a:cubicBezTo>
                  <a:pt x="689" y="487"/>
                  <a:pt x="683" y="503"/>
                  <a:pt x="669" y="508"/>
                </a:cubicBezTo>
                <a:cubicBezTo>
                  <a:pt x="652" y="514"/>
                  <a:pt x="646" y="514"/>
                  <a:pt x="632" y="526"/>
                </a:cubicBezTo>
                <a:cubicBezTo>
                  <a:pt x="602" y="551"/>
                  <a:pt x="553" y="588"/>
                  <a:pt x="516" y="600"/>
                </a:cubicBezTo>
                <a:cubicBezTo>
                  <a:pt x="510" y="606"/>
                  <a:pt x="505" y="614"/>
                  <a:pt x="498" y="618"/>
                </a:cubicBezTo>
                <a:cubicBezTo>
                  <a:pt x="487" y="624"/>
                  <a:pt x="461" y="630"/>
                  <a:pt x="461" y="630"/>
                </a:cubicBezTo>
                <a:cubicBezTo>
                  <a:pt x="456" y="634"/>
                  <a:pt x="430" y="653"/>
                  <a:pt x="424" y="655"/>
                </a:cubicBezTo>
                <a:cubicBezTo>
                  <a:pt x="408" y="661"/>
                  <a:pt x="375" y="667"/>
                  <a:pt x="375" y="667"/>
                </a:cubicBezTo>
                <a:cubicBezTo>
                  <a:pt x="354" y="681"/>
                  <a:pt x="333" y="685"/>
                  <a:pt x="308" y="692"/>
                </a:cubicBezTo>
                <a:cubicBezTo>
                  <a:pt x="285" y="706"/>
                  <a:pt x="259" y="720"/>
                  <a:pt x="234" y="728"/>
                </a:cubicBezTo>
                <a:cubicBezTo>
                  <a:pt x="215" y="749"/>
                  <a:pt x="190" y="761"/>
                  <a:pt x="167" y="777"/>
                </a:cubicBezTo>
                <a:cubicBezTo>
                  <a:pt x="142" y="794"/>
                  <a:pt x="135" y="822"/>
                  <a:pt x="106" y="832"/>
                </a:cubicBezTo>
                <a:cubicBezTo>
                  <a:pt x="42" y="824"/>
                  <a:pt x="66" y="830"/>
                  <a:pt x="38" y="789"/>
                </a:cubicBezTo>
                <a:cubicBezTo>
                  <a:pt x="19" y="733"/>
                  <a:pt x="8" y="683"/>
                  <a:pt x="2" y="624"/>
                </a:cubicBezTo>
                <a:cubicBezTo>
                  <a:pt x="5" y="601"/>
                  <a:pt x="0" y="575"/>
                  <a:pt x="14" y="557"/>
                </a:cubicBezTo>
                <a:cubicBezTo>
                  <a:pt x="42" y="521"/>
                  <a:pt x="85" y="518"/>
                  <a:pt x="124" y="502"/>
                </a:cubicBezTo>
                <a:cubicBezTo>
                  <a:pt x="168" y="484"/>
                  <a:pt x="212" y="455"/>
                  <a:pt x="247" y="422"/>
                </a:cubicBezTo>
                <a:cubicBezTo>
                  <a:pt x="266" y="385"/>
                  <a:pt x="284" y="366"/>
                  <a:pt x="296" y="324"/>
                </a:cubicBezTo>
                <a:cubicBezTo>
                  <a:pt x="290" y="278"/>
                  <a:pt x="286" y="237"/>
                  <a:pt x="265" y="196"/>
                </a:cubicBezTo>
                <a:cubicBezTo>
                  <a:pt x="257" y="157"/>
                  <a:pt x="247" y="118"/>
                  <a:pt x="241" y="79"/>
                </a:cubicBezTo>
                <a:cubicBezTo>
                  <a:pt x="244" y="63"/>
                  <a:pt x="241" y="42"/>
                  <a:pt x="253" y="30"/>
                </a:cubicBezTo>
                <a:cubicBezTo>
                  <a:pt x="271" y="11"/>
                  <a:pt x="309" y="4"/>
                  <a:pt x="332" y="0"/>
                </a:cubicBezTo>
                <a:cubicBezTo>
                  <a:pt x="432" y="24"/>
                  <a:pt x="536" y="38"/>
                  <a:pt x="638" y="49"/>
                </a:cubicBezTo>
                <a:cubicBezTo>
                  <a:pt x="695" y="63"/>
                  <a:pt x="752" y="76"/>
                  <a:pt x="810" y="85"/>
                </a:cubicBezTo>
                <a:cubicBezTo>
                  <a:pt x="844" y="98"/>
                  <a:pt x="879" y="110"/>
                  <a:pt x="914" y="122"/>
                </a:cubicBezTo>
                <a:close/>
              </a:path>
            </a:pathLst>
          </a:custGeom>
          <a:noFill/>
          <a:ln w="12700">
            <a:solidFill>
              <a:srgbClr val="0099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26" name="Rectangle 34"/>
          <p:cNvSpPr>
            <a:spLocks noChangeArrowheads="1"/>
          </p:cNvSpPr>
          <p:nvPr/>
        </p:nvSpPr>
        <p:spPr bwMode="auto">
          <a:xfrm>
            <a:off x="158750" y="3413125"/>
            <a:ext cx="1617663" cy="838200"/>
          </a:xfrm>
          <a:prstGeom prst="rect">
            <a:avLst/>
          </a:prstGeom>
          <a:solidFill>
            <a:srgbClr val="99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Uncertainty in</a:t>
            </a:r>
          </a:p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 initial atmospheric</a:t>
            </a:r>
          </a:p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 state</a:t>
            </a:r>
            <a:endParaRPr lang="en-GB" sz="14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8227" name="Rectangle 35"/>
          <p:cNvSpPr>
            <a:spLocks noChangeArrowheads="1"/>
          </p:cNvSpPr>
          <p:nvPr/>
        </p:nvSpPr>
        <p:spPr bwMode="auto">
          <a:xfrm>
            <a:off x="7519988" y="3333750"/>
            <a:ext cx="1476375" cy="914400"/>
          </a:xfrm>
          <a:prstGeom prst="rect">
            <a:avLst/>
          </a:prstGeom>
          <a:solidFill>
            <a:srgbClr val="99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Uncertainty in</a:t>
            </a:r>
          </a:p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 future atmospheric</a:t>
            </a:r>
          </a:p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state</a:t>
            </a:r>
            <a:endParaRPr lang="en-GB" sz="14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8228" name="Line 36"/>
          <p:cNvSpPr>
            <a:spLocks noChangeShapeType="1"/>
          </p:cNvSpPr>
          <p:nvPr/>
        </p:nvSpPr>
        <p:spPr bwMode="auto">
          <a:xfrm>
            <a:off x="633413" y="1600200"/>
            <a:ext cx="4921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29" name="Line 37"/>
          <p:cNvSpPr>
            <a:spLocks noChangeShapeType="1"/>
          </p:cNvSpPr>
          <p:nvPr/>
        </p:nvSpPr>
        <p:spPr bwMode="auto">
          <a:xfrm>
            <a:off x="642938" y="4800600"/>
            <a:ext cx="5619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30" name="Line 38"/>
          <p:cNvSpPr>
            <a:spLocks noChangeShapeType="1"/>
          </p:cNvSpPr>
          <p:nvPr/>
        </p:nvSpPr>
        <p:spPr bwMode="auto">
          <a:xfrm flipH="1">
            <a:off x="7526338" y="1600200"/>
            <a:ext cx="70326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31" name="Line 39"/>
          <p:cNvSpPr>
            <a:spLocks noChangeShapeType="1"/>
          </p:cNvSpPr>
          <p:nvPr/>
        </p:nvSpPr>
        <p:spPr bwMode="auto">
          <a:xfrm flipH="1">
            <a:off x="7596188" y="4953000"/>
            <a:ext cx="6334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32" name="Rectangle 40"/>
          <p:cNvSpPr>
            <a:spLocks noChangeArrowheads="1"/>
          </p:cNvSpPr>
          <p:nvPr/>
        </p:nvSpPr>
        <p:spPr bwMode="auto">
          <a:xfrm>
            <a:off x="2181225" y="2362200"/>
            <a:ext cx="3305175" cy="457200"/>
          </a:xfrm>
          <a:prstGeom prst="rect">
            <a:avLst/>
          </a:prstGeom>
          <a:solidFill>
            <a:srgbClr val="99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Ensemble forecast from </a:t>
            </a:r>
            <a:r>
              <a:rPr lang="en-GB" sz="1400" b="1">
                <a:solidFill>
                  <a:srgbClr val="FF0000"/>
                </a:solidFill>
                <a:latin typeface="Times New Roman" pitchFamily="18" charset="0"/>
              </a:rPr>
              <a:t>model 1</a:t>
            </a:r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 explores</a:t>
            </a:r>
          </a:p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 part of the future uncertainty  </a:t>
            </a:r>
          </a:p>
        </p:txBody>
      </p:sp>
      <p:sp>
        <p:nvSpPr>
          <p:cNvPr id="8233" name="Rectangle 41"/>
          <p:cNvSpPr>
            <a:spLocks noChangeArrowheads="1"/>
          </p:cNvSpPr>
          <p:nvPr/>
        </p:nvSpPr>
        <p:spPr bwMode="auto">
          <a:xfrm>
            <a:off x="1958975" y="3124200"/>
            <a:ext cx="3738563" cy="838200"/>
          </a:xfrm>
          <a:prstGeom prst="rect">
            <a:avLst/>
          </a:prstGeom>
          <a:solidFill>
            <a:srgbClr val="99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Ensemble forecast from </a:t>
            </a:r>
            <a:r>
              <a:rPr lang="en-GB" sz="1400" b="1">
                <a:solidFill>
                  <a:srgbClr val="009900"/>
                </a:solidFill>
                <a:latin typeface="Times New Roman" pitchFamily="18" charset="0"/>
              </a:rPr>
              <a:t>model 2</a:t>
            </a:r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, run from (even</a:t>
            </a:r>
          </a:p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the) same set of initial states, typically explores</a:t>
            </a:r>
          </a:p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additional future uncertainties</a:t>
            </a:r>
            <a:endParaRPr lang="en-GB" sz="14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8234" name="Line 43"/>
          <p:cNvSpPr>
            <a:spLocks noChangeShapeType="1"/>
          </p:cNvSpPr>
          <p:nvPr/>
        </p:nvSpPr>
        <p:spPr bwMode="auto">
          <a:xfrm>
            <a:off x="5486400" y="2743200"/>
            <a:ext cx="633413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35" name="Line 44"/>
          <p:cNvSpPr>
            <a:spLocks noChangeShapeType="1"/>
          </p:cNvSpPr>
          <p:nvPr/>
        </p:nvSpPr>
        <p:spPr bwMode="auto">
          <a:xfrm>
            <a:off x="5697538" y="3429000"/>
            <a:ext cx="844550" cy="0"/>
          </a:xfrm>
          <a:prstGeom prst="line">
            <a:avLst/>
          </a:prstGeom>
          <a:noFill/>
          <a:ln w="12700">
            <a:solidFill>
              <a:srgbClr val="0099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36" name="Line 45"/>
          <p:cNvSpPr>
            <a:spLocks noChangeShapeType="1"/>
          </p:cNvSpPr>
          <p:nvPr/>
        </p:nvSpPr>
        <p:spPr bwMode="auto">
          <a:xfrm>
            <a:off x="6542088" y="3429000"/>
            <a:ext cx="0" cy="457200"/>
          </a:xfrm>
          <a:prstGeom prst="line">
            <a:avLst/>
          </a:prstGeom>
          <a:noFill/>
          <a:ln w="12700">
            <a:solidFill>
              <a:srgbClr val="009900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37" name="Line 46"/>
          <p:cNvSpPr>
            <a:spLocks noChangeShapeType="1"/>
          </p:cNvSpPr>
          <p:nvPr/>
        </p:nvSpPr>
        <p:spPr bwMode="auto">
          <a:xfrm>
            <a:off x="8220075" y="1590675"/>
            <a:ext cx="0" cy="17383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38" name="Line 47"/>
          <p:cNvSpPr>
            <a:spLocks noChangeShapeType="1"/>
          </p:cNvSpPr>
          <p:nvPr/>
        </p:nvSpPr>
        <p:spPr bwMode="auto">
          <a:xfrm flipV="1">
            <a:off x="8212138" y="4225925"/>
            <a:ext cx="0" cy="71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39" name="Line 48"/>
          <p:cNvSpPr>
            <a:spLocks noChangeShapeType="1"/>
          </p:cNvSpPr>
          <p:nvPr/>
        </p:nvSpPr>
        <p:spPr bwMode="auto">
          <a:xfrm>
            <a:off x="638175" y="1590675"/>
            <a:ext cx="0" cy="18399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40" name="Line 49"/>
          <p:cNvSpPr>
            <a:spLocks noChangeShapeType="1"/>
          </p:cNvSpPr>
          <p:nvPr/>
        </p:nvSpPr>
        <p:spPr bwMode="auto">
          <a:xfrm flipV="1">
            <a:off x="638175" y="4262438"/>
            <a:ext cx="0" cy="5365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41" name="Oval 50"/>
          <p:cNvSpPr>
            <a:spLocks noChangeArrowheads="1"/>
          </p:cNvSpPr>
          <p:nvPr/>
        </p:nvSpPr>
        <p:spPr bwMode="auto">
          <a:xfrm>
            <a:off x="914400" y="4953000"/>
            <a:ext cx="685800" cy="1143000"/>
          </a:xfrm>
          <a:prstGeom prst="ellipse">
            <a:avLst/>
          </a:prstGeom>
          <a:solidFill>
            <a:srgbClr val="FFFFCC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42" name="Rectangle 51"/>
          <p:cNvSpPr>
            <a:spLocks noChangeArrowheads="1"/>
          </p:cNvSpPr>
          <p:nvPr/>
        </p:nvSpPr>
        <p:spPr bwMode="auto">
          <a:xfrm>
            <a:off x="304800" y="6172200"/>
            <a:ext cx="1312863" cy="609600"/>
          </a:xfrm>
          <a:prstGeom prst="rect">
            <a:avLst/>
          </a:prstGeom>
          <a:solidFill>
            <a:srgbClr val="99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Uncertainty in</a:t>
            </a:r>
          </a:p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SST  state</a:t>
            </a:r>
            <a:endParaRPr lang="en-GB" sz="14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8243" name="Oval 52"/>
          <p:cNvSpPr>
            <a:spLocks noChangeArrowheads="1"/>
          </p:cNvSpPr>
          <p:nvPr/>
        </p:nvSpPr>
        <p:spPr bwMode="auto">
          <a:xfrm>
            <a:off x="1149350" y="5562600"/>
            <a:ext cx="69850" cy="76200"/>
          </a:xfrm>
          <a:prstGeom prst="ellipse">
            <a:avLst/>
          </a:prstGeom>
          <a:solidFill>
            <a:srgbClr val="00008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44" name="Oval 53"/>
          <p:cNvSpPr>
            <a:spLocks noChangeArrowheads="1"/>
          </p:cNvSpPr>
          <p:nvPr/>
        </p:nvSpPr>
        <p:spPr bwMode="auto">
          <a:xfrm>
            <a:off x="1301750" y="5334000"/>
            <a:ext cx="69850" cy="76200"/>
          </a:xfrm>
          <a:prstGeom prst="ellipse">
            <a:avLst/>
          </a:prstGeom>
          <a:solidFill>
            <a:srgbClr val="00008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45" name="Oval 54"/>
          <p:cNvSpPr>
            <a:spLocks noChangeArrowheads="1"/>
          </p:cNvSpPr>
          <p:nvPr/>
        </p:nvSpPr>
        <p:spPr bwMode="auto">
          <a:xfrm>
            <a:off x="990600" y="5181600"/>
            <a:ext cx="69850" cy="76200"/>
          </a:xfrm>
          <a:prstGeom prst="ellipse">
            <a:avLst/>
          </a:prstGeom>
          <a:solidFill>
            <a:srgbClr val="00008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46" name="Line 55"/>
          <p:cNvSpPr>
            <a:spLocks noChangeShapeType="1"/>
          </p:cNvSpPr>
          <p:nvPr/>
        </p:nvSpPr>
        <p:spPr bwMode="auto">
          <a:xfrm flipV="1">
            <a:off x="685800" y="55626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247" name="Line 56"/>
          <p:cNvSpPr>
            <a:spLocks noChangeShapeType="1"/>
          </p:cNvSpPr>
          <p:nvPr/>
        </p:nvSpPr>
        <p:spPr bwMode="auto">
          <a:xfrm>
            <a:off x="685800" y="55626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8248" name="Freeform 59"/>
          <p:cNvSpPr>
            <a:spLocks/>
          </p:cNvSpPr>
          <p:nvPr/>
        </p:nvSpPr>
        <p:spPr bwMode="auto">
          <a:xfrm>
            <a:off x="1371600" y="5156200"/>
            <a:ext cx="5638800" cy="558800"/>
          </a:xfrm>
          <a:custGeom>
            <a:avLst/>
            <a:gdLst>
              <a:gd name="T0" fmla="*/ 0 w 3552"/>
              <a:gd name="T1" fmla="*/ 144 h 352"/>
              <a:gd name="T2" fmla="*/ 480 w 3552"/>
              <a:gd name="T3" fmla="*/ 336 h 352"/>
              <a:gd name="T4" fmla="*/ 1488 w 3552"/>
              <a:gd name="T5" fmla="*/ 96 h 352"/>
              <a:gd name="T6" fmla="*/ 2352 w 3552"/>
              <a:gd name="T7" fmla="*/ 336 h 352"/>
              <a:gd name="T8" fmla="*/ 3552 w 3552"/>
              <a:gd name="T9" fmla="*/ 0 h 3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552"/>
              <a:gd name="T16" fmla="*/ 0 h 352"/>
              <a:gd name="T17" fmla="*/ 3552 w 3552"/>
              <a:gd name="T18" fmla="*/ 352 h 35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552" h="352">
                <a:moveTo>
                  <a:pt x="0" y="144"/>
                </a:moveTo>
                <a:cubicBezTo>
                  <a:pt x="116" y="244"/>
                  <a:pt x="232" y="344"/>
                  <a:pt x="480" y="336"/>
                </a:cubicBezTo>
                <a:cubicBezTo>
                  <a:pt x="728" y="328"/>
                  <a:pt x="1176" y="96"/>
                  <a:pt x="1488" y="96"/>
                </a:cubicBezTo>
                <a:cubicBezTo>
                  <a:pt x="1800" y="96"/>
                  <a:pt x="2008" y="352"/>
                  <a:pt x="2352" y="336"/>
                </a:cubicBezTo>
                <a:cubicBezTo>
                  <a:pt x="2696" y="320"/>
                  <a:pt x="3336" y="64"/>
                  <a:pt x="3552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249" name="Freeform 60"/>
          <p:cNvSpPr>
            <a:spLocks/>
          </p:cNvSpPr>
          <p:nvPr/>
        </p:nvSpPr>
        <p:spPr bwMode="auto">
          <a:xfrm>
            <a:off x="1219200" y="4419600"/>
            <a:ext cx="6096000" cy="1346200"/>
          </a:xfrm>
          <a:custGeom>
            <a:avLst/>
            <a:gdLst>
              <a:gd name="T0" fmla="*/ 0 w 3840"/>
              <a:gd name="T1" fmla="*/ 720 h 848"/>
              <a:gd name="T2" fmla="*/ 576 w 3840"/>
              <a:gd name="T3" fmla="*/ 528 h 848"/>
              <a:gd name="T4" fmla="*/ 1296 w 3840"/>
              <a:gd name="T5" fmla="*/ 480 h 848"/>
              <a:gd name="T6" fmla="*/ 2208 w 3840"/>
              <a:gd name="T7" fmla="*/ 768 h 848"/>
              <a:gd name="T8" fmla="*/ 3840 w 3840"/>
              <a:gd name="T9" fmla="*/ 0 h 8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840"/>
              <a:gd name="T16" fmla="*/ 0 h 848"/>
              <a:gd name="T17" fmla="*/ 3840 w 3840"/>
              <a:gd name="T18" fmla="*/ 848 h 84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840" h="848">
                <a:moveTo>
                  <a:pt x="0" y="720"/>
                </a:moveTo>
                <a:cubicBezTo>
                  <a:pt x="180" y="644"/>
                  <a:pt x="360" y="568"/>
                  <a:pt x="576" y="528"/>
                </a:cubicBezTo>
                <a:cubicBezTo>
                  <a:pt x="792" y="488"/>
                  <a:pt x="1024" y="440"/>
                  <a:pt x="1296" y="480"/>
                </a:cubicBezTo>
                <a:cubicBezTo>
                  <a:pt x="1568" y="520"/>
                  <a:pt x="1784" y="848"/>
                  <a:pt x="2208" y="768"/>
                </a:cubicBezTo>
                <a:cubicBezTo>
                  <a:pt x="2632" y="688"/>
                  <a:pt x="3236" y="344"/>
                  <a:pt x="384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250" name="Freeform 61"/>
          <p:cNvSpPr>
            <a:spLocks/>
          </p:cNvSpPr>
          <p:nvPr/>
        </p:nvSpPr>
        <p:spPr bwMode="auto">
          <a:xfrm>
            <a:off x="990600" y="5029200"/>
            <a:ext cx="5943600" cy="647700"/>
          </a:xfrm>
          <a:custGeom>
            <a:avLst/>
            <a:gdLst>
              <a:gd name="T0" fmla="*/ 0 w 3744"/>
              <a:gd name="T1" fmla="*/ 120 h 408"/>
              <a:gd name="T2" fmla="*/ 912 w 3744"/>
              <a:gd name="T3" fmla="*/ 264 h 408"/>
              <a:gd name="T4" fmla="*/ 2112 w 3744"/>
              <a:gd name="T5" fmla="*/ 24 h 408"/>
              <a:gd name="T6" fmla="*/ 3312 w 3744"/>
              <a:gd name="T7" fmla="*/ 120 h 408"/>
              <a:gd name="T8" fmla="*/ 3744 w 3744"/>
              <a:gd name="T9" fmla="*/ 408 h 4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744"/>
              <a:gd name="T16" fmla="*/ 0 h 408"/>
              <a:gd name="T17" fmla="*/ 3744 w 3744"/>
              <a:gd name="T18" fmla="*/ 408 h 40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744" h="408">
                <a:moveTo>
                  <a:pt x="0" y="120"/>
                </a:moveTo>
                <a:cubicBezTo>
                  <a:pt x="280" y="200"/>
                  <a:pt x="560" y="280"/>
                  <a:pt x="912" y="264"/>
                </a:cubicBezTo>
                <a:cubicBezTo>
                  <a:pt x="1264" y="248"/>
                  <a:pt x="1712" y="48"/>
                  <a:pt x="2112" y="24"/>
                </a:cubicBezTo>
                <a:cubicBezTo>
                  <a:pt x="2512" y="0"/>
                  <a:pt x="3040" y="56"/>
                  <a:pt x="3312" y="120"/>
                </a:cubicBezTo>
                <a:cubicBezTo>
                  <a:pt x="3584" y="184"/>
                  <a:pt x="3664" y="296"/>
                  <a:pt x="3744" y="40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251" name="Oval 62"/>
          <p:cNvSpPr>
            <a:spLocks noChangeArrowheads="1"/>
          </p:cNvSpPr>
          <p:nvPr/>
        </p:nvSpPr>
        <p:spPr bwMode="auto">
          <a:xfrm>
            <a:off x="6864350" y="5638800"/>
            <a:ext cx="69850" cy="76200"/>
          </a:xfrm>
          <a:prstGeom prst="ellipse">
            <a:avLst/>
          </a:prstGeom>
          <a:solidFill>
            <a:srgbClr val="00008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52" name="Oval 63"/>
          <p:cNvSpPr>
            <a:spLocks noChangeArrowheads="1"/>
          </p:cNvSpPr>
          <p:nvPr/>
        </p:nvSpPr>
        <p:spPr bwMode="auto">
          <a:xfrm>
            <a:off x="7016750" y="5105400"/>
            <a:ext cx="69850" cy="76200"/>
          </a:xfrm>
          <a:prstGeom prst="ellipse">
            <a:avLst/>
          </a:prstGeom>
          <a:solidFill>
            <a:srgbClr val="00008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53" name="Oval 64"/>
          <p:cNvSpPr>
            <a:spLocks noChangeArrowheads="1"/>
          </p:cNvSpPr>
          <p:nvPr/>
        </p:nvSpPr>
        <p:spPr bwMode="auto">
          <a:xfrm>
            <a:off x="7315200" y="4343400"/>
            <a:ext cx="69850" cy="76200"/>
          </a:xfrm>
          <a:prstGeom prst="ellipse">
            <a:avLst/>
          </a:prstGeom>
          <a:solidFill>
            <a:srgbClr val="000080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54" name="Freeform 66"/>
          <p:cNvSpPr>
            <a:spLocks/>
          </p:cNvSpPr>
          <p:nvPr/>
        </p:nvSpPr>
        <p:spPr bwMode="auto">
          <a:xfrm>
            <a:off x="6477000" y="4267200"/>
            <a:ext cx="1001713" cy="1524000"/>
          </a:xfrm>
          <a:custGeom>
            <a:avLst/>
            <a:gdLst>
              <a:gd name="T0" fmla="*/ 502 w 788"/>
              <a:gd name="T1" fmla="*/ 81 h 981"/>
              <a:gd name="T2" fmla="*/ 385 w 788"/>
              <a:gd name="T3" fmla="*/ 358 h 981"/>
              <a:gd name="T4" fmla="*/ 348 w 788"/>
              <a:gd name="T5" fmla="*/ 423 h 981"/>
              <a:gd name="T6" fmla="*/ 275 w 788"/>
              <a:gd name="T7" fmla="*/ 511 h 981"/>
              <a:gd name="T8" fmla="*/ 210 w 788"/>
              <a:gd name="T9" fmla="*/ 555 h 981"/>
              <a:gd name="T10" fmla="*/ 93 w 788"/>
              <a:gd name="T11" fmla="*/ 642 h 981"/>
              <a:gd name="T12" fmla="*/ 13 w 788"/>
              <a:gd name="T13" fmla="*/ 810 h 981"/>
              <a:gd name="T14" fmla="*/ 57 w 788"/>
              <a:gd name="T15" fmla="*/ 934 h 981"/>
              <a:gd name="T16" fmla="*/ 319 w 788"/>
              <a:gd name="T17" fmla="*/ 977 h 981"/>
              <a:gd name="T18" fmla="*/ 509 w 788"/>
              <a:gd name="T19" fmla="*/ 934 h 981"/>
              <a:gd name="T20" fmla="*/ 604 w 788"/>
              <a:gd name="T21" fmla="*/ 737 h 981"/>
              <a:gd name="T22" fmla="*/ 735 w 788"/>
              <a:gd name="T23" fmla="*/ 358 h 981"/>
              <a:gd name="T24" fmla="*/ 713 w 788"/>
              <a:gd name="T25" fmla="*/ 44 h 981"/>
              <a:gd name="T26" fmla="*/ 618 w 788"/>
              <a:gd name="T27" fmla="*/ 0 h 981"/>
              <a:gd name="T28" fmla="*/ 502 w 788"/>
              <a:gd name="T29" fmla="*/ 81 h 981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788"/>
              <a:gd name="T46" fmla="*/ 0 h 981"/>
              <a:gd name="T47" fmla="*/ 788 w 788"/>
              <a:gd name="T48" fmla="*/ 981 h 981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788" h="981">
                <a:moveTo>
                  <a:pt x="502" y="81"/>
                </a:moveTo>
                <a:cubicBezTo>
                  <a:pt x="463" y="175"/>
                  <a:pt x="441" y="270"/>
                  <a:pt x="385" y="358"/>
                </a:cubicBezTo>
                <a:cubicBezTo>
                  <a:pt x="377" y="391"/>
                  <a:pt x="377" y="404"/>
                  <a:pt x="348" y="423"/>
                </a:cubicBezTo>
                <a:cubicBezTo>
                  <a:pt x="328" y="464"/>
                  <a:pt x="306" y="480"/>
                  <a:pt x="275" y="511"/>
                </a:cubicBezTo>
                <a:cubicBezTo>
                  <a:pt x="264" y="545"/>
                  <a:pt x="240" y="537"/>
                  <a:pt x="210" y="555"/>
                </a:cubicBezTo>
                <a:cubicBezTo>
                  <a:pt x="167" y="581"/>
                  <a:pt x="139" y="627"/>
                  <a:pt x="93" y="642"/>
                </a:cubicBezTo>
                <a:cubicBezTo>
                  <a:pt x="64" y="700"/>
                  <a:pt x="33" y="748"/>
                  <a:pt x="13" y="810"/>
                </a:cubicBezTo>
                <a:cubicBezTo>
                  <a:pt x="18" y="870"/>
                  <a:pt x="0" y="918"/>
                  <a:pt x="57" y="934"/>
                </a:cubicBezTo>
                <a:cubicBezTo>
                  <a:pt x="130" y="981"/>
                  <a:pt x="237" y="972"/>
                  <a:pt x="319" y="977"/>
                </a:cubicBezTo>
                <a:cubicBezTo>
                  <a:pt x="432" y="970"/>
                  <a:pt x="428" y="973"/>
                  <a:pt x="509" y="934"/>
                </a:cubicBezTo>
                <a:cubicBezTo>
                  <a:pt x="553" y="874"/>
                  <a:pt x="574" y="804"/>
                  <a:pt x="604" y="737"/>
                </a:cubicBezTo>
                <a:cubicBezTo>
                  <a:pt x="659" y="614"/>
                  <a:pt x="694" y="486"/>
                  <a:pt x="735" y="358"/>
                </a:cubicBezTo>
                <a:cubicBezTo>
                  <a:pt x="740" y="283"/>
                  <a:pt x="788" y="68"/>
                  <a:pt x="713" y="44"/>
                </a:cubicBezTo>
                <a:cubicBezTo>
                  <a:pt x="683" y="21"/>
                  <a:pt x="653" y="13"/>
                  <a:pt x="618" y="0"/>
                </a:cubicBezTo>
                <a:cubicBezTo>
                  <a:pt x="520" y="11"/>
                  <a:pt x="548" y="1"/>
                  <a:pt x="502" y="81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255" name="Text Box 67"/>
          <p:cNvSpPr txBox="1">
            <a:spLocks noChangeArrowheads="1"/>
          </p:cNvSpPr>
          <p:nvPr/>
        </p:nvSpPr>
        <p:spPr bwMode="auto">
          <a:xfrm>
            <a:off x="7010400" y="5119688"/>
            <a:ext cx="685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0000"/>
                </a:solidFill>
              </a:rPr>
              <a:t>???</a:t>
            </a:r>
          </a:p>
        </p:txBody>
      </p:sp>
      <p:sp>
        <p:nvSpPr>
          <p:cNvPr id="27717" name="Rectangle 69"/>
          <p:cNvSpPr>
            <a:spLocks noChangeArrowheads="1"/>
          </p:cNvSpPr>
          <p:nvPr/>
        </p:nvSpPr>
        <p:spPr bwMode="auto">
          <a:xfrm>
            <a:off x="455613" y="-228600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eaLnBrk="1" hangingPunct="1">
              <a:defRPr/>
            </a:pPr>
            <a:r>
              <a:rPr lang="en-US" sz="4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Question 2:</a:t>
            </a:r>
            <a:r>
              <a:rPr lang="en-US" sz="2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Will uncertainties in forcing SST fields better estimate the probability of each outcome?</a:t>
            </a:r>
          </a:p>
        </p:txBody>
      </p:sp>
      <p:sp>
        <p:nvSpPr>
          <p:cNvPr id="8257" name="Rectangle 70"/>
          <p:cNvSpPr>
            <a:spLocks noChangeArrowheads="1"/>
          </p:cNvSpPr>
          <p:nvPr/>
        </p:nvSpPr>
        <p:spPr bwMode="auto">
          <a:xfrm>
            <a:off x="1828800" y="5943600"/>
            <a:ext cx="3738563" cy="838200"/>
          </a:xfrm>
          <a:prstGeom prst="rect">
            <a:avLst/>
          </a:prstGeom>
          <a:solidFill>
            <a:srgbClr val="99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Ensemble forecast from </a:t>
            </a:r>
            <a:r>
              <a:rPr lang="en-GB" sz="1400" b="1">
                <a:solidFill>
                  <a:srgbClr val="000066"/>
                </a:solidFill>
                <a:latin typeface="Times New Roman" pitchFamily="18" charset="0"/>
              </a:rPr>
              <a:t>model 3</a:t>
            </a:r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, run from </a:t>
            </a:r>
          </a:p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different ocean states may explore</a:t>
            </a:r>
          </a:p>
          <a:p>
            <a:pPr algn="ctr"/>
            <a:r>
              <a:rPr lang="en-GB" sz="1400" b="1">
                <a:solidFill>
                  <a:srgbClr val="FFFF00"/>
                </a:solidFill>
                <a:latin typeface="Times New Roman" pitchFamily="18" charset="0"/>
              </a:rPr>
              <a:t>additional future uncertainties</a:t>
            </a:r>
            <a:endParaRPr lang="en-GB" sz="14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8258" name="Line 71"/>
          <p:cNvSpPr>
            <a:spLocks noChangeShapeType="1"/>
          </p:cNvSpPr>
          <p:nvPr/>
        </p:nvSpPr>
        <p:spPr bwMode="auto">
          <a:xfrm>
            <a:off x="5562600" y="66294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259" name="Line 73"/>
          <p:cNvSpPr>
            <a:spLocks noChangeShapeType="1"/>
          </p:cNvSpPr>
          <p:nvPr/>
        </p:nvSpPr>
        <p:spPr bwMode="auto">
          <a:xfrm flipV="1">
            <a:off x="7239000" y="54864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0"/>
            <a:ext cx="8226425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Experimental design: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5613" y="1295400"/>
            <a:ext cx="8226425" cy="5181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ECHAM4.5 AGCM 850 hPa geopotential height field forecasts (forced with various SST scenarios) are downscaled (MOS) to 0.5</a:t>
            </a:r>
            <a:r>
              <a:rPr lang="en-US" smtClean="0">
                <a:cs typeface="Arial" charset="0"/>
              </a:rPr>
              <a:t>°</a:t>
            </a:r>
            <a:r>
              <a:rPr lang="en-US" smtClean="0"/>
              <a:t> x 0.5</a:t>
            </a:r>
            <a:r>
              <a:rPr lang="en-US" smtClean="0">
                <a:cs typeface="Arial" charset="0"/>
              </a:rPr>
              <a:t>°</a:t>
            </a:r>
            <a:r>
              <a:rPr lang="en-US" smtClean="0"/>
              <a:t> resolution for SADC (south of 10</a:t>
            </a:r>
            <a:r>
              <a:rPr lang="en-US" smtClean="0">
                <a:cs typeface="Arial" charset="0"/>
              </a:rPr>
              <a:t>°S) DJF rainfall totals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>
                <a:cs typeface="Arial" charset="0"/>
              </a:rPr>
              <a:t>Rainfall forecasts are produced retro-actively from 1987/88 to 2001/02, with an initial training period of 1958/59 to 1986/87 and an update interval of 1 year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>
                <a:cs typeface="Arial" charset="0"/>
              </a:rPr>
              <a:t>Forecast lead-time is 1 month, i.e., DJF forecasts issued in November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Grp="1" noChangeArrowheads="1"/>
          </p:cNvSpPr>
          <p:nvPr>
            <p:ph type="title"/>
          </p:nvPr>
        </p:nvSpPr>
        <p:spPr>
          <a:xfrm>
            <a:off x="455613" y="76200"/>
            <a:ext cx="8226425" cy="71755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“Jackson Pollock maps”</a:t>
            </a:r>
          </a:p>
        </p:txBody>
      </p:sp>
      <p:pic>
        <p:nvPicPr>
          <p:cNvPr id="10243" name="Picture 6" descr="No__5%2C_1948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5800" y="914400"/>
            <a:ext cx="2832100" cy="5715000"/>
          </a:xfrm>
          <a:noFill/>
        </p:spPr>
      </p:pic>
      <p:sp>
        <p:nvSpPr>
          <p:cNvPr id="10244" name="Text Box 9"/>
          <p:cNvSpPr txBox="1">
            <a:spLocks noChangeArrowheads="1"/>
          </p:cNvSpPr>
          <p:nvPr/>
        </p:nvSpPr>
        <p:spPr bwMode="auto">
          <a:xfrm>
            <a:off x="4267200" y="4217988"/>
            <a:ext cx="4953000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Studies by Taylor, Micolich and Jonas have examined Pollock's technique and have determined that some works display the properties of </a:t>
            </a:r>
            <a:r>
              <a:rPr lang="en-US" i="1" u="sng"/>
              <a:t>mathematical fractals</a:t>
            </a:r>
            <a:r>
              <a:rPr lang="en-US"/>
              <a:t>. The authors even speculate that Pollock may have had an intuition of the nature of </a:t>
            </a:r>
            <a:r>
              <a:rPr lang="en-US" i="1" u="sng"/>
              <a:t>chaotic motion</a:t>
            </a:r>
            <a:r>
              <a:rPr lang="en-US"/>
              <a:t>, and attempted to form a representation of mathematical chaos, more than ten years before </a:t>
            </a:r>
            <a:r>
              <a:rPr lang="en-US" i="1" u="sng"/>
              <a:t>“Chaos Theory”</a:t>
            </a:r>
            <a:r>
              <a:rPr lang="en-US"/>
              <a:t> itself was proposed. </a:t>
            </a:r>
          </a:p>
        </p:txBody>
      </p:sp>
      <p:pic>
        <p:nvPicPr>
          <p:cNvPr id="10245" name="Picture 11" descr="ROC_B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/>
          <a:srcRect l="8702" t="6544" r="55405" b="54681"/>
          <a:stretch>
            <a:fillRect/>
          </a:stretch>
        </p:blipFill>
        <p:spPr>
          <a:xfrm>
            <a:off x="4408488" y="838200"/>
            <a:ext cx="4125912" cy="33416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ChangeArrowheads="1"/>
          </p:cNvSpPr>
          <p:nvPr>
            <p:ph type="title"/>
          </p:nvPr>
        </p:nvSpPr>
        <p:spPr>
          <a:xfrm>
            <a:off x="455613" y="0"/>
            <a:ext cx="8226425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Deterministic Skill:</a:t>
            </a:r>
            <a:br>
              <a:rPr lang="en-US" sz="4000" smtClean="0"/>
            </a:br>
            <a:r>
              <a:rPr lang="en-US" sz="4000" smtClean="0"/>
              <a:t>Spearman Correlations</a:t>
            </a:r>
          </a:p>
        </p:txBody>
      </p:sp>
      <p:pic>
        <p:nvPicPr>
          <p:cNvPr id="11267" name="Picture 7" descr="DJFnov_ecEM_850h_SPretro"/>
          <p:cNvPicPr>
            <a:picLocks noChangeAspect="1" noChangeArrowheads="1"/>
          </p:cNvPicPr>
          <p:nvPr/>
        </p:nvPicPr>
        <p:blipFill>
          <a:blip r:embed="rId2" cstate="print"/>
          <a:srcRect l="9375" t="13542" r="4167" b="8333"/>
          <a:stretch>
            <a:fillRect/>
          </a:stretch>
        </p:blipFill>
        <p:spPr bwMode="auto">
          <a:xfrm>
            <a:off x="6400800" y="1635125"/>
            <a:ext cx="2743200" cy="247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11" descr="SpearmanCorr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 l="9421" t="3424" r="11829" b="6778"/>
          <a:stretch>
            <a:fillRect/>
          </a:stretch>
        </p:blipFill>
        <p:spPr>
          <a:xfrm>
            <a:off x="0" y="1385888"/>
            <a:ext cx="6400800" cy="54721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0"/>
            <a:ext cx="8226425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Probabilistic Skill:</a:t>
            </a:r>
            <a:br>
              <a:rPr lang="en-US" sz="4000" smtClean="0"/>
            </a:br>
            <a:r>
              <a:rPr lang="en-US" sz="4000" smtClean="0"/>
              <a:t>Ranked Probability Score (RPS)</a:t>
            </a:r>
          </a:p>
        </p:txBody>
      </p:sp>
      <p:pic>
        <p:nvPicPr>
          <p:cNvPr id="12291" name="Picture 7" descr="RPS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 l="9421" t="3424" r="11829" b="6778"/>
          <a:stretch>
            <a:fillRect/>
          </a:stretch>
        </p:blipFill>
        <p:spPr>
          <a:xfrm>
            <a:off x="1219200" y="1190625"/>
            <a:ext cx="6629400" cy="56673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smtClean="0"/>
              <a:t>Probabilistic Skill per Category:</a:t>
            </a:r>
            <a:br>
              <a:rPr lang="en-US" sz="3800" smtClean="0"/>
            </a:br>
            <a:r>
              <a:rPr lang="en-US" sz="3800" smtClean="0"/>
              <a:t>Relative Operating Characteristics (ROC)</a:t>
            </a:r>
          </a:p>
        </p:txBody>
      </p:sp>
      <p:pic>
        <p:nvPicPr>
          <p:cNvPr id="13315" name="Picture 7" descr="ROC_A"/>
          <p:cNvPicPr>
            <a:picLocks noChangeAspect="1" noChangeArrowheads="1"/>
          </p:cNvPicPr>
          <p:nvPr/>
        </p:nvPicPr>
        <p:blipFill>
          <a:blip r:embed="rId2" cstate="print"/>
          <a:srcRect l="9486" t="4218" r="11462" b="6151"/>
          <a:stretch>
            <a:fillRect/>
          </a:stretch>
        </p:blipFill>
        <p:spPr bwMode="auto">
          <a:xfrm>
            <a:off x="76200" y="1600200"/>
            <a:ext cx="4419600" cy="37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8" descr="ROC_B"/>
          <p:cNvPicPr>
            <a:picLocks noChangeAspect="1" noChangeArrowheads="1"/>
          </p:cNvPicPr>
          <p:nvPr/>
        </p:nvPicPr>
        <p:blipFill>
          <a:blip r:embed="rId3" cstate="print"/>
          <a:srcRect l="8867" t="4114" r="11330" b="6706"/>
          <a:stretch>
            <a:fillRect/>
          </a:stretch>
        </p:blipFill>
        <p:spPr bwMode="auto">
          <a:xfrm>
            <a:off x="4572000" y="1600200"/>
            <a:ext cx="4495800" cy="379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0"/>
            <a:ext cx="8226425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Best Probabilistic Skill</a:t>
            </a:r>
          </a:p>
        </p:txBody>
      </p:sp>
      <p:pic>
        <p:nvPicPr>
          <p:cNvPr id="14339" name="Picture 5" descr="ROCareaAve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 l="5611" t="1730" r="8018" b="6778"/>
          <a:stretch>
            <a:fillRect/>
          </a:stretch>
        </p:blipFill>
        <p:spPr>
          <a:xfrm>
            <a:off x="1295400" y="762000"/>
            <a:ext cx="6400800" cy="5083175"/>
          </a:xfrm>
          <a:noFill/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0" y="594360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Answer 1: </a:t>
            </a:r>
            <a:r>
              <a:rPr lang="en-US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AGCM should be forced by an ensemble mean SST forecast field in order to produce the best single-model forecast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0"/>
            <a:ext cx="8226425" cy="56515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The multi-models: Skill Differences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533400"/>
            <a:ext cx="5176838" cy="9921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1600" b="1" smtClean="0"/>
              <a:t>3 AGCM configurations: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400" b="1" smtClean="0"/>
              <a:t>Forced with ca_sst, ECMWFem and ECMWFsc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600" b="1" smtClean="0"/>
              <a:t>2 AGCM configurations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400" b="1" smtClean="0"/>
              <a:t>Forced with ECMWFem and ECMWFsc</a:t>
            </a: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5791200" y="608013"/>
            <a:ext cx="30480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Positive values where MM is better than best single model (ECMWFem)</a:t>
            </a:r>
          </a:p>
        </p:txBody>
      </p:sp>
      <p:pic>
        <p:nvPicPr>
          <p:cNvPr id="15365" name="Picture 9" descr="ROC_diffMaps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 l="9166" t="3566" r="11667" b="7524"/>
          <a:stretch>
            <a:fillRect/>
          </a:stretch>
        </p:blipFill>
        <p:spPr>
          <a:xfrm>
            <a:off x="1752600" y="1511300"/>
            <a:ext cx="5562600" cy="4684713"/>
          </a:xfrm>
          <a:noFill/>
        </p:spPr>
      </p:pic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381000" y="6172200"/>
            <a:ext cx="8610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Answer 2: </a:t>
            </a:r>
            <a:r>
              <a:rPr lang="en-US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By considering (some of) the certainties in forcing SST fields the probability of forecast outcomes is better estimated (over some areas)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Grp="1" noChangeArrowheads="1"/>
          </p:cNvSpPr>
          <p:nvPr>
            <p:ph type="title"/>
          </p:nvPr>
        </p:nvSpPr>
        <p:spPr>
          <a:xfrm>
            <a:off x="455613" y="76200"/>
            <a:ext cx="8226425" cy="71755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Reliability</a:t>
            </a:r>
          </a:p>
        </p:txBody>
      </p:sp>
      <p:pic>
        <p:nvPicPr>
          <p:cNvPr id="16387" name="Picture 6" descr="MM_reliab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 l="6880" r="8018" b="3389"/>
          <a:stretch>
            <a:fillRect/>
          </a:stretch>
        </p:blipFill>
        <p:spPr>
          <a:xfrm>
            <a:off x="1066800" y="820738"/>
            <a:ext cx="7010400" cy="59658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152400"/>
            <a:ext cx="8226425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Conclusions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5613" y="1446213"/>
            <a:ext cx="8226425" cy="5106987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b="1" smtClean="0"/>
              <a:t>AGCMs are useful tools to produce seasonal forecasts</a:t>
            </a:r>
          </a:p>
          <a:p>
            <a:pPr eaLnBrk="1" hangingPunct="1">
              <a:defRPr/>
            </a:pPr>
            <a:r>
              <a:rPr lang="en-US" sz="2800" b="1" smtClean="0"/>
              <a:t>To produce the best single-model forecasts, the AGCM should be forced by an ensemble mean SST forecast field</a:t>
            </a:r>
          </a:p>
          <a:p>
            <a:pPr eaLnBrk="1" hangingPunct="1">
              <a:defRPr/>
            </a:pPr>
            <a:r>
              <a:rPr lang="en-US" sz="2800" b="1" smtClean="0"/>
              <a:t>By considering the uncertainties in forcing SST fields the probability of forecast outcomes may be better estimated</a:t>
            </a:r>
          </a:p>
          <a:p>
            <a:pPr eaLnBrk="1" hangingPunct="1">
              <a:defRPr/>
            </a:pPr>
            <a:r>
              <a:rPr lang="en-US" sz="2800" b="1" smtClean="0"/>
              <a:t>Forecasts are reliable, especially forecasts for drought… and so El Ni</a:t>
            </a:r>
            <a:r>
              <a:rPr lang="en-US" sz="2800" b="1" smtClean="0">
                <a:cs typeface="Arial" charset="0"/>
              </a:rPr>
              <a:t>ño 2009/10…?</a:t>
            </a:r>
          </a:p>
          <a:p>
            <a:pPr eaLnBrk="1" hangingPunct="1">
              <a:defRPr/>
            </a:pPr>
            <a:endParaRPr lang="en-US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41350"/>
          </a:xfrm>
        </p:spPr>
        <p:txBody>
          <a:bodyPr/>
          <a:lstStyle/>
          <a:p>
            <a:pPr eaLnBrk="1" hangingPunct="1">
              <a:defRPr/>
            </a:pPr>
            <a:r>
              <a:rPr lang="en-US" sz="3900" b="1" smtClean="0"/>
              <a:t>SAWS forecasts produced recently:</a:t>
            </a:r>
          </a:p>
        </p:txBody>
      </p:sp>
      <p:pic>
        <p:nvPicPr>
          <p:cNvPr id="18435" name="Picture 8" descr="PCP_SEA_L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 l="5031" t="4445" r="3117"/>
          <a:stretch>
            <a:fillRect/>
          </a:stretch>
        </p:blipFill>
        <p:spPr>
          <a:xfrm>
            <a:off x="4478338" y="685800"/>
            <a:ext cx="4284662" cy="5943600"/>
          </a:xfrm>
          <a:noFill/>
        </p:spPr>
      </p:pic>
      <p:pic>
        <p:nvPicPr>
          <p:cNvPr id="18436" name="Picture 13" descr="NINO34_ANOM_FCAST_08-Sep-2009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print"/>
          <a:srcRect l="5661" r="7547" b="4402"/>
          <a:stretch>
            <a:fillRect/>
          </a:stretch>
        </p:blipFill>
        <p:spPr>
          <a:xfrm>
            <a:off x="457200" y="685800"/>
            <a:ext cx="3505200" cy="2895600"/>
          </a:xfrm>
          <a:noFill/>
        </p:spPr>
      </p:pic>
      <p:pic>
        <p:nvPicPr>
          <p:cNvPr id="18437" name="Picture 14" descr="NINO34_FCAST_08-Sep-2009"/>
          <p:cNvPicPr>
            <a:picLocks noChangeAspect="1" noChangeArrowheads="1"/>
          </p:cNvPicPr>
          <p:nvPr/>
        </p:nvPicPr>
        <p:blipFill>
          <a:blip r:embed="rId4" cstate="print"/>
          <a:srcRect l="5487" t="2927" r="7819" b="4907"/>
          <a:stretch>
            <a:fillRect/>
          </a:stretch>
        </p:blipFill>
        <p:spPr bwMode="auto">
          <a:xfrm>
            <a:off x="304800" y="3657600"/>
            <a:ext cx="3733800" cy="297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ding Grid">
  <a:themeElements>
    <a:clrScheme name="Fading Grid 9">
      <a:dk1>
        <a:srgbClr val="000000"/>
      </a:dk1>
      <a:lt1>
        <a:srgbClr val="F8F8F8"/>
      </a:lt1>
      <a:dk2>
        <a:srgbClr val="336600"/>
      </a:dk2>
      <a:lt2>
        <a:srgbClr val="FBFBFB"/>
      </a:lt2>
      <a:accent1>
        <a:srgbClr val="009900"/>
      </a:accent1>
      <a:accent2>
        <a:srgbClr val="C6C6C6"/>
      </a:accent2>
      <a:accent3>
        <a:srgbClr val="FBFBFB"/>
      </a:accent3>
      <a:accent4>
        <a:srgbClr val="000000"/>
      </a:accent4>
      <a:accent5>
        <a:srgbClr val="AACAAA"/>
      </a:accent5>
      <a:accent6>
        <a:srgbClr val="B3B3B3"/>
      </a:accent6>
      <a:hlink>
        <a:srgbClr val="006600"/>
      </a:hlink>
      <a:folHlink>
        <a:srgbClr val="808000"/>
      </a:folHlink>
    </a:clrScheme>
    <a:fontScheme name="Fading Gri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Fading Grid 1">
        <a:dk1>
          <a:srgbClr val="7E0000"/>
        </a:dk1>
        <a:lt1>
          <a:srgbClr val="FFFFFF"/>
        </a:lt1>
        <a:dk2>
          <a:srgbClr val="800000"/>
        </a:dk2>
        <a:lt2>
          <a:srgbClr val="FCF0B2"/>
        </a:lt2>
        <a:accent1>
          <a:srgbClr val="C5543D"/>
        </a:accent1>
        <a:accent2>
          <a:srgbClr val="660000"/>
        </a:accent2>
        <a:accent3>
          <a:srgbClr val="C0AAAA"/>
        </a:accent3>
        <a:accent4>
          <a:srgbClr val="DADADA"/>
        </a:accent4>
        <a:accent5>
          <a:srgbClr val="DFB3AF"/>
        </a:accent5>
        <a:accent6>
          <a:srgbClr val="5C0000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2">
        <a:dk1>
          <a:srgbClr val="000066"/>
        </a:dk1>
        <a:lt1>
          <a:srgbClr val="FFFFFF"/>
        </a:lt1>
        <a:dk2>
          <a:srgbClr val="000066"/>
        </a:dk2>
        <a:lt2>
          <a:srgbClr val="B2B8C8"/>
        </a:lt2>
        <a:accent1>
          <a:srgbClr val="008080"/>
        </a:accent1>
        <a:accent2>
          <a:srgbClr val="00004E"/>
        </a:accent2>
        <a:accent3>
          <a:srgbClr val="AAAAB8"/>
        </a:accent3>
        <a:accent4>
          <a:srgbClr val="DADADA"/>
        </a:accent4>
        <a:accent5>
          <a:srgbClr val="AAC0C0"/>
        </a:accent5>
        <a:accent6>
          <a:srgbClr val="000046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3">
        <a:dk1>
          <a:srgbClr val="010199"/>
        </a:dk1>
        <a:lt1>
          <a:srgbClr val="FFFFFF"/>
        </a:lt1>
        <a:dk2>
          <a:srgbClr val="000099"/>
        </a:dk2>
        <a:lt2>
          <a:srgbClr val="CCFFFF"/>
        </a:lt2>
        <a:accent1>
          <a:srgbClr val="00C600"/>
        </a:accent1>
        <a:accent2>
          <a:srgbClr val="01017D"/>
        </a:accent2>
        <a:accent3>
          <a:srgbClr val="AAAACA"/>
        </a:accent3>
        <a:accent4>
          <a:srgbClr val="DADADA"/>
        </a:accent4>
        <a:accent5>
          <a:srgbClr val="AADFAA"/>
        </a:accent5>
        <a:accent6>
          <a:srgbClr val="010171"/>
        </a:accent6>
        <a:hlink>
          <a:srgbClr val="FFE701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4">
        <a:dk1>
          <a:srgbClr val="6B6B99"/>
        </a:dk1>
        <a:lt1>
          <a:srgbClr val="EAEAEA"/>
        </a:lt1>
        <a:dk2>
          <a:srgbClr val="666699"/>
        </a:dk2>
        <a:lt2>
          <a:srgbClr val="CCECFF"/>
        </a:lt2>
        <a:accent1>
          <a:srgbClr val="00CC66"/>
        </a:accent1>
        <a:accent2>
          <a:srgbClr val="54547A"/>
        </a:accent2>
        <a:accent3>
          <a:srgbClr val="B8B8CA"/>
        </a:accent3>
        <a:accent4>
          <a:srgbClr val="C8C8C8"/>
        </a:accent4>
        <a:accent5>
          <a:srgbClr val="AAE2B8"/>
        </a:accent5>
        <a:accent6>
          <a:srgbClr val="4B4B6E"/>
        </a:accent6>
        <a:hlink>
          <a:srgbClr val="65B2FF"/>
        </a:hlink>
        <a:folHlink>
          <a:srgbClr val="99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5">
        <a:dk1>
          <a:srgbClr val="00827F"/>
        </a:dk1>
        <a:lt1>
          <a:srgbClr val="FFFFFF"/>
        </a:lt1>
        <a:dk2>
          <a:srgbClr val="008080"/>
        </a:dk2>
        <a:lt2>
          <a:srgbClr val="FFFFCC"/>
        </a:lt2>
        <a:accent1>
          <a:srgbClr val="6D6FC7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BABBE0"/>
        </a:accent5>
        <a:accent6>
          <a:srgbClr val="005A58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6">
        <a:dk1>
          <a:srgbClr val="4D4D4D"/>
        </a:dk1>
        <a:lt1>
          <a:srgbClr val="FFFFFF"/>
        </a:lt1>
        <a:dk2>
          <a:srgbClr val="525252"/>
        </a:dk2>
        <a:lt2>
          <a:srgbClr val="C0C0C0"/>
        </a:lt2>
        <a:accent1>
          <a:srgbClr val="527C3A"/>
        </a:accent1>
        <a:accent2>
          <a:srgbClr val="444444"/>
        </a:accent2>
        <a:accent3>
          <a:srgbClr val="B3B3B3"/>
        </a:accent3>
        <a:accent4>
          <a:srgbClr val="DADADA"/>
        </a:accent4>
        <a:accent5>
          <a:srgbClr val="B3BFAE"/>
        </a:accent5>
        <a:accent6>
          <a:srgbClr val="3D3D3D"/>
        </a:accent6>
        <a:hlink>
          <a:srgbClr val="FAC458"/>
        </a:hlink>
        <a:folHlink>
          <a:srgbClr val="C7780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7">
        <a:dk1>
          <a:srgbClr val="516032"/>
        </a:dk1>
        <a:lt1>
          <a:srgbClr val="FFFFFF"/>
        </a:lt1>
        <a:dk2>
          <a:srgbClr val="546434"/>
        </a:dk2>
        <a:lt2>
          <a:srgbClr val="B2B68A"/>
        </a:lt2>
        <a:accent1>
          <a:srgbClr val="7D8C70"/>
        </a:accent1>
        <a:accent2>
          <a:srgbClr val="414E28"/>
        </a:accent2>
        <a:accent3>
          <a:srgbClr val="B3B8AE"/>
        </a:accent3>
        <a:accent4>
          <a:srgbClr val="DADADA"/>
        </a:accent4>
        <a:accent5>
          <a:srgbClr val="BFC5BB"/>
        </a:accent5>
        <a:accent6>
          <a:srgbClr val="3A4623"/>
        </a:accent6>
        <a:hlink>
          <a:srgbClr val="80C579"/>
        </a:hlink>
        <a:folHlink>
          <a:srgbClr val="7FADA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8">
        <a:dk1>
          <a:srgbClr val="D1CC00"/>
        </a:dk1>
        <a:lt1>
          <a:srgbClr val="FFFFFF"/>
        </a:lt1>
        <a:dk2>
          <a:srgbClr val="CCCC00"/>
        </a:dk2>
        <a:lt2>
          <a:srgbClr val="F3F5B1"/>
        </a:lt2>
        <a:accent1>
          <a:srgbClr val="808000"/>
        </a:accent1>
        <a:accent2>
          <a:srgbClr val="AEAA00"/>
        </a:accent2>
        <a:accent3>
          <a:srgbClr val="E2E2AA"/>
        </a:accent3>
        <a:accent4>
          <a:srgbClr val="DADADA"/>
        </a:accent4>
        <a:accent5>
          <a:srgbClr val="C0C0AA"/>
        </a:accent5>
        <a:accent6>
          <a:srgbClr val="9D9A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9">
        <a:dk1>
          <a:srgbClr val="000000"/>
        </a:dk1>
        <a:lt1>
          <a:srgbClr val="F8F8F8"/>
        </a:lt1>
        <a:dk2>
          <a:srgbClr val="336600"/>
        </a:dk2>
        <a:lt2>
          <a:srgbClr val="FBFBFB"/>
        </a:lt2>
        <a:accent1>
          <a:srgbClr val="009900"/>
        </a:accent1>
        <a:accent2>
          <a:srgbClr val="C6C6C6"/>
        </a:accent2>
        <a:accent3>
          <a:srgbClr val="FBFBFB"/>
        </a:accent3>
        <a:accent4>
          <a:srgbClr val="000000"/>
        </a:accent4>
        <a:accent5>
          <a:srgbClr val="AACAAA"/>
        </a:accent5>
        <a:accent6>
          <a:srgbClr val="B3B3B3"/>
        </a:accent6>
        <a:hlink>
          <a:srgbClr val="00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Fading Grid</Template>
  <TotalTime>464</TotalTime>
  <Words>579</Words>
  <Application>Microsoft Office PowerPoint</Application>
  <PresentationFormat>On-screen Show (4:3)</PresentationFormat>
  <Paragraphs>69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Wingdings</vt:lpstr>
      <vt:lpstr>Tahoma</vt:lpstr>
      <vt:lpstr>Times New Roman</vt:lpstr>
      <vt:lpstr>Fading Grid</vt:lpstr>
      <vt:lpstr>THE IMPACT OF DIFFERENT SEA-SURFACE TEMPERATURE PREDICTION SCENARIOS ON SOUTHERN AFRICAN SEASONAL CLIMATE FORECAST SKILL</vt:lpstr>
      <vt:lpstr> Are AGCMs useful? (1)</vt:lpstr>
      <vt:lpstr>Slide 3</vt:lpstr>
      <vt:lpstr>SST Predictability</vt:lpstr>
      <vt:lpstr>Question 1: Should the AGCM be forced with various SST forecast fields, or with an ensemble mean SST forecast field?</vt:lpstr>
      <vt:lpstr> </vt:lpstr>
      <vt:lpstr>Experimental design:</vt:lpstr>
      <vt:lpstr>“Jackson Pollock maps”</vt:lpstr>
      <vt:lpstr>Deterministic Skill: Spearman Correlations</vt:lpstr>
      <vt:lpstr>Probabilistic Skill: Ranked Probability Score (RPS)</vt:lpstr>
      <vt:lpstr>Probabilistic Skill per Category: Relative Operating Characteristics (ROC)</vt:lpstr>
      <vt:lpstr>Best Probabilistic Skill</vt:lpstr>
      <vt:lpstr>The multi-models: Skill Differences</vt:lpstr>
      <vt:lpstr>Reliability</vt:lpstr>
      <vt:lpstr>Conclusions</vt:lpstr>
      <vt:lpstr>SAWS forecasts produced recently: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 @</cp:lastModifiedBy>
  <cp:revision>70</cp:revision>
  <cp:lastPrinted>1601-01-01T00:00:00Z</cp:lastPrinted>
  <dcterms:created xsi:type="dcterms:W3CDTF">1601-01-01T00:00:00Z</dcterms:created>
  <dcterms:modified xsi:type="dcterms:W3CDTF">2012-03-29T09:18:13Z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