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charts/chart1.xml" ContentType="application/vnd.openxmlformats-officedocument.drawingml.chart+xml"/>
  <Override PartName="/ppt/theme/themeOverride1.xml" ContentType="application/vnd.openxmlformats-officedocument.themeOverr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2" r:id="rId1"/>
    <p:sldMasterId id="2147483667" r:id="rId2"/>
    <p:sldMasterId id="2147483672" r:id="rId3"/>
  </p:sldMasterIdLst>
  <p:notesMasterIdLst>
    <p:notesMasterId r:id="rId41"/>
  </p:notesMasterIdLst>
  <p:sldIdLst>
    <p:sldId id="284" r:id="rId4"/>
    <p:sldId id="257" r:id="rId5"/>
    <p:sldId id="386" r:id="rId6"/>
    <p:sldId id="258" r:id="rId7"/>
    <p:sldId id="317" r:id="rId8"/>
    <p:sldId id="402" r:id="rId9"/>
    <p:sldId id="422" r:id="rId10"/>
    <p:sldId id="358" r:id="rId11"/>
    <p:sldId id="377" r:id="rId12"/>
    <p:sldId id="314" r:id="rId13"/>
    <p:sldId id="417" r:id="rId14"/>
    <p:sldId id="423" r:id="rId15"/>
    <p:sldId id="451" r:id="rId16"/>
    <p:sldId id="424" r:id="rId17"/>
    <p:sldId id="452" r:id="rId18"/>
    <p:sldId id="435" r:id="rId19"/>
    <p:sldId id="368" r:id="rId20"/>
    <p:sldId id="458" r:id="rId21"/>
    <p:sldId id="459" r:id="rId22"/>
    <p:sldId id="457" r:id="rId23"/>
    <p:sldId id="427" r:id="rId24"/>
    <p:sldId id="460" r:id="rId25"/>
    <p:sldId id="461" r:id="rId26"/>
    <p:sldId id="462" r:id="rId27"/>
    <p:sldId id="446" r:id="rId28"/>
    <p:sldId id="419" r:id="rId29"/>
    <p:sldId id="463" r:id="rId30"/>
    <p:sldId id="430" r:id="rId31"/>
    <p:sldId id="421" r:id="rId32"/>
    <p:sldId id="464" r:id="rId33"/>
    <p:sldId id="465" r:id="rId34"/>
    <p:sldId id="448" r:id="rId35"/>
    <p:sldId id="431" r:id="rId36"/>
    <p:sldId id="388" r:id="rId37"/>
    <p:sldId id="381" r:id="rId38"/>
    <p:sldId id="259" r:id="rId39"/>
    <p:sldId id="466" r:id="rId40"/>
  </p:sldIdLst>
  <p:sldSz cx="9144000" cy="5143500" type="screen16x9"/>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136">
          <p15:clr>
            <a:srgbClr val="A4A3A4"/>
          </p15:clr>
        </p15:guide>
        <p15:guide id="2" orient="horz" pos="663">
          <p15:clr>
            <a:srgbClr val="A4A3A4"/>
          </p15:clr>
        </p15:guide>
        <p15:guide id="3" pos="28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32C50"/>
    <a:srgbClr val="AFAFAF"/>
    <a:srgbClr val="CBD400"/>
    <a:srgbClr val="A0509B"/>
    <a:srgbClr val="7E9ED2"/>
    <a:srgbClr val="3496BA"/>
    <a:srgbClr val="EC6E1F"/>
    <a:srgbClr val="AFAFD2"/>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980" autoAdjust="0"/>
    <p:restoredTop sz="90050" autoAdjust="0"/>
  </p:normalViewPr>
  <p:slideViewPr>
    <p:cSldViewPr snapToGrid="0" snapToObjects="1" showGuides="1">
      <p:cViewPr varScale="1">
        <p:scale>
          <a:sx n="105" d="100"/>
          <a:sy n="105" d="100"/>
        </p:scale>
        <p:origin x="120" y="78"/>
      </p:cViewPr>
      <p:guideLst>
        <p:guide orient="horz" pos="3136"/>
        <p:guide orient="horz" pos="663"/>
        <p:guide pos="282"/>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slide" Target="slides/slide36.xml"/><Relationship Id="rId3" Type="http://schemas.openxmlformats.org/officeDocument/2006/relationships/slideMaster" Target="slideMasters/slideMaster3.xml"/><Relationship Id="rId21" Type="http://schemas.openxmlformats.org/officeDocument/2006/relationships/slide" Target="slides/slide18.xml"/><Relationship Id="rId34" Type="http://schemas.openxmlformats.org/officeDocument/2006/relationships/slide" Target="slides/slide31.xml"/><Relationship Id="rId42" Type="http://schemas.openxmlformats.org/officeDocument/2006/relationships/presProps" Target="presProps.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slide" Target="slides/slide35.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41"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slide" Target="slides/slide34.xml"/><Relationship Id="rId40" Type="http://schemas.openxmlformats.org/officeDocument/2006/relationships/slide" Target="slides/slide37.xml"/><Relationship Id="rId45" Type="http://schemas.openxmlformats.org/officeDocument/2006/relationships/tableStyles" Target="tableStyle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4" Type="http://schemas.openxmlformats.org/officeDocument/2006/relationships/theme" Target="theme/theme1.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viewProps" Target="viewProps.xml"/></Relationships>
</file>

<file path=ppt/charts/_rels/chart1.xml.rels><?xml version="1.0" encoding="UTF-8" standalone="yes"?>
<Relationships xmlns="http://schemas.openxmlformats.org/package/2006/relationships"><Relationship Id="rId2" Type="http://schemas.openxmlformats.org/officeDocument/2006/relationships/oleObject" Target="file:///F:\A.%20Work\2014\2070%20-%20DRDLL\new_presentation\DensPerMPV2.xlsx" TargetMode="External"/><Relationship Id="rId1" Type="http://schemas.openxmlformats.org/officeDocument/2006/relationships/themeOverride" Target="../theme/themeOverride1.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lineChart>
        <c:grouping val="standard"/>
        <c:varyColors val="0"/>
        <c:ser>
          <c:idx val="0"/>
          <c:order val="0"/>
          <c:tx>
            <c:strRef>
              <c:f>Sheet1!$B$2</c:f>
              <c:strCache>
                <c:ptCount val="1"/>
                <c:pt idx="0">
                  <c:v>Dibeng P</c:v>
                </c:pt>
              </c:strCache>
            </c:strRef>
          </c:tx>
          <c:spPr>
            <a:ln w="28575" cap="rnd">
              <a:solidFill>
                <a:schemeClr val="accent5">
                  <a:lumMod val="50000"/>
                </a:schemeClr>
              </a:solidFill>
              <a:round/>
            </a:ln>
            <a:effectLst/>
          </c:spPr>
          <c:marker>
            <c:symbol val="none"/>
          </c:marker>
          <c:cat>
            <c:numRef>
              <c:f>Sheet1!$C$1:$F$1</c:f>
              <c:numCache>
                <c:formatCode>General</c:formatCode>
                <c:ptCount val="4"/>
                <c:pt idx="0">
                  <c:v>2001</c:v>
                </c:pt>
                <c:pt idx="1">
                  <c:v>2011</c:v>
                </c:pt>
                <c:pt idx="2">
                  <c:v>2020</c:v>
                </c:pt>
                <c:pt idx="3">
                  <c:v>2030</c:v>
                </c:pt>
              </c:numCache>
            </c:numRef>
          </c:cat>
          <c:val>
            <c:numRef>
              <c:f>Sheet1!$C$2:$F$2</c:f>
              <c:numCache>
                <c:formatCode>#,##0</c:formatCode>
                <c:ptCount val="4"/>
                <c:pt idx="0">
                  <c:v>4333.4023200000011</c:v>
                </c:pt>
                <c:pt idx="1">
                  <c:v>7849.8416400000006</c:v>
                </c:pt>
                <c:pt idx="2">
                  <c:v>4333.4023200000011</c:v>
                </c:pt>
                <c:pt idx="3">
                  <c:v>4333.4023200000011</c:v>
                </c:pt>
              </c:numCache>
            </c:numRef>
          </c:val>
          <c:smooth val="0"/>
        </c:ser>
        <c:ser>
          <c:idx val="1"/>
          <c:order val="1"/>
          <c:tx>
            <c:strRef>
              <c:f>Sheet1!$B$3</c:f>
              <c:strCache>
                <c:ptCount val="1"/>
                <c:pt idx="0">
                  <c:v>Dibeng E</c:v>
                </c:pt>
              </c:strCache>
            </c:strRef>
          </c:tx>
          <c:spPr>
            <a:ln w="28575" cap="rnd">
              <a:solidFill>
                <a:schemeClr val="accent5">
                  <a:lumMod val="40000"/>
                  <a:lumOff val="60000"/>
                </a:schemeClr>
              </a:solidFill>
              <a:round/>
            </a:ln>
            <a:effectLst/>
          </c:spPr>
          <c:marker>
            <c:symbol val="none"/>
          </c:marker>
          <c:cat>
            <c:numRef>
              <c:f>Sheet1!$C$1:$F$1</c:f>
              <c:numCache>
                <c:formatCode>General</c:formatCode>
                <c:ptCount val="4"/>
                <c:pt idx="0">
                  <c:v>2001</c:v>
                </c:pt>
                <c:pt idx="1">
                  <c:v>2011</c:v>
                </c:pt>
                <c:pt idx="2">
                  <c:v>2020</c:v>
                </c:pt>
                <c:pt idx="3">
                  <c:v>2030</c:v>
                </c:pt>
              </c:numCache>
            </c:numRef>
          </c:cat>
          <c:val>
            <c:numRef>
              <c:f>Sheet1!$C$3:$F$3</c:f>
              <c:numCache>
                <c:formatCode>#,##0</c:formatCode>
                <c:ptCount val="4"/>
                <c:pt idx="0">
                  <c:v>4333.4023199999992</c:v>
                </c:pt>
                <c:pt idx="1">
                  <c:v>7849.8416400000006</c:v>
                </c:pt>
                <c:pt idx="2">
                  <c:v>10431.408143558692</c:v>
                </c:pt>
                <c:pt idx="3">
                  <c:v>14341.100651271952</c:v>
                </c:pt>
              </c:numCache>
            </c:numRef>
          </c:val>
          <c:smooth val="0"/>
        </c:ser>
        <c:ser>
          <c:idx val="2"/>
          <c:order val="2"/>
          <c:tx>
            <c:strRef>
              <c:f>Sheet1!$B$4</c:f>
              <c:strCache>
                <c:ptCount val="1"/>
                <c:pt idx="0">
                  <c:v>Blackrock P</c:v>
                </c:pt>
              </c:strCache>
            </c:strRef>
          </c:tx>
          <c:spPr>
            <a:ln w="28575" cap="rnd">
              <a:solidFill>
                <a:schemeClr val="accent3"/>
              </a:solidFill>
              <a:round/>
            </a:ln>
            <a:effectLst/>
          </c:spPr>
          <c:marker>
            <c:symbol val="none"/>
          </c:marker>
          <c:cat>
            <c:numRef>
              <c:f>Sheet1!$C$1:$F$1</c:f>
              <c:numCache>
                <c:formatCode>General</c:formatCode>
                <c:ptCount val="4"/>
                <c:pt idx="0">
                  <c:v>2001</c:v>
                </c:pt>
                <c:pt idx="1">
                  <c:v>2011</c:v>
                </c:pt>
                <c:pt idx="2">
                  <c:v>2020</c:v>
                </c:pt>
                <c:pt idx="3">
                  <c:v>2030</c:v>
                </c:pt>
              </c:numCache>
            </c:numRef>
          </c:cat>
          <c:val>
            <c:numRef>
              <c:f>Sheet1!$C$4:$F$4</c:f>
              <c:numCache>
                <c:formatCode>#,##0</c:formatCode>
                <c:ptCount val="4"/>
                <c:pt idx="0">
                  <c:v>657.33330000000012</c:v>
                </c:pt>
                <c:pt idx="1">
                  <c:v>368.25733000000025</c:v>
                </c:pt>
                <c:pt idx="2">
                  <c:v>187.618549744528</c:v>
                </c:pt>
                <c:pt idx="3">
                  <c:v>88.686683213326887</c:v>
                </c:pt>
              </c:numCache>
            </c:numRef>
          </c:val>
          <c:smooth val="0"/>
        </c:ser>
        <c:ser>
          <c:idx val="3"/>
          <c:order val="3"/>
          <c:tx>
            <c:strRef>
              <c:f>Sheet1!$B$5</c:f>
              <c:strCache>
                <c:ptCount val="1"/>
                <c:pt idx="0">
                  <c:v>Blackrock E</c:v>
                </c:pt>
              </c:strCache>
            </c:strRef>
          </c:tx>
          <c:spPr>
            <a:ln w="28575" cap="rnd">
              <a:solidFill>
                <a:schemeClr val="tx2">
                  <a:lumMod val="75000"/>
                </a:schemeClr>
              </a:solidFill>
              <a:round/>
            </a:ln>
            <a:effectLst/>
          </c:spPr>
          <c:marker>
            <c:symbol val="none"/>
          </c:marker>
          <c:cat>
            <c:numRef>
              <c:f>Sheet1!$C$1:$F$1</c:f>
              <c:numCache>
                <c:formatCode>General</c:formatCode>
                <c:ptCount val="4"/>
                <c:pt idx="0">
                  <c:v>2001</c:v>
                </c:pt>
                <c:pt idx="1">
                  <c:v>2011</c:v>
                </c:pt>
                <c:pt idx="2">
                  <c:v>2020</c:v>
                </c:pt>
                <c:pt idx="3">
                  <c:v>2030</c:v>
                </c:pt>
              </c:numCache>
            </c:numRef>
          </c:cat>
          <c:val>
            <c:numRef>
              <c:f>Sheet1!$C$5:$F$5</c:f>
              <c:numCache>
                <c:formatCode>#,##0</c:formatCode>
                <c:ptCount val="4"/>
                <c:pt idx="0">
                  <c:v>657.33330000000012</c:v>
                </c:pt>
                <c:pt idx="1">
                  <c:v>368.25733000000025</c:v>
                </c:pt>
                <c:pt idx="2">
                  <c:v>187.61854974452794</c:v>
                </c:pt>
                <c:pt idx="3">
                  <c:v>88.686683213326873</c:v>
                </c:pt>
              </c:numCache>
            </c:numRef>
          </c:val>
          <c:smooth val="0"/>
        </c:ser>
        <c:ser>
          <c:idx val="4"/>
          <c:order val="4"/>
          <c:tx>
            <c:strRef>
              <c:f>Sheet1!$B$6</c:f>
              <c:strCache>
                <c:ptCount val="1"/>
                <c:pt idx="0">
                  <c:v>Hotazel P</c:v>
                </c:pt>
              </c:strCache>
            </c:strRef>
          </c:tx>
          <c:spPr>
            <a:ln w="28575" cap="rnd">
              <a:solidFill>
                <a:schemeClr val="accent5"/>
              </a:solidFill>
              <a:round/>
            </a:ln>
            <a:effectLst/>
          </c:spPr>
          <c:marker>
            <c:symbol val="none"/>
          </c:marker>
          <c:cat>
            <c:numRef>
              <c:f>Sheet1!$C$1:$F$1</c:f>
              <c:numCache>
                <c:formatCode>General</c:formatCode>
                <c:ptCount val="4"/>
                <c:pt idx="0">
                  <c:v>2001</c:v>
                </c:pt>
                <c:pt idx="1">
                  <c:v>2011</c:v>
                </c:pt>
                <c:pt idx="2">
                  <c:v>2020</c:v>
                </c:pt>
                <c:pt idx="3">
                  <c:v>2030</c:v>
                </c:pt>
              </c:numCache>
            </c:numRef>
          </c:cat>
          <c:val>
            <c:numRef>
              <c:f>Sheet1!$C$6:$F$6</c:f>
              <c:numCache>
                <c:formatCode>#,##0</c:formatCode>
                <c:ptCount val="4"/>
                <c:pt idx="0">
                  <c:v>1196.4775100000004</c:v>
                </c:pt>
                <c:pt idx="1">
                  <c:v>1784.6467</c:v>
                </c:pt>
                <c:pt idx="2">
                  <c:v>1803.8860269078502</c:v>
                </c:pt>
                <c:pt idx="3">
                  <c:v>1803.8860269078502</c:v>
                </c:pt>
              </c:numCache>
            </c:numRef>
          </c:val>
          <c:smooth val="0"/>
        </c:ser>
        <c:ser>
          <c:idx val="5"/>
          <c:order val="5"/>
          <c:tx>
            <c:strRef>
              <c:f>Sheet1!$B$7</c:f>
              <c:strCache>
                <c:ptCount val="1"/>
                <c:pt idx="0">
                  <c:v>Hotazel E</c:v>
                </c:pt>
              </c:strCache>
            </c:strRef>
          </c:tx>
          <c:spPr>
            <a:ln w="28575" cap="rnd">
              <a:solidFill>
                <a:schemeClr val="accent6">
                  <a:lumMod val="75000"/>
                </a:schemeClr>
              </a:solidFill>
              <a:round/>
            </a:ln>
            <a:effectLst/>
          </c:spPr>
          <c:marker>
            <c:symbol val="none"/>
          </c:marker>
          <c:cat>
            <c:numRef>
              <c:f>Sheet1!$C$1:$F$1</c:f>
              <c:numCache>
                <c:formatCode>General</c:formatCode>
                <c:ptCount val="4"/>
                <c:pt idx="0">
                  <c:v>2001</c:v>
                </c:pt>
                <c:pt idx="1">
                  <c:v>2011</c:v>
                </c:pt>
                <c:pt idx="2">
                  <c:v>2020</c:v>
                </c:pt>
                <c:pt idx="3">
                  <c:v>2030</c:v>
                </c:pt>
              </c:numCache>
            </c:numRef>
          </c:cat>
          <c:val>
            <c:numRef>
              <c:f>Sheet1!$C$7:$F$7</c:f>
              <c:numCache>
                <c:formatCode>#,##0</c:formatCode>
                <c:ptCount val="4"/>
                <c:pt idx="0">
                  <c:v>1196.4775099999995</c:v>
                </c:pt>
                <c:pt idx="1">
                  <c:v>1784.6466999999998</c:v>
                </c:pt>
                <c:pt idx="2">
                  <c:v>1828.2271158794981</c:v>
                </c:pt>
                <c:pt idx="3">
                  <c:v>1877.8990795805062</c:v>
                </c:pt>
              </c:numCache>
            </c:numRef>
          </c:val>
          <c:smooth val="0"/>
        </c:ser>
        <c:ser>
          <c:idx val="6"/>
          <c:order val="6"/>
          <c:tx>
            <c:strRef>
              <c:f>Sheet1!$B$8</c:f>
              <c:strCache>
                <c:ptCount val="1"/>
                <c:pt idx="0">
                  <c:v>Sishen P</c:v>
                </c:pt>
              </c:strCache>
            </c:strRef>
          </c:tx>
          <c:spPr>
            <a:ln w="28575" cap="rnd">
              <a:solidFill>
                <a:schemeClr val="accent2">
                  <a:lumMod val="50000"/>
                </a:schemeClr>
              </a:solidFill>
              <a:round/>
            </a:ln>
            <a:effectLst/>
          </c:spPr>
          <c:marker>
            <c:symbol val="none"/>
          </c:marker>
          <c:cat>
            <c:numRef>
              <c:f>Sheet1!$C$1:$F$1</c:f>
              <c:numCache>
                <c:formatCode>General</c:formatCode>
                <c:ptCount val="4"/>
                <c:pt idx="0">
                  <c:v>2001</c:v>
                </c:pt>
                <c:pt idx="1">
                  <c:v>2011</c:v>
                </c:pt>
                <c:pt idx="2">
                  <c:v>2020</c:v>
                </c:pt>
                <c:pt idx="3">
                  <c:v>2030</c:v>
                </c:pt>
              </c:numCache>
            </c:numRef>
          </c:cat>
          <c:val>
            <c:numRef>
              <c:f>Sheet1!$C$8:$F$8</c:f>
              <c:numCache>
                <c:formatCode>#,##0</c:formatCode>
                <c:ptCount val="4"/>
                <c:pt idx="0">
                  <c:v>5846.5797299999995</c:v>
                </c:pt>
                <c:pt idx="1">
                  <c:v>11035.943369999963</c:v>
                </c:pt>
                <c:pt idx="2">
                  <c:v>13456.004145140863</c:v>
                </c:pt>
                <c:pt idx="3">
                  <c:v>13454.862250295855</c:v>
                </c:pt>
              </c:numCache>
            </c:numRef>
          </c:val>
          <c:smooth val="0"/>
        </c:ser>
        <c:ser>
          <c:idx val="7"/>
          <c:order val="7"/>
          <c:tx>
            <c:strRef>
              <c:f>Sheet1!$B$9</c:f>
              <c:strCache>
                <c:ptCount val="1"/>
                <c:pt idx="0">
                  <c:v>Sishen E</c:v>
                </c:pt>
              </c:strCache>
            </c:strRef>
          </c:tx>
          <c:spPr>
            <a:ln w="28575" cap="rnd">
              <a:solidFill>
                <a:schemeClr val="accent2">
                  <a:lumMod val="60000"/>
                </a:schemeClr>
              </a:solidFill>
              <a:round/>
            </a:ln>
            <a:effectLst/>
          </c:spPr>
          <c:marker>
            <c:symbol val="none"/>
          </c:marker>
          <c:dPt>
            <c:idx val="1"/>
            <c:bubble3D val="0"/>
            <c:spPr>
              <a:ln w="28575" cap="rnd">
                <a:solidFill>
                  <a:schemeClr val="accent2">
                    <a:lumMod val="40000"/>
                    <a:lumOff val="60000"/>
                  </a:schemeClr>
                </a:solidFill>
                <a:round/>
              </a:ln>
              <a:effectLst/>
            </c:spPr>
          </c:dPt>
          <c:dPt>
            <c:idx val="2"/>
            <c:bubble3D val="0"/>
            <c:spPr>
              <a:ln w="28575" cap="rnd">
                <a:solidFill>
                  <a:schemeClr val="accent2">
                    <a:lumMod val="40000"/>
                    <a:lumOff val="60000"/>
                  </a:schemeClr>
                </a:solidFill>
                <a:round/>
              </a:ln>
              <a:effectLst/>
            </c:spPr>
          </c:dPt>
          <c:dPt>
            <c:idx val="3"/>
            <c:bubble3D val="0"/>
            <c:spPr>
              <a:ln w="28575" cap="rnd">
                <a:solidFill>
                  <a:schemeClr val="accent2">
                    <a:lumMod val="40000"/>
                    <a:lumOff val="60000"/>
                  </a:schemeClr>
                </a:solidFill>
                <a:round/>
              </a:ln>
              <a:effectLst/>
            </c:spPr>
          </c:dPt>
          <c:cat>
            <c:numRef>
              <c:f>Sheet1!$C$1:$F$1</c:f>
              <c:numCache>
                <c:formatCode>General</c:formatCode>
                <c:ptCount val="4"/>
                <c:pt idx="0">
                  <c:v>2001</c:v>
                </c:pt>
                <c:pt idx="1">
                  <c:v>2011</c:v>
                </c:pt>
                <c:pt idx="2">
                  <c:v>2020</c:v>
                </c:pt>
                <c:pt idx="3">
                  <c:v>2030</c:v>
                </c:pt>
              </c:numCache>
            </c:numRef>
          </c:cat>
          <c:val>
            <c:numRef>
              <c:f>Sheet1!$C$9:$F$9</c:f>
              <c:numCache>
                <c:formatCode>#,##0</c:formatCode>
                <c:ptCount val="4"/>
                <c:pt idx="0">
                  <c:v>5846.5797299999977</c:v>
                </c:pt>
                <c:pt idx="1">
                  <c:v>11035.943369999974</c:v>
                </c:pt>
                <c:pt idx="2">
                  <c:v>17289.604598076206</c:v>
                </c:pt>
                <c:pt idx="3">
                  <c:v>28777.630883924056</c:v>
                </c:pt>
              </c:numCache>
            </c:numRef>
          </c:val>
          <c:smooth val="0"/>
        </c:ser>
        <c:dLbls>
          <c:showLegendKey val="0"/>
          <c:showVal val="0"/>
          <c:showCatName val="0"/>
          <c:showSerName val="0"/>
          <c:showPercent val="0"/>
          <c:showBubbleSize val="0"/>
        </c:dLbls>
        <c:smooth val="0"/>
        <c:axId val="375275144"/>
        <c:axId val="375275536"/>
      </c:lineChart>
      <c:catAx>
        <c:axId val="37527514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375275536"/>
        <c:crosses val="autoZero"/>
        <c:auto val="1"/>
        <c:lblAlgn val="ctr"/>
        <c:lblOffset val="100"/>
        <c:noMultiLvlLbl val="0"/>
      </c:catAx>
      <c:valAx>
        <c:axId val="375275536"/>
        <c:scaling>
          <c:orientation val="minMax"/>
          <c:max val="30000"/>
        </c:scaling>
        <c:delete val="0"/>
        <c:axPos val="l"/>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375275144"/>
        <c:crosses val="autoZero"/>
        <c:crossBetween val="between"/>
      </c:valAx>
      <c:spPr>
        <a:noFill/>
        <a:ln>
          <a:noFill/>
        </a:ln>
        <a:effectLst/>
      </c:spPr>
    </c:plotArea>
    <c:legend>
      <c:legendPos val="r"/>
      <c:layout>
        <c:manualLayout>
          <c:xMode val="edge"/>
          <c:yMode val="edge"/>
          <c:x val="0.81497851590063564"/>
          <c:y val="4.4789142602743914E-2"/>
          <c:w val="0.18502148409936434"/>
          <c:h val="0.91042171479451217"/>
        </c:manualLayout>
      </c:layout>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2">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4BC4807-2170-47C9-93F4-BD06A1044492}" type="datetimeFigureOut">
              <a:rPr lang="en-GB" smtClean="0"/>
              <a:t>01/02/2019</a:t>
            </a:fld>
            <a:endParaRPr lang="en-GB"/>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D22073C-6511-4E2B-85AF-88BCAC15FF97}" type="slidenum">
              <a:rPr lang="en-GB" smtClean="0"/>
              <a:t>‹#›</a:t>
            </a:fld>
            <a:endParaRPr lang="en-GB"/>
          </a:p>
        </p:txBody>
      </p:sp>
    </p:spTree>
    <p:extLst>
      <p:ext uri="{BB962C8B-B14F-4D97-AF65-F5344CB8AC3E}">
        <p14:creationId xmlns:p14="http://schemas.microsoft.com/office/powerpoint/2010/main" val="153432848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ZA" dirty="0"/>
          </a:p>
        </p:txBody>
      </p:sp>
      <p:sp>
        <p:nvSpPr>
          <p:cNvPr id="4" name="Slide Number Placeholder 3"/>
          <p:cNvSpPr>
            <a:spLocks noGrp="1"/>
          </p:cNvSpPr>
          <p:nvPr>
            <p:ph type="sldNum" sz="quarter" idx="10"/>
          </p:nvPr>
        </p:nvSpPr>
        <p:spPr/>
        <p:txBody>
          <a:bodyPr/>
          <a:lstStyle/>
          <a:p>
            <a:fld id="{6D22073C-6511-4E2B-85AF-88BCAC15FF97}" type="slidenum">
              <a:rPr lang="en-GB" smtClean="0"/>
              <a:t>1</a:t>
            </a:fld>
            <a:endParaRPr lang="en-GB"/>
          </a:p>
        </p:txBody>
      </p:sp>
    </p:spTree>
    <p:extLst>
      <p:ext uri="{BB962C8B-B14F-4D97-AF65-F5344CB8AC3E}">
        <p14:creationId xmlns:p14="http://schemas.microsoft.com/office/powerpoint/2010/main" val="313581993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ZA"/>
          </a:p>
        </p:txBody>
      </p:sp>
      <p:sp>
        <p:nvSpPr>
          <p:cNvPr id="4" name="Slide Number Placeholder 3"/>
          <p:cNvSpPr>
            <a:spLocks noGrp="1"/>
          </p:cNvSpPr>
          <p:nvPr>
            <p:ph type="sldNum" sz="quarter" idx="10"/>
          </p:nvPr>
        </p:nvSpPr>
        <p:spPr/>
        <p:txBody>
          <a:bodyPr/>
          <a:lstStyle/>
          <a:p>
            <a:fld id="{6D22073C-6511-4E2B-85AF-88BCAC15FF97}" type="slidenum">
              <a:rPr lang="en-GB" smtClean="0"/>
              <a:t>13</a:t>
            </a:fld>
            <a:endParaRPr lang="en-GB"/>
          </a:p>
        </p:txBody>
      </p:sp>
    </p:spTree>
    <p:extLst>
      <p:ext uri="{BB962C8B-B14F-4D97-AF65-F5344CB8AC3E}">
        <p14:creationId xmlns:p14="http://schemas.microsoft.com/office/powerpoint/2010/main" val="172335074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Out of the 107 wards located</a:t>
            </a:r>
            <a:r>
              <a:rPr lang="en-US" baseline="0" dirty="0" smtClean="0"/>
              <a:t> in </a:t>
            </a:r>
            <a:r>
              <a:rPr lang="en-US" baseline="0" dirty="0" err="1" smtClean="0"/>
              <a:t>CoT</a:t>
            </a:r>
            <a:r>
              <a:rPr lang="en-US" baseline="0" dirty="0" smtClean="0"/>
              <a:t>, 33 wards showed a significant increase in density for CDS. For Scenario 2 only 11 of the 107 wards showed a significant increase in density.</a:t>
            </a:r>
            <a:endParaRPr lang="en-ZA" dirty="0"/>
          </a:p>
        </p:txBody>
      </p:sp>
      <p:sp>
        <p:nvSpPr>
          <p:cNvPr id="4" name="Slide Number Placeholder 3"/>
          <p:cNvSpPr>
            <a:spLocks noGrp="1"/>
          </p:cNvSpPr>
          <p:nvPr>
            <p:ph type="sldNum" sz="quarter" idx="10"/>
          </p:nvPr>
        </p:nvSpPr>
        <p:spPr/>
        <p:txBody>
          <a:bodyPr/>
          <a:lstStyle/>
          <a:p>
            <a:fld id="{6D22073C-6511-4E2B-85AF-88BCAC15FF97}" type="slidenum">
              <a:rPr lang="en-GB" smtClean="0"/>
              <a:t>14</a:t>
            </a:fld>
            <a:endParaRPr lang="en-GB"/>
          </a:p>
        </p:txBody>
      </p:sp>
    </p:spTree>
    <p:extLst>
      <p:ext uri="{BB962C8B-B14F-4D97-AF65-F5344CB8AC3E}">
        <p14:creationId xmlns:p14="http://schemas.microsoft.com/office/powerpoint/2010/main" val="137985736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endParaRPr lang="en-US" dirty="0"/>
          </a:p>
        </p:txBody>
      </p:sp>
    </p:spTree>
    <p:extLst>
      <p:ext uri="{BB962C8B-B14F-4D97-AF65-F5344CB8AC3E}">
        <p14:creationId xmlns:p14="http://schemas.microsoft.com/office/powerpoint/2010/main" val="71465412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a:defRPr/>
            </a:pPr>
            <a:fld id="{4BC7ECE0-1AD5-4462-865A-E337A7AE3598}" type="slidenum">
              <a:rPr lang="en-GB" smtClean="0">
                <a:solidFill>
                  <a:prstClr val="black"/>
                </a:solidFill>
              </a:rPr>
              <a:pPr>
                <a:defRPr/>
              </a:pPr>
              <a:t>17</a:t>
            </a:fld>
            <a:endParaRPr lang="en-GB" dirty="0">
              <a:solidFill>
                <a:prstClr val="black"/>
              </a:solidFill>
            </a:endParaRPr>
          </a:p>
        </p:txBody>
      </p:sp>
    </p:spTree>
    <p:extLst>
      <p:ext uri="{BB962C8B-B14F-4D97-AF65-F5344CB8AC3E}">
        <p14:creationId xmlns:p14="http://schemas.microsoft.com/office/powerpoint/2010/main" val="225163178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6D22073C-6511-4E2B-85AF-88BCAC15FF97}" type="slidenum">
              <a:rPr lang="en-GB" smtClean="0"/>
              <a:t>18</a:t>
            </a:fld>
            <a:endParaRPr lang="en-GB"/>
          </a:p>
        </p:txBody>
      </p:sp>
    </p:spTree>
    <p:extLst>
      <p:ext uri="{BB962C8B-B14F-4D97-AF65-F5344CB8AC3E}">
        <p14:creationId xmlns:p14="http://schemas.microsoft.com/office/powerpoint/2010/main" val="393062803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6D22073C-6511-4E2B-85AF-88BCAC15FF97}" type="slidenum">
              <a:rPr lang="en-GB" smtClean="0"/>
              <a:t>19</a:t>
            </a:fld>
            <a:endParaRPr lang="en-GB"/>
          </a:p>
        </p:txBody>
      </p:sp>
    </p:spTree>
    <p:extLst>
      <p:ext uri="{BB962C8B-B14F-4D97-AF65-F5344CB8AC3E}">
        <p14:creationId xmlns:p14="http://schemas.microsoft.com/office/powerpoint/2010/main" val="33832230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ZA" dirty="0" smtClean="0"/>
              <a:t>Our</a:t>
            </a:r>
            <a:r>
              <a:rPr lang="en-ZA" baseline="0" dirty="0" smtClean="0"/>
              <a:t> most advanced powerful urban growth model</a:t>
            </a:r>
            <a:endParaRPr lang="en-GB" dirty="0"/>
          </a:p>
        </p:txBody>
      </p:sp>
      <p:sp>
        <p:nvSpPr>
          <p:cNvPr id="4" name="Slide Number Placeholder 3"/>
          <p:cNvSpPr>
            <a:spLocks noGrp="1"/>
          </p:cNvSpPr>
          <p:nvPr>
            <p:ph type="sldNum" sz="quarter" idx="10"/>
          </p:nvPr>
        </p:nvSpPr>
        <p:spPr/>
        <p:txBody>
          <a:bodyPr/>
          <a:lstStyle/>
          <a:p>
            <a:fld id="{6D22073C-6511-4E2B-85AF-88BCAC15FF97}" type="slidenum">
              <a:rPr lang="en-GB" smtClean="0"/>
              <a:t>20</a:t>
            </a:fld>
            <a:endParaRPr lang="en-GB"/>
          </a:p>
        </p:txBody>
      </p:sp>
    </p:spTree>
    <p:extLst>
      <p:ext uri="{BB962C8B-B14F-4D97-AF65-F5344CB8AC3E}">
        <p14:creationId xmlns:p14="http://schemas.microsoft.com/office/powerpoint/2010/main" val="251140666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6D22073C-6511-4E2B-85AF-88BCAC15FF97}" type="slidenum">
              <a:rPr lang="en-GB" smtClean="0"/>
              <a:t>21</a:t>
            </a:fld>
            <a:endParaRPr lang="en-GB"/>
          </a:p>
        </p:txBody>
      </p:sp>
    </p:spTree>
    <p:extLst>
      <p:ext uri="{BB962C8B-B14F-4D97-AF65-F5344CB8AC3E}">
        <p14:creationId xmlns:p14="http://schemas.microsoft.com/office/powerpoint/2010/main" val="148517268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6D22073C-6511-4E2B-85AF-88BCAC15FF97}" type="slidenum">
              <a:rPr lang="en-GB" smtClean="0"/>
              <a:t>22</a:t>
            </a:fld>
            <a:endParaRPr lang="en-GB"/>
          </a:p>
        </p:txBody>
      </p:sp>
    </p:spTree>
    <p:extLst>
      <p:ext uri="{BB962C8B-B14F-4D97-AF65-F5344CB8AC3E}">
        <p14:creationId xmlns:p14="http://schemas.microsoft.com/office/powerpoint/2010/main" val="326935491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9698" name="Rectangle 6"/>
          <p:cNvSpPr>
            <a:spLocks noGrp="1" noChangeArrowheads="1"/>
          </p:cNvSpPr>
          <p:nvPr>
            <p:ph type="sldNum" sz="quarter"/>
          </p:nvPr>
        </p:nvSpPr>
        <p:spPr>
          <a:noFill/>
        </p:spPr>
        <p:txBody>
          <a:bodyPr/>
          <a:lstStyle/>
          <a:p>
            <a:pPr>
              <a:tabLst>
                <a:tab pos="723900" algn="l"/>
                <a:tab pos="1447800" algn="l"/>
                <a:tab pos="2171700" algn="l"/>
                <a:tab pos="2895600" algn="l"/>
              </a:tabLst>
            </a:pPr>
            <a:fld id="{78636E38-1933-4864-A31A-940F416D1896}" type="slidenum">
              <a:rPr lang="en-GB" smtClean="0">
                <a:solidFill>
                  <a:prstClr val="white"/>
                </a:solidFill>
              </a:rPr>
              <a:pPr>
                <a:tabLst>
                  <a:tab pos="723900" algn="l"/>
                  <a:tab pos="1447800" algn="l"/>
                  <a:tab pos="2171700" algn="l"/>
                  <a:tab pos="2895600" algn="l"/>
                </a:tabLst>
              </a:pPr>
              <a:t>23</a:t>
            </a:fld>
            <a:endParaRPr lang="en-GB" smtClean="0">
              <a:solidFill>
                <a:prstClr val="white"/>
              </a:solidFill>
            </a:endParaRPr>
          </a:p>
        </p:txBody>
      </p:sp>
      <p:sp>
        <p:nvSpPr>
          <p:cNvPr id="29699" name="Text Box 1"/>
          <p:cNvSpPr txBox="1">
            <a:spLocks noChangeArrowheads="1"/>
          </p:cNvSpPr>
          <p:nvPr/>
        </p:nvSpPr>
        <p:spPr bwMode="auto">
          <a:xfrm>
            <a:off x="3887055" y="8668740"/>
            <a:ext cx="2967742" cy="451863"/>
          </a:xfrm>
          <a:prstGeom prst="rect">
            <a:avLst/>
          </a:prstGeom>
          <a:noFill/>
          <a:ln w="9525">
            <a:noFill/>
            <a:round/>
            <a:headEnd/>
            <a:tailEnd/>
          </a:ln>
        </p:spPr>
        <p:txBody>
          <a:bodyPr wrap="none" lIns="90009" tIns="46804" rIns="90009" bIns="46804" anchor="b"/>
          <a:lstStyle/>
          <a:p>
            <a:pPr algn="r" defTabSz="449263" fontAlgn="base" hangingPunct="0">
              <a:lnSpc>
                <a:spcPct val="90000"/>
              </a:lnSpc>
              <a:spcBef>
                <a:spcPct val="0"/>
              </a:spcBef>
              <a:spcAft>
                <a:spcPct val="0"/>
              </a:spcAft>
              <a:buClr>
                <a:srgbClr val="AFAFAF"/>
              </a:buClr>
              <a:buSzPct val="10000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fld id="{CE145BBC-D9B5-41ED-A06E-A3B4755F4CC7}" type="slidenum">
              <a:rPr lang="en-GB" sz="1200">
                <a:solidFill>
                  <a:srgbClr val="000000"/>
                </a:solidFill>
                <a:latin typeface="Times New Roman" pitchFamily="18" charset="0"/>
                <a:ea typeface="Arial Unicode MS" pitchFamily="34" charset="-128"/>
                <a:cs typeface="Arial Unicode MS" pitchFamily="34" charset="-128"/>
              </a:rPr>
              <a:pPr algn="r" defTabSz="449263" fontAlgn="base" hangingPunct="0">
                <a:lnSpc>
                  <a:spcPct val="90000"/>
                </a:lnSpc>
                <a:spcBef>
                  <a:spcPct val="0"/>
                </a:spcBef>
                <a:spcAft>
                  <a:spcPct val="0"/>
                </a:spcAft>
                <a:buClr>
                  <a:srgbClr val="AFAFAF"/>
                </a:buClr>
                <a:buSzPct val="10000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t>23</a:t>
            </a:fld>
            <a:endParaRPr lang="en-GB" sz="1200">
              <a:solidFill>
                <a:srgbClr val="000000"/>
              </a:solidFill>
              <a:latin typeface="Times New Roman" pitchFamily="18" charset="0"/>
              <a:ea typeface="Arial Unicode MS" pitchFamily="34" charset="-128"/>
              <a:cs typeface="Arial Unicode MS" pitchFamily="34" charset="-128"/>
            </a:endParaRPr>
          </a:p>
        </p:txBody>
      </p:sp>
      <p:sp>
        <p:nvSpPr>
          <p:cNvPr id="29700" name="Text Box 2"/>
          <p:cNvSpPr txBox="1">
            <a:spLocks noChangeArrowheads="1"/>
          </p:cNvSpPr>
          <p:nvPr/>
        </p:nvSpPr>
        <p:spPr bwMode="auto">
          <a:xfrm>
            <a:off x="925719" y="685837"/>
            <a:ext cx="5006564" cy="3427720"/>
          </a:xfrm>
          <a:prstGeom prst="rect">
            <a:avLst/>
          </a:prstGeom>
          <a:solidFill>
            <a:srgbClr val="FFFFFF"/>
          </a:solidFill>
          <a:ln w="9525">
            <a:solidFill>
              <a:srgbClr val="000000"/>
            </a:solidFill>
            <a:miter lim="800000"/>
            <a:headEnd/>
            <a:tailEnd/>
          </a:ln>
        </p:spPr>
        <p:txBody>
          <a:bodyPr wrap="none" lIns="91449" tIns="45725" rIns="91449" bIns="45725" anchor="ctr"/>
          <a:lstStyle/>
          <a:p>
            <a:pPr defTabSz="449263" eaLnBrk="0" fontAlgn="base" hangingPunct="0">
              <a:lnSpc>
                <a:spcPct val="81000"/>
              </a:lnSpc>
              <a:spcBef>
                <a:spcPct val="0"/>
              </a:spcBef>
              <a:spcAft>
                <a:spcPct val="0"/>
              </a:spcAft>
              <a:buClr>
                <a:srgbClr val="AFAFAF"/>
              </a:buClr>
              <a:buSzPct val="100000"/>
              <a:buFont typeface="Arial" pitchFamily="34" charset="0"/>
              <a:buNone/>
            </a:pPr>
            <a:endParaRPr lang="en-US" sz="2400">
              <a:solidFill>
                <a:prstClr val="white"/>
              </a:solidFill>
              <a:latin typeface="Arial" pitchFamily="34" charset="0"/>
              <a:ea typeface="Arial Unicode MS" pitchFamily="34" charset="-128"/>
              <a:cs typeface="Arial Unicode MS" pitchFamily="34" charset="-128"/>
            </a:endParaRPr>
          </a:p>
        </p:txBody>
      </p:sp>
      <p:sp>
        <p:nvSpPr>
          <p:cNvPr id="29701" name="Rectangle 3"/>
          <p:cNvSpPr>
            <a:spLocks noGrp="1" noChangeArrowheads="1"/>
          </p:cNvSpPr>
          <p:nvPr>
            <p:ph type="body"/>
          </p:nvPr>
        </p:nvSpPr>
        <p:spPr>
          <a:xfrm>
            <a:off x="914507" y="4343144"/>
            <a:ext cx="5027384" cy="4113557"/>
          </a:xfrm>
          <a:noFill/>
          <a:ln/>
        </p:spPr>
        <p:txBody>
          <a:bodyPr wrap="none" anchor="ctr"/>
          <a:lstStyle/>
          <a:p>
            <a:r>
              <a:rPr lang="en-ZA" dirty="0" smtClean="0"/>
              <a:t>Regional modelling initiative</a:t>
            </a:r>
          </a:p>
          <a:p>
            <a:pPr lvl="1"/>
            <a:r>
              <a:rPr lang="en-ZA" dirty="0" smtClean="0"/>
              <a:t>Stakeholder: NC </a:t>
            </a:r>
            <a:r>
              <a:rPr lang="en-ZA" dirty="0" err="1" smtClean="0"/>
              <a:t>Spluma</a:t>
            </a:r>
            <a:r>
              <a:rPr lang="en-ZA" dirty="0" smtClean="0"/>
              <a:t> implementation forum, NC DRDLR, Provincial Government, DM &amp; LM</a:t>
            </a:r>
          </a:p>
          <a:p>
            <a:pPr lvl="1"/>
            <a:endParaRPr lang="en-ZA" dirty="0" smtClean="0"/>
          </a:p>
          <a:p>
            <a:pPr lvl="1"/>
            <a:r>
              <a:rPr lang="en-ZA" dirty="0" smtClean="0"/>
              <a:t>Model used: Dyna-Clue model</a:t>
            </a:r>
          </a:p>
          <a:p>
            <a:pPr lvl="1"/>
            <a:r>
              <a:rPr lang="en-ZA" dirty="0" smtClean="0"/>
              <a:t>Hybrid model</a:t>
            </a:r>
          </a:p>
          <a:p>
            <a:pPr lvl="1"/>
            <a:endParaRPr lang="en-ZA" dirty="0" smtClean="0"/>
          </a:p>
          <a:p>
            <a:pPr lvl="1"/>
            <a:r>
              <a:rPr lang="en-ZA" dirty="0" smtClean="0"/>
              <a:t>2 Scenarios</a:t>
            </a:r>
          </a:p>
          <a:p>
            <a:pPr lvl="2"/>
            <a:r>
              <a:rPr lang="en-ZA" dirty="0" smtClean="0"/>
              <a:t>Regional plans &amp; Spatial policies</a:t>
            </a:r>
          </a:p>
          <a:p>
            <a:pPr lvl="2"/>
            <a:r>
              <a:rPr lang="en-ZA" dirty="0" smtClean="0"/>
              <a:t>- tested impact of policies on land use change &amp; town growth/decline</a:t>
            </a:r>
          </a:p>
          <a:p>
            <a:pPr lvl="2"/>
            <a:endParaRPr lang="en-ZA" dirty="0" smtClean="0"/>
          </a:p>
          <a:p>
            <a:pPr lvl="2"/>
            <a:r>
              <a:rPr lang="en-ZA" dirty="0" smtClean="0"/>
              <a:t>- evidence was used for political engagements</a:t>
            </a:r>
          </a:p>
          <a:p>
            <a:endParaRPr lang="en-US" dirty="0" smtClean="0"/>
          </a:p>
        </p:txBody>
      </p:sp>
    </p:spTree>
    <p:extLst>
      <p:ext uri="{BB962C8B-B14F-4D97-AF65-F5344CB8AC3E}">
        <p14:creationId xmlns:p14="http://schemas.microsoft.com/office/powerpoint/2010/main" val="415760477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buFont typeface="Arial" pitchFamily="34" charset="0"/>
              <a:buChar char="•"/>
            </a:pPr>
            <a:r>
              <a:rPr lang="en-GB" dirty="0" smtClean="0">
                <a:solidFill>
                  <a:schemeClr val="tx2">
                    <a:lumMod val="50000"/>
                  </a:schemeClr>
                </a:solidFill>
                <a:latin typeface="Arial" pitchFamily="34" charset="0"/>
                <a:cs typeface="Arial" pitchFamily="34" charset="0"/>
              </a:rPr>
              <a:t>World’s urban population 52% - 67% (2050)</a:t>
            </a:r>
          </a:p>
          <a:p>
            <a:pPr marL="228600" indent="-228600">
              <a:buFont typeface="+mj-lt"/>
              <a:buAutoNum type="arabicPeriod"/>
            </a:pPr>
            <a:r>
              <a:rPr lang="en-GB" altLang="en-US" dirty="0" smtClean="0"/>
              <a:t>It is expected that South Africa will follow the worldwide trend to experience high population growth and urbanisation.</a:t>
            </a:r>
          </a:p>
          <a:p>
            <a:pPr marL="228600" indent="-228600">
              <a:buFont typeface="+mj-lt"/>
              <a:buAutoNum type="arabicPeriod"/>
            </a:pPr>
            <a:r>
              <a:rPr lang="en-GB" altLang="en-US" dirty="0" smtClean="0"/>
              <a:t>Current projections indicate an additional 19-24 million people to be added to the country by 2015, the vast majority of this growth to be added to cities and towns (le Roux et al., 2018). </a:t>
            </a:r>
          </a:p>
          <a:p>
            <a:pPr>
              <a:buFont typeface="Arial" pitchFamily="34" charset="0"/>
              <a:buChar char="•"/>
            </a:pPr>
            <a:endParaRPr lang="en-GB" dirty="0">
              <a:solidFill>
                <a:schemeClr val="tx2">
                  <a:lumMod val="50000"/>
                </a:schemeClr>
              </a:solidFill>
              <a:latin typeface="Arial" pitchFamily="34" charset="0"/>
              <a:cs typeface="Arial" pitchFamily="34" charset="0"/>
            </a:endParaRPr>
          </a:p>
        </p:txBody>
      </p:sp>
      <p:sp>
        <p:nvSpPr>
          <p:cNvPr id="4" name="Slide Number Placeholder 3"/>
          <p:cNvSpPr>
            <a:spLocks noGrp="1"/>
          </p:cNvSpPr>
          <p:nvPr>
            <p:ph type="sldNum" sz="quarter" idx="10"/>
          </p:nvPr>
        </p:nvSpPr>
        <p:spPr/>
        <p:txBody>
          <a:bodyPr/>
          <a:lstStyle/>
          <a:p>
            <a:fld id="{6D22073C-6511-4E2B-85AF-88BCAC15FF97}" type="slidenum">
              <a:rPr lang="en-GB" smtClean="0"/>
              <a:t>2</a:t>
            </a:fld>
            <a:endParaRPr lang="en-GB"/>
          </a:p>
        </p:txBody>
      </p:sp>
    </p:spTree>
    <p:extLst>
      <p:ext uri="{BB962C8B-B14F-4D97-AF65-F5344CB8AC3E}">
        <p14:creationId xmlns:p14="http://schemas.microsoft.com/office/powerpoint/2010/main" val="232319860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6D22073C-6511-4E2B-85AF-88BCAC15FF97}" type="slidenum">
              <a:rPr lang="en-GB" smtClean="0"/>
              <a:t>24</a:t>
            </a:fld>
            <a:endParaRPr lang="en-GB"/>
          </a:p>
        </p:txBody>
      </p:sp>
    </p:spTree>
    <p:extLst>
      <p:ext uri="{BB962C8B-B14F-4D97-AF65-F5344CB8AC3E}">
        <p14:creationId xmlns:p14="http://schemas.microsoft.com/office/powerpoint/2010/main" val="322093220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9698" name="Rectangle 6"/>
          <p:cNvSpPr>
            <a:spLocks noGrp="1" noChangeArrowheads="1"/>
          </p:cNvSpPr>
          <p:nvPr>
            <p:ph type="sldNum" sz="quarter"/>
          </p:nvPr>
        </p:nvSpPr>
        <p:spPr>
          <a:noFill/>
        </p:spPr>
        <p:txBody>
          <a:bodyPr/>
          <a:lstStyle/>
          <a:p>
            <a:pPr>
              <a:tabLst>
                <a:tab pos="723900" algn="l"/>
                <a:tab pos="1447800" algn="l"/>
                <a:tab pos="2171700" algn="l"/>
                <a:tab pos="2895600" algn="l"/>
              </a:tabLst>
            </a:pPr>
            <a:fld id="{78636E38-1933-4864-A31A-940F416D1896}" type="slidenum">
              <a:rPr lang="en-GB" smtClean="0">
                <a:solidFill>
                  <a:prstClr val="white"/>
                </a:solidFill>
              </a:rPr>
              <a:pPr>
                <a:tabLst>
                  <a:tab pos="723900" algn="l"/>
                  <a:tab pos="1447800" algn="l"/>
                  <a:tab pos="2171700" algn="l"/>
                  <a:tab pos="2895600" algn="l"/>
                </a:tabLst>
              </a:pPr>
              <a:t>26</a:t>
            </a:fld>
            <a:endParaRPr lang="en-GB" smtClean="0">
              <a:solidFill>
                <a:prstClr val="white"/>
              </a:solidFill>
            </a:endParaRPr>
          </a:p>
        </p:txBody>
      </p:sp>
      <p:sp>
        <p:nvSpPr>
          <p:cNvPr id="29699" name="Text Box 1"/>
          <p:cNvSpPr txBox="1">
            <a:spLocks noChangeArrowheads="1"/>
          </p:cNvSpPr>
          <p:nvPr/>
        </p:nvSpPr>
        <p:spPr bwMode="auto">
          <a:xfrm>
            <a:off x="3887055" y="8668740"/>
            <a:ext cx="2967742" cy="451863"/>
          </a:xfrm>
          <a:prstGeom prst="rect">
            <a:avLst/>
          </a:prstGeom>
          <a:noFill/>
          <a:ln w="9525">
            <a:noFill/>
            <a:round/>
            <a:headEnd/>
            <a:tailEnd/>
          </a:ln>
        </p:spPr>
        <p:txBody>
          <a:bodyPr wrap="none" lIns="90009" tIns="46804" rIns="90009" bIns="46804" anchor="b"/>
          <a:lstStyle/>
          <a:p>
            <a:pPr algn="r" defTabSz="449263" fontAlgn="base" hangingPunct="0">
              <a:lnSpc>
                <a:spcPct val="90000"/>
              </a:lnSpc>
              <a:spcBef>
                <a:spcPct val="0"/>
              </a:spcBef>
              <a:spcAft>
                <a:spcPct val="0"/>
              </a:spcAft>
              <a:buClr>
                <a:srgbClr val="AFAFAF"/>
              </a:buClr>
              <a:buSzPct val="10000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fld id="{CE145BBC-D9B5-41ED-A06E-A3B4755F4CC7}" type="slidenum">
              <a:rPr lang="en-GB" sz="1200">
                <a:solidFill>
                  <a:srgbClr val="000000"/>
                </a:solidFill>
                <a:latin typeface="Times New Roman" pitchFamily="18" charset="0"/>
                <a:ea typeface="Arial Unicode MS" pitchFamily="34" charset="-128"/>
                <a:cs typeface="Arial Unicode MS" pitchFamily="34" charset="-128"/>
              </a:rPr>
              <a:pPr algn="r" defTabSz="449263" fontAlgn="base" hangingPunct="0">
                <a:lnSpc>
                  <a:spcPct val="90000"/>
                </a:lnSpc>
                <a:spcBef>
                  <a:spcPct val="0"/>
                </a:spcBef>
                <a:spcAft>
                  <a:spcPct val="0"/>
                </a:spcAft>
                <a:buClr>
                  <a:srgbClr val="AFAFAF"/>
                </a:buClr>
                <a:buSzPct val="10000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t>26</a:t>
            </a:fld>
            <a:endParaRPr lang="en-GB" sz="1200">
              <a:solidFill>
                <a:srgbClr val="000000"/>
              </a:solidFill>
              <a:latin typeface="Times New Roman" pitchFamily="18" charset="0"/>
              <a:ea typeface="Arial Unicode MS" pitchFamily="34" charset="-128"/>
              <a:cs typeface="Arial Unicode MS" pitchFamily="34" charset="-128"/>
            </a:endParaRPr>
          </a:p>
        </p:txBody>
      </p:sp>
      <p:sp>
        <p:nvSpPr>
          <p:cNvPr id="29700" name="Text Box 2"/>
          <p:cNvSpPr txBox="1">
            <a:spLocks noChangeArrowheads="1"/>
          </p:cNvSpPr>
          <p:nvPr/>
        </p:nvSpPr>
        <p:spPr bwMode="auto">
          <a:xfrm>
            <a:off x="925719" y="685837"/>
            <a:ext cx="5006564" cy="3427720"/>
          </a:xfrm>
          <a:prstGeom prst="rect">
            <a:avLst/>
          </a:prstGeom>
          <a:solidFill>
            <a:srgbClr val="FFFFFF"/>
          </a:solidFill>
          <a:ln w="9525">
            <a:solidFill>
              <a:srgbClr val="000000"/>
            </a:solidFill>
            <a:miter lim="800000"/>
            <a:headEnd/>
            <a:tailEnd/>
          </a:ln>
        </p:spPr>
        <p:txBody>
          <a:bodyPr wrap="none" lIns="91449" tIns="45725" rIns="91449" bIns="45725" anchor="ctr"/>
          <a:lstStyle/>
          <a:p>
            <a:pPr defTabSz="449263" eaLnBrk="0" fontAlgn="base" hangingPunct="0">
              <a:lnSpc>
                <a:spcPct val="81000"/>
              </a:lnSpc>
              <a:spcBef>
                <a:spcPct val="0"/>
              </a:spcBef>
              <a:spcAft>
                <a:spcPct val="0"/>
              </a:spcAft>
              <a:buClr>
                <a:srgbClr val="AFAFAF"/>
              </a:buClr>
              <a:buSzPct val="100000"/>
              <a:buFont typeface="Arial" pitchFamily="34" charset="0"/>
              <a:buNone/>
            </a:pPr>
            <a:endParaRPr lang="en-US" sz="2400">
              <a:solidFill>
                <a:prstClr val="white"/>
              </a:solidFill>
              <a:latin typeface="Arial" pitchFamily="34" charset="0"/>
              <a:ea typeface="Arial Unicode MS" pitchFamily="34" charset="-128"/>
              <a:cs typeface="Arial Unicode MS" pitchFamily="34" charset="-128"/>
            </a:endParaRPr>
          </a:p>
        </p:txBody>
      </p:sp>
      <p:sp>
        <p:nvSpPr>
          <p:cNvPr id="29701" name="Rectangle 3"/>
          <p:cNvSpPr>
            <a:spLocks noGrp="1" noChangeArrowheads="1"/>
          </p:cNvSpPr>
          <p:nvPr>
            <p:ph type="body"/>
          </p:nvPr>
        </p:nvSpPr>
        <p:spPr>
          <a:xfrm>
            <a:off x="914507" y="4343144"/>
            <a:ext cx="5027384" cy="4113557"/>
          </a:xfrm>
          <a:noFill/>
          <a:ln/>
        </p:spPr>
        <p:txBody>
          <a:bodyPr wrap="none" anchor="ctr"/>
          <a:lstStyle/>
          <a:p>
            <a:pPr marL="174625" indent="-174625">
              <a:buFont typeface="Arial" pitchFamily="34" charset="0"/>
              <a:buChar char="•"/>
              <a:defRPr/>
            </a:pPr>
            <a:r>
              <a:rPr lang="en-ZA" sz="1200" dirty="0" smtClean="0">
                <a:solidFill>
                  <a:srgbClr val="012D50"/>
                </a:solidFill>
                <a:latin typeface="Arial" charset="0"/>
              </a:rPr>
              <a:t>Nelson Mandela Bay, GP, </a:t>
            </a:r>
            <a:r>
              <a:rPr lang="en-ZA" sz="1200" dirty="0" err="1" smtClean="0">
                <a:solidFill>
                  <a:srgbClr val="012D50"/>
                </a:solidFill>
                <a:latin typeface="Arial" charset="0"/>
              </a:rPr>
              <a:t>Ethekwini</a:t>
            </a:r>
            <a:r>
              <a:rPr lang="en-ZA" sz="1200" dirty="0" smtClean="0">
                <a:solidFill>
                  <a:srgbClr val="012D50"/>
                </a:solidFill>
                <a:latin typeface="Arial" charset="0"/>
              </a:rPr>
              <a:t> Metropolitan Municipality (</a:t>
            </a:r>
            <a:r>
              <a:rPr lang="en-ZA" sz="1200" dirty="0" err="1" smtClean="0">
                <a:solidFill>
                  <a:srgbClr val="012D50"/>
                </a:solidFill>
                <a:latin typeface="Arial" charset="0"/>
              </a:rPr>
              <a:t>UrbanSIM</a:t>
            </a:r>
            <a:r>
              <a:rPr lang="en-ZA" sz="1200" dirty="0" smtClean="0">
                <a:solidFill>
                  <a:srgbClr val="012D50"/>
                </a:solidFill>
                <a:latin typeface="Arial" charset="0"/>
              </a:rPr>
              <a:t>)</a:t>
            </a:r>
          </a:p>
          <a:p>
            <a:pPr>
              <a:defRPr/>
            </a:pPr>
            <a:endParaRPr lang="en-ZA" sz="1200" dirty="0" smtClean="0">
              <a:solidFill>
                <a:srgbClr val="012D50"/>
              </a:solidFill>
              <a:latin typeface="Arial" charset="0"/>
            </a:endParaRPr>
          </a:p>
          <a:p>
            <a:pPr marL="174625" indent="-174625">
              <a:buFont typeface="Arial" pitchFamily="34" charset="0"/>
              <a:buChar char="•"/>
              <a:defRPr/>
            </a:pPr>
            <a:r>
              <a:rPr lang="en-ZA" sz="1200" dirty="0" smtClean="0">
                <a:solidFill>
                  <a:srgbClr val="012D50"/>
                </a:solidFill>
                <a:latin typeface="Arial" charset="0"/>
              </a:rPr>
              <a:t>Johannesburg Metropolitan Municipality (Dyna-Clue)</a:t>
            </a:r>
          </a:p>
          <a:p>
            <a:pPr>
              <a:defRPr/>
            </a:pPr>
            <a:endParaRPr lang="en-ZA" sz="1200" dirty="0" smtClean="0">
              <a:solidFill>
                <a:srgbClr val="012D50"/>
              </a:solidFill>
              <a:latin typeface="Arial" charset="0"/>
            </a:endParaRPr>
          </a:p>
          <a:p>
            <a:pPr marL="174625" indent="-174625">
              <a:buFont typeface="Arial" pitchFamily="34" charset="0"/>
              <a:buChar char="•"/>
              <a:defRPr/>
            </a:pPr>
            <a:r>
              <a:rPr lang="en-ZA" sz="1200" dirty="0" smtClean="0">
                <a:solidFill>
                  <a:srgbClr val="012D50"/>
                </a:solidFill>
                <a:latin typeface="Arial" charset="0"/>
              </a:rPr>
              <a:t>Cape Town (</a:t>
            </a:r>
            <a:r>
              <a:rPr lang="en-ZA" sz="1200" dirty="0" err="1" smtClean="0">
                <a:solidFill>
                  <a:srgbClr val="012D50"/>
                </a:solidFill>
                <a:latin typeface="Arial" charset="0"/>
              </a:rPr>
              <a:t>Watkiss</a:t>
            </a:r>
            <a:r>
              <a:rPr lang="en-ZA" sz="1200" dirty="0" smtClean="0">
                <a:solidFill>
                  <a:srgbClr val="012D50"/>
                </a:solidFill>
                <a:latin typeface="Arial" charset="0"/>
              </a:rPr>
              <a:t>) (Sleuth)</a:t>
            </a:r>
          </a:p>
          <a:p>
            <a:pPr marL="174625" indent="-174625">
              <a:buFont typeface="Arial" pitchFamily="34" charset="0"/>
              <a:buChar char="•"/>
              <a:defRPr/>
            </a:pPr>
            <a:endParaRPr lang="en-ZA" sz="1200" dirty="0" smtClean="0">
              <a:solidFill>
                <a:srgbClr val="012D50"/>
              </a:solidFill>
              <a:latin typeface="Arial" charset="0"/>
            </a:endParaRPr>
          </a:p>
          <a:p>
            <a:pPr marL="174625" indent="-174625">
              <a:buFont typeface="Arial" pitchFamily="34" charset="0"/>
              <a:buChar char="•"/>
              <a:defRPr/>
            </a:pPr>
            <a:r>
              <a:rPr lang="en-ZA" sz="1200" dirty="0" smtClean="0">
                <a:solidFill>
                  <a:srgbClr val="012D50"/>
                </a:solidFill>
                <a:latin typeface="Arial" charset="0"/>
              </a:rPr>
              <a:t>Cape Town (UGM) GIS-based</a:t>
            </a:r>
          </a:p>
          <a:p>
            <a:pPr marL="174625" indent="-174625">
              <a:buFont typeface="Arial" pitchFamily="34" charset="0"/>
              <a:buChar char="•"/>
              <a:defRPr/>
            </a:pPr>
            <a:endParaRPr lang="en-ZA" sz="1200" dirty="0" smtClean="0">
              <a:solidFill>
                <a:srgbClr val="012D50"/>
              </a:solidFill>
              <a:latin typeface="Arial" charset="0"/>
            </a:endParaRPr>
          </a:p>
          <a:p>
            <a:pPr marL="174625" indent="-174625">
              <a:buFont typeface="Arial" pitchFamily="34" charset="0"/>
              <a:buChar char="•"/>
              <a:defRPr/>
            </a:pPr>
            <a:r>
              <a:rPr lang="en-ZA" sz="1200" dirty="0" smtClean="0">
                <a:solidFill>
                  <a:srgbClr val="012D50"/>
                </a:solidFill>
                <a:latin typeface="Arial" charset="0"/>
              </a:rPr>
              <a:t>Cape Town (</a:t>
            </a:r>
            <a:r>
              <a:rPr lang="en-ZA" sz="1200" dirty="0" err="1" smtClean="0">
                <a:solidFill>
                  <a:srgbClr val="012D50"/>
                </a:solidFill>
                <a:latin typeface="Arial" charset="0"/>
              </a:rPr>
              <a:t>Soko</a:t>
            </a:r>
            <a:r>
              <a:rPr lang="en-ZA" sz="1200" dirty="0" smtClean="0">
                <a:solidFill>
                  <a:srgbClr val="012D50"/>
                </a:solidFill>
                <a:latin typeface="Arial" charset="0"/>
              </a:rPr>
              <a:t> &amp; Smith) AMB informality</a:t>
            </a:r>
          </a:p>
          <a:p>
            <a:pPr>
              <a:defRPr/>
            </a:pPr>
            <a:endParaRPr lang="en-ZA" sz="1200" dirty="0" smtClean="0">
              <a:solidFill>
                <a:srgbClr val="012D50"/>
              </a:solidFill>
              <a:latin typeface="Arial" charset="0"/>
            </a:endParaRPr>
          </a:p>
          <a:p>
            <a:pPr marL="174625" indent="-174625">
              <a:buFont typeface="Arial" pitchFamily="34" charset="0"/>
              <a:buChar char="•"/>
              <a:defRPr/>
            </a:pPr>
            <a:r>
              <a:rPr lang="en-ZA" sz="1200" dirty="0" smtClean="0">
                <a:solidFill>
                  <a:srgbClr val="012D50"/>
                </a:solidFill>
                <a:latin typeface="Arial" charset="0"/>
              </a:rPr>
              <a:t>Potchefstroom Spatial MCA (</a:t>
            </a:r>
            <a:r>
              <a:rPr lang="en-ZA" sz="1200" dirty="0" err="1" smtClean="0">
                <a:solidFill>
                  <a:srgbClr val="012D50"/>
                </a:solidFill>
                <a:latin typeface="Arial" charset="0"/>
              </a:rPr>
              <a:t>Cilliers</a:t>
            </a:r>
            <a:r>
              <a:rPr lang="en-ZA" sz="1200" dirty="0" smtClean="0">
                <a:solidFill>
                  <a:srgbClr val="012D50"/>
                </a:solidFill>
                <a:latin typeface="Arial" charset="0"/>
              </a:rPr>
              <a:t>)</a:t>
            </a:r>
          </a:p>
          <a:p>
            <a:endParaRPr lang="en-US" dirty="0" smtClean="0"/>
          </a:p>
        </p:txBody>
      </p:sp>
    </p:spTree>
    <p:extLst>
      <p:ext uri="{BB962C8B-B14F-4D97-AF65-F5344CB8AC3E}">
        <p14:creationId xmlns:p14="http://schemas.microsoft.com/office/powerpoint/2010/main" val="82275271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6D22073C-6511-4E2B-85AF-88BCAC15FF97}" type="slidenum">
              <a:rPr lang="en-GB" smtClean="0"/>
              <a:t>27</a:t>
            </a:fld>
            <a:endParaRPr lang="en-GB"/>
          </a:p>
        </p:txBody>
      </p:sp>
    </p:spTree>
    <p:extLst>
      <p:ext uri="{BB962C8B-B14F-4D97-AF65-F5344CB8AC3E}">
        <p14:creationId xmlns:p14="http://schemas.microsoft.com/office/powerpoint/2010/main" val="322093220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lvl="0" indent="-171450">
              <a:buFont typeface="Arial" panose="020B0604020202020204" pitchFamily="34" charset="0"/>
              <a:buChar char="•"/>
            </a:pPr>
            <a:r>
              <a:rPr lang="en-ZA" dirty="0" smtClean="0">
                <a:solidFill>
                  <a:schemeClr val="tx1"/>
                </a:solidFill>
              </a:rPr>
              <a:t>quickly analyse spatial patterns which could otherwise be undetectable through statistical methods</a:t>
            </a:r>
          </a:p>
          <a:p>
            <a:pPr marL="171450" indent="-171450">
              <a:buFont typeface="Arial" panose="020B0604020202020204" pitchFamily="34" charset="0"/>
              <a:buChar char="•"/>
            </a:pPr>
            <a:r>
              <a:rPr lang="en-ZA" dirty="0" smtClean="0">
                <a:solidFill>
                  <a:schemeClr val="tx1"/>
                </a:solidFill>
              </a:rPr>
              <a:t>Visual analysis was done using IDRISI </a:t>
            </a:r>
            <a:r>
              <a:rPr lang="en-ZA" dirty="0" err="1" smtClean="0">
                <a:solidFill>
                  <a:schemeClr val="tx1"/>
                </a:solidFill>
              </a:rPr>
              <a:t>crosstabulation</a:t>
            </a:r>
            <a:r>
              <a:rPr lang="en-ZA" dirty="0" smtClean="0">
                <a:solidFill>
                  <a:schemeClr val="tx1"/>
                </a:solidFill>
              </a:rPr>
              <a:t> with hard classification analysis. Hard classification analysis is used when pixels in maps belong to exactly one category without any partial membership to more than one category</a:t>
            </a:r>
          </a:p>
          <a:p>
            <a:pPr marL="171450" indent="-171450">
              <a:buFont typeface="Arial" panose="020B0604020202020204" pitchFamily="34" charset="0"/>
              <a:buChar char="•"/>
            </a:pPr>
            <a:r>
              <a:rPr lang="en-ZA" dirty="0" smtClean="0">
                <a:solidFill>
                  <a:schemeClr val="tx1"/>
                </a:solidFill>
              </a:rPr>
              <a:t>The outputs of hard classification </a:t>
            </a:r>
            <a:r>
              <a:rPr lang="en-ZA" dirty="0" err="1" smtClean="0">
                <a:solidFill>
                  <a:schemeClr val="tx1"/>
                </a:solidFill>
              </a:rPr>
              <a:t>crosstabulation</a:t>
            </a:r>
            <a:r>
              <a:rPr lang="en-ZA" dirty="0" smtClean="0">
                <a:solidFill>
                  <a:schemeClr val="tx1"/>
                </a:solidFill>
              </a:rPr>
              <a:t> analysis of the two sets of maps were cross classification images which consisted of pixels that showed a combination of categories of the maps being compared</a:t>
            </a:r>
          </a:p>
          <a:p>
            <a:pPr marL="171450" indent="-171450">
              <a:buFont typeface="Arial" panose="020B0604020202020204" pitchFamily="34" charset="0"/>
              <a:buChar char="•"/>
            </a:pPr>
            <a:r>
              <a:rPr lang="en-ZA" dirty="0" smtClean="0">
                <a:solidFill>
                  <a:schemeClr val="tx1"/>
                </a:solidFill>
              </a:rPr>
              <a:t>These images allowed visualisation of changes that occurred between each LULC category and every other LULC category/class</a:t>
            </a:r>
          </a:p>
          <a:p>
            <a:pPr marL="171450" indent="-171450">
              <a:buFont typeface="Arial" panose="020B0604020202020204" pitchFamily="34" charset="0"/>
              <a:buChar char="•"/>
            </a:pPr>
            <a:r>
              <a:rPr lang="en-ZA" dirty="0" smtClean="0">
                <a:solidFill>
                  <a:schemeClr val="tx1"/>
                </a:solidFill>
              </a:rPr>
              <a:t>To simplify the visualisation analysis results, the output cross classification image from analysis of the 1990 LULC map and the 2013/14 LULC reference map was reclassified in ArcMap to show pixels where changes occurred and where there were no changes (top right of figure)</a:t>
            </a:r>
          </a:p>
          <a:p>
            <a:pPr marL="171450" indent="-171450">
              <a:buFont typeface="Arial" panose="020B0604020202020204" pitchFamily="34" charset="0"/>
              <a:buChar char="•"/>
            </a:pPr>
            <a:r>
              <a:rPr lang="en-ZA" dirty="0" smtClean="0">
                <a:solidFill>
                  <a:schemeClr val="tx1"/>
                </a:solidFill>
              </a:rPr>
              <a:t>Similarly, the image at the bottom right of figure gives an indication of changes that occurred between the 1990 initial map and the 2014 AS-IS scenario simulated map</a:t>
            </a:r>
          </a:p>
          <a:p>
            <a:pPr marL="171450" lvl="0" indent="-171450">
              <a:buFont typeface="Arial" panose="020B0604020202020204" pitchFamily="34" charset="0"/>
              <a:buChar char="•"/>
            </a:pPr>
            <a:r>
              <a:rPr lang="en-ZA" dirty="0" smtClean="0">
                <a:solidFill>
                  <a:schemeClr val="tx1"/>
                </a:solidFill>
              </a:rPr>
              <a:t>The 2014 Policy-Led scenario map was created using national parks as the restriction area and slightly different parameters</a:t>
            </a:r>
          </a:p>
          <a:p>
            <a:pPr marL="171450" lvl="0" indent="-171450">
              <a:buFont typeface="Arial" panose="020B0604020202020204" pitchFamily="34" charset="0"/>
              <a:buChar char="•"/>
            </a:pPr>
            <a:r>
              <a:rPr lang="en-ZA" dirty="0" smtClean="0">
                <a:solidFill>
                  <a:schemeClr val="tx1"/>
                </a:solidFill>
              </a:rPr>
              <a:t>The maps of actual LULC changes and simulated changes display some similarities in changes in LULC throughout the province, though there are a few differences.</a:t>
            </a:r>
            <a:endParaRPr lang="en-US" dirty="0" smtClean="0"/>
          </a:p>
          <a:p>
            <a:endParaRPr lang="en-ZA" dirty="0"/>
          </a:p>
        </p:txBody>
      </p:sp>
      <p:sp>
        <p:nvSpPr>
          <p:cNvPr id="4" name="Slide Number Placeholder 3"/>
          <p:cNvSpPr>
            <a:spLocks noGrp="1"/>
          </p:cNvSpPr>
          <p:nvPr>
            <p:ph type="sldNum" sz="quarter" idx="10"/>
          </p:nvPr>
        </p:nvSpPr>
        <p:spPr/>
        <p:txBody>
          <a:bodyPr/>
          <a:lstStyle/>
          <a:p>
            <a:fld id="{6D22073C-6511-4E2B-85AF-88BCAC15FF97}" type="slidenum">
              <a:rPr lang="en-GB" smtClean="0"/>
              <a:t>28</a:t>
            </a:fld>
            <a:endParaRPr lang="en-GB"/>
          </a:p>
        </p:txBody>
      </p:sp>
    </p:spTree>
    <p:extLst>
      <p:ext uri="{BB962C8B-B14F-4D97-AF65-F5344CB8AC3E}">
        <p14:creationId xmlns:p14="http://schemas.microsoft.com/office/powerpoint/2010/main" val="267254430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9698" name="Rectangle 6"/>
          <p:cNvSpPr>
            <a:spLocks noGrp="1" noChangeArrowheads="1"/>
          </p:cNvSpPr>
          <p:nvPr>
            <p:ph type="sldNum" sz="quarter"/>
          </p:nvPr>
        </p:nvSpPr>
        <p:spPr>
          <a:noFill/>
        </p:spPr>
        <p:txBody>
          <a:bodyPr/>
          <a:lstStyle/>
          <a:p>
            <a:pPr>
              <a:tabLst>
                <a:tab pos="723900" algn="l"/>
                <a:tab pos="1447800" algn="l"/>
                <a:tab pos="2171700" algn="l"/>
                <a:tab pos="2895600" algn="l"/>
              </a:tabLst>
            </a:pPr>
            <a:fld id="{78636E38-1933-4864-A31A-940F416D1896}" type="slidenum">
              <a:rPr lang="en-GB" smtClean="0">
                <a:solidFill>
                  <a:prstClr val="white"/>
                </a:solidFill>
              </a:rPr>
              <a:pPr>
                <a:tabLst>
                  <a:tab pos="723900" algn="l"/>
                  <a:tab pos="1447800" algn="l"/>
                  <a:tab pos="2171700" algn="l"/>
                  <a:tab pos="2895600" algn="l"/>
                </a:tabLst>
              </a:pPr>
              <a:t>29</a:t>
            </a:fld>
            <a:endParaRPr lang="en-GB" smtClean="0">
              <a:solidFill>
                <a:prstClr val="white"/>
              </a:solidFill>
            </a:endParaRPr>
          </a:p>
        </p:txBody>
      </p:sp>
      <p:sp>
        <p:nvSpPr>
          <p:cNvPr id="29699" name="Text Box 1"/>
          <p:cNvSpPr txBox="1">
            <a:spLocks noChangeArrowheads="1"/>
          </p:cNvSpPr>
          <p:nvPr/>
        </p:nvSpPr>
        <p:spPr bwMode="auto">
          <a:xfrm>
            <a:off x="3887055" y="8668740"/>
            <a:ext cx="2967742" cy="451863"/>
          </a:xfrm>
          <a:prstGeom prst="rect">
            <a:avLst/>
          </a:prstGeom>
          <a:noFill/>
          <a:ln w="9525">
            <a:noFill/>
            <a:round/>
            <a:headEnd/>
            <a:tailEnd/>
          </a:ln>
        </p:spPr>
        <p:txBody>
          <a:bodyPr wrap="none" lIns="90009" tIns="46804" rIns="90009" bIns="46804" anchor="b"/>
          <a:lstStyle/>
          <a:p>
            <a:pPr algn="r" defTabSz="449263" fontAlgn="base" hangingPunct="0">
              <a:lnSpc>
                <a:spcPct val="90000"/>
              </a:lnSpc>
              <a:spcBef>
                <a:spcPct val="0"/>
              </a:spcBef>
              <a:spcAft>
                <a:spcPct val="0"/>
              </a:spcAft>
              <a:buClr>
                <a:srgbClr val="AFAFAF"/>
              </a:buClr>
              <a:buSzPct val="10000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fld id="{CE145BBC-D9B5-41ED-A06E-A3B4755F4CC7}" type="slidenum">
              <a:rPr lang="en-GB" sz="1200">
                <a:solidFill>
                  <a:srgbClr val="000000"/>
                </a:solidFill>
                <a:latin typeface="Times New Roman" pitchFamily="18" charset="0"/>
                <a:ea typeface="Arial Unicode MS" pitchFamily="34" charset="-128"/>
                <a:cs typeface="Arial Unicode MS" pitchFamily="34" charset="-128"/>
              </a:rPr>
              <a:pPr algn="r" defTabSz="449263" fontAlgn="base" hangingPunct="0">
                <a:lnSpc>
                  <a:spcPct val="90000"/>
                </a:lnSpc>
                <a:spcBef>
                  <a:spcPct val="0"/>
                </a:spcBef>
                <a:spcAft>
                  <a:spcPct val="0"/>
                </a:spcAft>
                <a:buClr>
                  <a:srgbClr val="AFAFAF"/>
                </a:buClr>
                <a:buSzPct val="10000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t>29</a:t>
            </a:fld>
            <a:endParaRPr lang="en-GB" sz="1200">
              <a:solidFill>
                <a:srgbClr val="000000"/>
              </a:solidFill>
              <a:latin typeface="Times New Roman" pitchFamily="18" charset="0"/>
              <a:ea typeface="Arial Unicode MS" pitchFamily="34" charset="-128"/>
              <a:cs typeface="Arial Unicode MS" pitchFamily="34" charset="-128"/>
            </a:endParaRPr>
          </a:p>
        </p:txBody>
      </p:sp>
      <p:sp>
        <p:nvSpPr>
          <p:cNvPr id="29700" name="Text Box 2"/>
          <p:cNvSpPr txBox="1">
            <a:spLocks noChangeArrowheads="1"/>
          </p:cNvSpPr>
          <p:nvPr/>
        </p:nvSpPr>
        <p:spPr bwMode="auto">
          <a:xfrm>
            <a:off x="925719" y="685837"/>
            <a:ext cx="5006564" cy="3427720"/>
          </a:xfrm>
          <a:prstGeom prst="rect">
            <a:avLst/>
          </a:prstGeom>
          <a:solidFill>
            <a:srgbClr val="FFFFFF"/>
          </a:solidFill>
          <a:ln w="9525">
            <a:solidFill>
              <a:srgbClr val="000000"/>
            </a:solidFill>
            <a:miter lim="800000"/>
            <a:headEnd/>
            <a:tailEnd/>
          </a:ln>
        </p:spPr>
        <p:txBody>
          <a:bodyPr wrap="none" lIns="91449" tIns="45725" rIns="91449" bIns="45725" anchor="ctr"/>
          <a:lstStyle/>
          <a:p>
            <a:pPr defTabSz="449263" eaLnBrk="0" fontAlgn="base" hangingPunct="0">
              <a:lnSpc>
                <a:spcPct val="81000"/>
              </a:lnSpc>
              <a:spcBef>
                <a:spcPct val="0"/>
              </a:spcBef>
              <a:spcAft>
                <a:spcPct val="0"/>
              </a:spcAft>
              <a:buClr>
                <a:srgbClr val="AFAFAF"/>
              </a:buClr>
              <a:buSzPct val="100000"/>
              <a:buFont typeface="Arial" pitchFamily="34" charset="0"/>
              <a:buNone/>
            </a:pPr>
            <a:endParaRPr lang="en-US" sz="2400">
              <a:solidFill>
                <a:prstClr val="white"/>
              </a:solidFill>
              <a:latin typeface="Arial" pitchFamily="34" charset="0"/>
              <a:ea typeface="Arial Unicode MS" pitchFamily="34" charset="-128"/>
              <a:cs typeface="Arial Unicode MS" pitchFamily="34" charset="-128"/>
            </a:endParaRPr>
          </a:p>
        </p:txBody>
      </p:sp>
      <p:sp>
        <p:nvSpPr>
          <p:cNvPr id="29701" name="Rectangle 3"/>
          <p:cNvSpPr>
            <a:spLocks noGrp="1" noChangeArrowheads="1"/>
          </p:cNvSpPr>
          <p:nvPr>
            <p:ph type="body"/>
          </p:nvPr>
        </p:nvSpPr>
        <p:spPr>
          <a:xfrm>
            <a:off x="914507" y="4343144"/>
            <a:ext cx="5027384" cy="4113557"/>
          </a:xfrm>
          <a:noFill/>
          <a:ln/>
        </p:spPr>
        <p:txBody>
          <a:bodyPr wrap="none" anchor="ctr"/>
          <a:lstStyle/>
          <a:p>
            <a:endParaRPr lang="en-US" dirty="0" smtClean="0"/>
          </a:p>
        </p:txBody>
      </p:sp>
    </p:spTree>
    <p:extLst>
      <p:ext uri="{BB962C8B-B14F-4D97-AF65-F5344CB8AC3E}">
        <p14:creationId xmlns:p14="http://schemas.microsoft.com/office/powerpoint/2010/main" val="293635741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6D22073C-6511-4E2B-85AF-88BCAC15FF97}" type="slidenum">
              <a:rPr lang="en-GB" smtClean="0"/>
              <a:t>30</a:t>
            </a:fld>
            <a:endParaRPr lang="en-GB"/>
          </a:p>
        </p:txBody>
      </p:sp>
    </p:spTree>
    <p:extLst>
      <p:ext uri="{BB962C8B-B14F-4D97-AF65-F5344CB8AC3E}">
        <p14:creationId xmlns:p14="http://schemas.microsoft.com/office/powerpoint/2010/main" val="3220932202"/>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fontScale="85000" lnSpcReduction="20000"/>
          </a:bodyPr>
          <a:lstStyle/>
          <a:p>
            <a:endParaRPr lang="en-GB" dirty="0"/>
          </a:p>
        </p:txBody>
      </p:sp>
      <p:sp>
        <p:nvSpPr>
          <p:cNvPr id="4" name="Slide Number Placeholder 3"/>
          <p:cNvSpPr>
            <a:spLocks noGrp="1"/>
          </p:cNvSpPr>
          <p:nvPr>
            <p:ph type="sldNum" sz="quarter" idx="10"/>
          </p:nvPr>
        </p:nvSpPr>
        <p:spPr/>
        <p:txBody>
          <a:bodyPr/>
          <a:lstStyle/>
          <a:p>
            <a:fld id="{B861C0B8-868B-4E91-AF4F-CD4C8091E8D8}" type="slidenum">
              <a:rPr lang="en-GB" altLang="en-US" smtClean="0"/>
              <a:pPr/>
              <a:t>33</a:t>
            </a:fld>
            <a:endParaRPr lang="en-GB" altLang="en-US"/>
          </a:p>
        </p:txBody>
      </p:sp>
    </p:spTree>
    <p:extLst>
      <p:ext uri="{BB962C8B-B14F-4D97-AF65-F5344CB8AC3E}">
        <p14:creationId xmlns:p14="http://schemas.microsoft.com/office/powerpoint/2010/main" val="1951090410"/>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marR="0" lvl="1" indent="0" algn="l" defTabSz="449263" rtl="0" eaLnBrk="0" fontAlgn="base" latinLnBrk="0" hangingPunct="0">
              <a:lnSpc>
                <a:spcPct val="100000"/>
              </a:lnSpc>
              <a:spcBef>
                <a:spcPct val="30000"/>
              </a:spcBef>
              <a:spcAft>
                <a:spcPct val="0"/>
              </a:spcAft>
              <a:buClr>
                <a:srgbClr val="000000"/>
              </a:buClr>
              <a:buSzPct val="100000"/>
              <a:buFont typeface="Times New Roman" pitchFamily="18" charset="0"/>
              <a:buNone/>
              <a:tabLst/>
              <a:defRPr/>
            </a:pPr>
            <a:r>
              <a:rPr lang="en-ZA" sz="1200" b="0" dirty="0" smtClean="0">
                <a:latin typeface="+mn-lt"/>
              </a:rPr>
              <a:t>scenario development is time consuming if done in an integrated cross collaboration way between departments in the municipalities. (planners, engineers, housing department, bulk water services etc. don’t share the same vision) </a:t>
            </a:r>
          </a:p>
          <a:p>
            <a:pPr marL="0" marR="0" lvl="1" indent="0" algn="l" defTabSz="449263" rtl="0" eaLnBrk="0" fontAlgn="base" latinLnBrk="0" hangingPunct="0">
              <a:lnSpc>
                <a:spcPct val="100000"/>
              </a:lnSpc>
              <a:spcBef>
                <a:spcPct val="30000"/>
              </a:spcBef>
              <a:spcAft>
                <a:spcPct val="0"/>
              </a:spcAft>
              <a:buClr>
                <a:srgbClr val="000000"/>
              </a:buClr>
              <a:buSzPct val="100000"/>
              <a:buFont typeface="Times New Roman" pitchFamily="18" charset="0"/>
              <a:buNone/>
              <a:tabLst/>
              <a:defRPr/>
            </a:pPr>
            <a:r>
              <a:rPr lang="en-ZA" sz="1200" b="0" dirty="0" smtClean="0">
                <a:latin typeface="+mn-lt"/>
              </a:rPr>
              <a:t>Investment. Even if not paying for development</a:t>
            </a:r>
            <a:r>
              <a:rPr lang="en-ZA" sz="1200" b="0" baseline="0" dirty="0" smtClean="0">
                <a:latin typeface="+mn-lt"/>
              </a:rPr>
              <a:t>, municipal time is important.</a:t>
            </a:r>
          </a:p>
          <a:p>
            <a:pPr marL="457200" indent="-457200">
              <a:lnSpc>
                <a:spcPct val="150000"/>
              </a:lnSpc>
              <a:buFont typeface="+mj-lt"/>
              <a:buAutoNum type="arabicPeriod"/>
            </a:pPr>
            <a:r>
              <a:rPr lang="en-ZA" sz="1200" b="0" dirty="0" smtClean="0">
                <a:solidFill>
                  <a:schemeClr val="tx2">
                    <a:lumMod val="75000"/>
                  </a:schemeClr>
                </a:solidFill>
                <a:latin typeface="+mn-lt"/>
                <a:cs typeface="Arial" pitchFamily="34" charset="0"/>
              </a:rPr>
              <a:t>Focus on multi-level approach</a:t>
            </a:r>
          </a:p>
          <a:p>
            <a:pPr marL="914400" lvl="1" indent="-457200">
              <a:lnSpc>
                <a:spcPct val="150000"/>
              </a:lnSpc>
              <a:buFont typeface="+mj-lt"/>
              <a:buAutoNum type="arabicPeriod"/>
            </a:pPr>
            <a:r>
              <a:rPr lang="en-ZA" sz="1200" b="0" dirty="0" smtClean="0">
                <a:solidFill>
                  <a:schemeClr val="tx2">
                    <a:lumMod val="75000"/>
                  </a:schemeClr>
                </a:solidFill>
                <a:latin typeface="+mn-lt"/>
                <a:cs typeface="Arial" pitchFamily="34" charset="0"/>
              </a:rPr>
              <a:t>Economic growth</a:t>
            </a:r>
          </a:p>
          <a:p>
            <a:pPr marL="914400" lvl="1" indent="-457200">
              <a:lnSpc>
                <a:spcPct val="150000"/>
              </a:lnSpc>
              <a:buFont typeface="+mj-lt"/>
              <a:buAutoNum type="arabicPeriod"/>
            </a:pPr>
            <a:r>
              <a:rPr lang="en-ZA" sz="1200" b="0" dirty="0" smtClean="0">
                <a:solidFill>
                  <a:schemeClr val="tx2">
                    <a:lumMod val="75000"/>
                  </a:schemeClr>
                </a:solidFill>
                <a:latin typeface="+mn-lt"/>
                <a:cs typeface="Arial" pitchFamily="34" charset="0"/>
              </a:rPr>
              <a:t>Investing in economic opportunities</a:t>
            </a:r>
          </a:p>
          <a:p>
            <a:pPr marL="914400" lvl="1" indent="-457200">
              <a:lnSpc>
                <a:spcPct val="150000"/>
              </a:lnSpc>
              <a:buFont typeface="+mj-lt"/>
              <a:buAutoNum type="arabicPeriod"/>
            </a:pPr>
            <a:r>
              <a:rPr lang="en-ZA" sz="1200" b="0" dirty="0" smtClean="0">
                <a:solidFill>
                  <a:schemeClr val="tx2">
                    <a:lumMod val="75000"/>
                  </a:schemeClr>
                </a:solidFill>
                <a:latin typeface="+mn-lt"/>
                <a:cs typeface="Arial" pitchFamily="34" charset="0"/>
              </a:rPr>
              <a:t>Job creation of medium/small enterprises</a:t>
            </a:r>
          </a:p>
          <a:p>
            <a:pPr marL="914400" lvl="1" indent="-457200">
              <a:lnSpc>
                <a:spcPct val="150000"/>
              </a:lnSpc>
              <a:buFont typeface="+mj-lt"/>
              <a:buAutoNum type="arabicPeriod"/>
            </a:pPr>
            <a:r>
              <a:rPr lang="en-ZA" sz="1200" b="0" dirty="0" smtClean="0">
                <a:solidFill>
                  <a:schemeClr val="tx2">
                    <a:lumMod val="75000"/>
                  </a:schemeClr>
                </a:solidFill>
                <a:latin typeface="+mn-lt"/>
                <a:cs typeface="Arial" pitchFamily="34" charset="0"/>
              </a:rPr>
              <a:t>Investment in human capital</a:t>
            </a:r>
          </a:p>
          <a:p>
            <a:pPr marL="0" marR="0" lvl="1" indent="0" algn="l" defTabSz="449263" rtl="0" eaLnBrk="0" fontAlgn="base" latinLnBrk="0" hangingPunct="0">
              <a:lnSpc>
                <a:spcPct val="100000"/>
              </a:lnSpc>
              <a:spcBef>
                <a:spcPct val="30000"/>
              </a:spcBef>
              <a:spcAft>
                <a:spcPct val="0"/>
              </a:spcAft>
              <a:buClr>
                <a:srgbClr val="000000"/>
              </a:buClr>
              <a:buSzPct val="100000"/>
              <a:buFont typeface="Times New Roman" pitchFamily="18" charset="0"/>
              <a:buNone/>
              <a:tabLst/>
              <a:defRPr/>
            </a:pPr>
            <a:endParaRPr lang="en-GB" sz="1200" b="0" dirty="0" smtClean="0">
              <a:latin typeface="+mn-lt"/>
            </a:endParaRPr>
          </a:p>
          <a:p>
            <a:endParaRPr lang="en-GB" dirty="0"/>
          </a:p>
        </p:txBody>
      </p:sp>
      <p:sp>
        <p:nvSpPr>
          <p:cNvPr id="4" name="Slide Number Placeholder 3"/>
          <p:cNvSpPr>
            <a:spLocks noGrp="1"/>
          </p:cNvSpPr>
          <p:nvPr>
            <p:ph type="sldNum" sz="quarter" idx="10"/>
          </p:nvPr>
        </p:nvSpPr>
        <p:spPr/>
        <p:txBody>
          <a:bodyPr/>
          <a:lstStyle/>
          <a:p>
            <a:pPr>
              <a:defRPr/>
            </a:pPr>
            <a:fld id="{4BC7ECE0-1AD5-4462-865A-E337A7AE3598}" type="slidenum">
              <a:rPr lang="en-GB" smtClean="0">
                <a:solidFill>
                  <a:prstClr val="black"/>
                </a:solidFill>
              </a:rPr>
              <a:pPr>
                <a:defRPr/>
              </a:pPr>
              <a:t>34</a:t>
            </a:fld>
            <a:endParaRPr lang="en-GB">
              <a:solidFill>
                <a:prstClr val="black"/>
              </a:solidFill>
            </a:endParaRPr>
          </a:p>
        </p:txBody>
      </p:sp>
    </p:spTree>
    <p:extLst>
      <p:ext uri="{BB962C8B-B14F-4D97-AF65-F5344CB8AC3E}">
        <p14:creationId xmlns:p14="http://schemas.microsoft.com/office/powerpoint/2010/main" val="2251631785"/>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a:defRPr/>
            </a:pPr>
            <a:fld id="{4BC7ECE0-1AD5-4462-865A-E337A7AE3598}" type="slidenum">
              <a:rPr lang="en-GB" smtClean="0">
                <a:solidFill>
                  <a:prstClr val="black"/>
                </a:solidFill>
              </a:rPr>
              <a:pPr>
                <a:defRPr/>
              </a:pPr>
              <a:t>35</a:t>
            </a:fld>
            <a:endParaRPr lang="en-GB">
              <a:solidFill>
                <a:prstClr val="black"/>
              </a:solidFill>
            </a:endParaRPr>
          </a:p>
        </p:txBody>
      </p:sp>
    </p:spTree>
    <p:extLst>
      <p:ext uri="{BB962C8B-B14F-4D97-AF65-F5344CB8AC3E}">
        <p14:creationId xmlns:p14="http://schemas.microsoft.com/office/powerpoint/2010/main" val="2251631785"/>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a:defRPr/>
            </a:pPr>
            <a:fld id="{4BC7ECE0-1AD5-4462-865A-E337A7AE3598}" type="slidenum">
              <a:rPr lang="en-GB" smtClean="0">
                <a:solidFill>
                  <a:prstClr val="black"/>
                </a:solidFill>
              </a:rPr>
              <a:pPr>
                <a:defRPr/>
              </a:pPr>
              <a:t>37</a:t>
            </a:fld>
            <a:endParaRPr lang="en-GB">
              <a:solidFill>
                <a:prstClr val="black"/>
              </a:solidFill>
            </a:endParaRPr>
          </a:p>
        </p:txBody>
      </p:sp>
    </p:spTree>
    <p:extLst>
      <p:ext uri="{BB962C8B-B14F-4D97-AF65-F5344CB8AC3E}">
        <p14:creationId xmlns:p14="http://schemas.microsoft.com/office/powerpoint/2010/main" val="225163178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indent="-228600" eaLnBrk="1" hangingPunct="1">
              <a:spcBef>
                <a:spcPct val="0"/>
              </a:spcBef>
              <a:buFont typeface="+mj-lt"/>
              <a:buAutoNum type="arabicPeriod"/>
            </a:pPr>
            <a:r>
              <a:rPr lang="en-GB" altLang="en-US" dirty="0" smtClean="0"/>
              <a:t>This growth, if not managed and planned for effectively, will place an enormous amount of pressure on bulk infrastructure delivery and will have critical implications for national and regional policies and inter-governmental prioritisation efforts.</a:t>
            </a:r>
          </a:p>
          <a:p>
            <a:pPr marL="228600" indent="-228600" eaLnBrk="1" hangingPunct="1">
              <a:spcBef>
                <a:spcPct val="0"/>
              </a:spcBef>
              <a:buFont typeface="+mj-lt"/>
              <a:buAutoNum type="arabicPeriod"/>
            </a:pPr>
            <a:r>
              <a:rPr lang="en-GB" altLang="en-US" dirty="0" smtClean="0"/>
              <a:t>Growth is also a catalyst economic growth, This growth however also opens up the possibilities of designing principles of resilience into our cities, principles that can open up pathways to change. </a:t>
            </a:r>
          </a:p>
          <a:p>
            <a:pPr marL="0" marR="0" indent="0" algn="l" defTabSz="914400" rtl="0" eaLnBrk="1" fontAlgn="auto" latinLnBrk="0" hangingPunct="1">
              <a:lnSpc>
                <a:spcPct val="100000"/>
              </a:lnSpc>
              <a:spcBef>
                <a:spcPts val="0"/>
              </a:spcBef>
              <a:spcAft>
                <a:spcPts val="0"/>
              </a:spcAft>
              <a:buClrTx/>
              <a:buSzTx/>
              <a:buFont typeface="Arial" pitchFamily="34" charset="0"/>
              <a:buChar char="•"/>
              <a:tabLst/>
              <a:defRPr/>
            </a:pPr>
            <a:r>
              <a:rPr lang="en-ZA" dirty="0" smtClean="0"/>
              <a:t>Effective planning &amp; policy intervention to handle</a:t>
            </a:r>
            <a:r>
              <a:rPr lang="en-ZA" baseline="0" dirty="0" smtClean="0"/>
              <a:t> and manage the growth</a:t>
            </a:r>
            <a:endParaRPr lang="en-ZA" dirty="0" smtClean="0"/>
          </a:p>
          <a:p>
            <a:endParaRPr lang="en-GB" dirty="0"/>
          </a:p>
        </p:txBody>
      </p:sp>
      <p:sp>
        <p:nvSpPr>
          <p:cNvPr id="4" name="Slide Number Placeholder 3"/>
          <p:cNvSpPr>
            <a:spLocks noGrp="1"/>
          </p:cNvSpPr>
          <p:nvPr>
            <p:ph type="sldNum" sz="quarter" idx="10"/>
          </p:nvPr>
        </p:nvSpPr>
        <p:spPr/>
        <p:txBody>
          <a:bodyPr/>
          <a:lstStyle/>
          <a:p>
            <a:fld id="{6D22073C-6511-4E2B-85AF-88BCAC15FF97}" type="slidenum">
              <a:rPr lang="en-GB" smtClean="0"/>
              <a:t>3</a:t>
            </a:fld>
            <a:endParaRPr lang="en-GB"/>
          </a:p>
        </p:txBody>
      </p:sp>
    </p:spTree>
    <p:extLst>
      <p:ext uri="{BB962C8B-B14F-4D97-AF65-F5344CB8AC3E}">
        <p14:creationId xmlns:p14="http://schemas.microsoft.com/office/powerpoint/2010/main" val="55191090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ZA" sz="1200" b="0" i="0" u="none" strike="noStrike" kern="1200" baseline="0" dirty="0" smtClean="0">
                <a:solidFill>
                  <a:schemeClr val="tx1"/>
                </a:solidFill>
                <a:latin typeface="+mn-lt"/>
                <a:ea typeface="+mn-ea"/>
                <a:cs typeface="+mn-cs"/>
              </a:rPr>
              <a:t>. The rationale behind this was that the plantations were not economically viable at that time; accompanied with concerns of plantations invasion of protected areas and catchments. Government however partially reversed 22 402ha back to plantation forestry following studies and recommendations by the Department of Water Affairs and Forestry in 2008 (</a:t>
            </a:r>
            <a:r>
              <a:rPr lang="en-ZA" sz="1200" b="0" i="0" u="none" strike="noStrike" kern="1200" baseline="0" dirty="0" err="1" smtClean="0">
                <a:solidFill>
                  <a:schemeClr val="tx1"/>
                </a:solidFill>
                <a:latin typeface="+mn-lt"/>
                <a:ea typeface="+mn-ea"/>
                <a:cs typeface="+mn-cs"/>
              </a:rPr>
              <a:t>Wilgen</a:t>
            </a:r>
            <a:r>
              <a:rPr lang="en-ZA" sz="1200" b="0" i="0" u="none" strike="noStrike" kern="1200" baseline="0" dirty="0" smtClean="0">
                <a:solidFill>
                  <a:schemeClr val="tx1"/>
                </a:solidFill>
                <a:latin typeface="+mn-lt"/>
                <a:ea typeface="+mn-ea"/>
                <a:cs typeface="+mn-cs"/>
              </a:rPr>
              <a:t>, 2015). There has been no significant increase in plantations since no initiatives were implemented following the reversal by Cabinet in 2008 (De Beer et al., 2014). An indication of the actual losses of forest plantations to other LULC classes between 1990 and 2014 is illustrated in Figure 4. </a:t>
            </a:r>
            <a:endParaRPr lang="en-GB" dirty="0"/>
          </a:p>
        </p:txBody>
      </p:sp>
      <p:sp>
        <p:nvSpPr>
          <p:cNvPr id="4" name="Slide Number Placeholder 3"/>
          <p:cNvSpPr>
            <a:spLocks noGrp="1"/>
          </p:cNvSpPr>
          <p:nvPr>
            <p:ph type="sldNum" sz="quarter" idx="10"/>
          </p:nvPr>
        </p:nvSpPr>
        <p:spPr/>
        <p:txBody>
          <a:bodyPr/>
          <a:lstStyle/>
          <a:p>
            <a:fld id="{6D22073C-6511-4E2B-85AF-88BCAC15FF97}" type="slidenum">
              <a:rPr lang="en-GB" smtClean="0"/>
              <a:t>4</a:t>
            </a:fld>
            <a:endParaRPr lang="en-GB"/>
          </a:p>
        </p:txBody>
      </p:sp>
    </p:spTree>
    <p:extLst>
      <p:ext uri="{BB962C8B-B14F-4D97-AF65-F5344CB8AC3E}">
        <p14:creationId xmlns:p14="http://schemas.microsoft.com/office/powerpoint/2010/main" val="262208325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ZA" dirty="0"/>
          </a:p>
        </p:txBody>
      </p:sp>
      <p:sp>
        <p:nvSpPr>
          <p:cNvPr id="4" name="Slide Number Placeholder 3"/>
          <p:cNvSpPr>
            <a:spLocks noGrp="1"/>
          </p:cNvSpPr>
          <p:nvPr>
            <p:ph type="sldNum" sz="quarter" idx="10"/>
          </p:nvPr>
        </p:nvSpPr>
        <p:spPr/>
        <p:txBody>
          <a:bodyPr/>
          <a:lstStyle/>
          <a:p>
            <a:fld id="{6D22073C-6511-4E2B-85AF-88BCAC15FF97}" type="slidenum">
              <a:rPr lang="en-GB" smtClean="0"/>
              <a:t>6</a:t>
            </a:fld>
            <a:endParaRPr lang="en-GB"/>
          </a:p>
        </p:txBody>
      </p:sp>
    </p:spTree>
    <p:extLst>
      <p:ext uri="{BB962C8B-B14F-4D97-AF65-F5344CB8AC3E}">
        <p14:creationId xmlns:p14="http://schemas.microsoft.com/office/powerpoint/2010/main" val="385731530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GB" sz="1200" kern="1200" dirty="0" smtClean="0">
                <a:solidFill>
                  <a:schemeClr val="tx1"/>
                </a:solidFill>
                <a:effectLst/>
                <a:latin typeface="+mn-lt"/>
                <a:ea typeface="+mn-ea"/>
                <a:cs typeface="+mn-cs"/>
              </a:rPr>
              <a:t>The five most popular and comprehensive literature comparisons on land use models are the work of Agarwal et al. (2000), </a:t>
            </a:r>
            <a:r>
              <a:rPr lang="en-GB" sz="1200" kern="1200" dirty="0" err="1" smtClean="0">
                <a:solidFill>
                  <a:schemeClr val="tx1"/>
                </a:solidFill>
                <a:effectLst/>
                <a:latin typeface="+mn-lt"/>
                <a:ea typeface="+mn-ea"/>
                <a:cs typeface="+mn-cs"/>
              </a:rPr>
              <a:t>Verburg</a:t>
            </a:r>
            <a:r>
              <a:rPr lang="en-GB" sz="1200" kern="1200" dirty="0" smtClean="0">
                <a:solidFill>
                  <a:schemeClr val="tx1"/>
                </a:solidFill>
                <a:effectLst/>
                <a:latin typeface="+mn-lt"/>
                <a:ea typeface="+mn-ea"/>
                <a:cs typeface="+mn-cs"/>
              </a:rPr>
              <a:t> et al. (2004), </a:t>
            </a:r>
            <a:r>
              <a:rPr lang="en-GB" sz="1200" kern="1200" dirty="0" err="1" smtClean="0">
                <a:solidFill>
                  <a:schemeClr val="tx1"/>
                </a:solidFill>
                <a:effectLst/>
                <a:latin typeface="+mn-lt"/>
                <a:ea typeface="+mn-ea"/>
                <a:cs typeface="+mn-cs"/>
              </a:rPr>
              <a:t>Wainger</a:t>
            </a:r>
            <a:r>
              <a:rPr lang="en-GB" sz="1200" kern="1200" dirty="0" smtClean="0">
                <a:solidFill>
                  <a:schemeClr val="tx1"/>
                </a:solidFill>
                <a:effectLst/>
                <a:latin typeface="+mn-lt"/>
                <a:ea typeface="+mn-ea"/>
                <a:cs typeface="+mn-cs"/>
              </a:rPr>
              <a:t> et al. (2007), Pontius et al. (2008) and </a:t>
            </a:r>
            <a:r>
              <a:rPr lang="en-GB" sz="1200" kern="1200" dirty="0" err="1" smtClean="0">
                <a:solidFill>
                  <a:schemeClr val="tx1"/>
                </a:solidFill>
                <a:effectLst/>
                <a:latin typeface="+mn-lt"/>
                <a:ea typeface="+mn-ea"/>
                <a:cs typeface="+mn-cs"/>
              </a:rPr>
              <a:t>Haase</a:t>
            </a:r>
            <a:r>
              <a:rPr lang="en-GB" sz="1200" kern="1200" dirty="0" smtClean="0">
                <a:solidFill>
                  <a:schemeClr val="tx1"/>
                </a:solidFill>
                <a:effectLst/>
                <a:latin typeface="+mn-lt"/>
                <a:ea typeface="+mn-ea"/>
                <a:cs typeface="+mn-cs"/>
              </a:rPr>
              <a:t> and Schwarz (2009). From each one of these studies it is clear that various models exist that have been developed, applied and tested throughout various countries. It is also clear that each one of these models where designed for a very specific purpose, location and application in mind. </a:t>
            </a:r>
            <a:endParaRPr lang="en-GB" dirty="0"/>
          </a:p>
        </p:txBody>
      </p:sp>
      <p:sp>
        <p:nvSpPr>
          <p:cNvPr id="4" name="Slide Number Placeholder 3"/>
          <p:cNvSpPr>
            <a:spLocks noGrp="1"/>
          </p:cNvSpPr>
          <p:nvPr>
            <p:ph type="sldNum" sz="quarter" idx="10"/>
          </p:nvPr>
        </p:nvSpPr>
        <p:spPr/>
        <p:txBody>
          <a:bodyPr/>
          <a:lstStyle/>
          <a:p>
            <a:fld id="{86625E11-2EFA-4B86-9798-F872688DED06}" type="slidenum">
              <a:rPr lang="en-GB" smtClean="0"/>
              <a:t>7</a:t>
            </a:fld>
            <a:endParaRPr lang="en-GB"/>
          </a:p>
        </p:txBody>
      </p:sp>
    </p:spTree>
    <p:extLst>
      <p:ext uri="{BB962C8B-B14F-4D97-AF65-F5344CB8AC3E}">
        <p14:creationId xmlns:p14="http://schemas.microsoft.com/office/powerpoint/2010/main" val="8861129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6D22073C-6511-4E2B-85AF-88BCAC15FF97}" type="slidenum">
              <a:rPr lang="en-GB" smtClean="0"/>
              <a:t>8</a:t>
            </a:fld>
            <a:endParaRPr lang="en-GB"/>
          </a:p>
        </p:txBody>
      </p:sp>
    </p:spTree>
    <p:extLst>
      <p:ext uri="{BB962C8B-B14F-4D97-AF65-F5344CB8AC3E}">
        <p14:creationId xmlns:p14="http://schemas.microsoft.com/office/powerpoint/2010/main" val="366048658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9698" name="Rectangle 6"/>
          <p:cNvSpPr>
            <a:spLocks noGrp="1" noChangeArrowheads="1"/>
          </p:cNvSpPr>
          <p:nvPr>
            <p:ph type="sldNum" sz="quarter"/>
          </p:nvPr>
        </p:nvSpPr>
        <p:spPr>
          <a:noFill/>
        </p:spPr>
        <p:txBody>
          <a:bodyPr/>
          <a:lstStyle/>
          <a:p>
            <a:pPr>
              <a:tabLst>
                <a:tab pos="723900" algn="l"/>
                <a:tab pos="1447800" algn="l"/>
                <a:tab pos="2171700" algn="l"/>
                <a:tab pos="2895600" algn="l"/>
              </a:tabLst>
            </a:pPr>
            <a:fld id="{78636E38-1933-4864-A31A-940F416D1896}" type="slidenum">
              <a:rPr lang="en-GB" smtClean="0">
                <a:solidFill>
                  <a:prstClr val="white"/>
                </a:solidFill>
              </a:rPr>
              <a:pPr>
                <a:tabLst>
                  <a:tab pos="723900" algn="l"/>
                  <a:tab pos="1447800" algn="l"/>
                  <a:tab pos="2171700" algn="l"/>
                  <a:tab pos="2895600" algn="l"/>
                </a:tabLst>
              </a:pPr>
              <a:t>9</a:t>
            </a:fld>
            <a:endParaRPr lang="en-GB" smtClean="0">
              <a:solidFill>
                <a:prstClr val="white"/>
              </a:solidFill>
            </a:endParaRPr>
          </a:p>
        </p:txBody>
      </p:sp>
      <p:sp>
        <p:nvSpPr>
          <p:cNvPr id="29699" name="Text Box 1"/>
          <p:cNvSpPr txBox="1">
            <a:spLocks noChangeArrowheads="1"/>
          </p:cNvSpPr>
          <p:nvPr/>
        </p:nvSpPr>
        <p:spPr bwMode="auto">
          <a:xfrm>
            <a:off x="3887055" y="8668740"/>
            <a:ext cx="2967742" cy="451863"/>
          </a:xfrm>
          <a:prstGeom prst="rect">
            <a:avLst/>
          </a:prstGeom>
          <a:noFill/>
          <a:ln w="9525">
            <a:noFill/>
            <a:round/>
            <a:headEnd/>
            <a:tailEnd/>
          </a:ln>
        </p:spPr>
        <p:txBody>
          <a:bodyPr wrap="none" lIns="90009" tIns="46804" rIns="90009" bIns="46804" anchor="b"/>
          <a:lstStyle/>
          <a:p>
            <a:pPr algn="r" defTabSz="449263" fontAlgn="base" hangingPunct="0">
              <a:lnSpc>
                <a:spcPct val="90000"/>
              </a:lnSpc>
              <a:spcBef>
                <a:spcPct val="0"/>
              </a:spcBef>
              <a:spcAft>
                <a:spcPct val="0"/>
              </a:spcAft>
              <a:buClr>
                <a:srgbClr val="AFAFAF"/>
              </a:buClr>
              <a:buSzPct val="10000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fld id="{CE145BBC-D9B5-41ED-A06E-A3B4755F4CC7}" type="slidenum">
              <a:rPr lang="en-GB" sz="1200">
                <a:solidFill>
                  <a:srgbClr val="000000"/>
                </a:solidFill>
                <a:latin typeface="Times New Roman" pitchFamily="18" charset="0"/>
                <a:ea typeface="Arial Unicode MS" pitchFamily="34" charset="-128"/>
                <a:cs typeface="Arial Unicode MS" pitchFamily="34" charset="-128"/>
              </a:rPr>
              <a:pPr algn="r" defTabSz="449263" fontAlgn="base" hangingPunct="0">
                <a:lnSpc>
                  <a:spcPct val="90000"/>
                </a:lnSpc>
                <a:spcBef>
                  <a:spcPct val="0"/>
                </a:spcBef>
                <a:spcAft>
                  <a:spcPct val="0"/>
                </a:spcAft>
                <a:buClr>
                  <a:srgbClr val="AFAFAF"/>
                </a:buClr>
                <a:buSzPct val="10000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t>9</a:t>
            </a:fld>
            <a:endParaRPr lang="en-GB" sz="1200">
              <a:solidFill>
                <a:srgbClr val="000000"/>
              </a:solidFill>
              <a:latin typeface="Times New Roman" pitchFamily="18" charset="0"/>
              <a:ea typeface="Arial Unicode MS" pitchFamily="34" charset="-128"/>
              <a:cs typeface="Arial Unicode MS" pitchFamily="34" charset="-128"/>
            </a:endParaRPr>
          </a:p>
        </p:txBody>
      </p:sp>
      <p:sp>
        <p:nvSpPr>
          <p:cNvPr id="29700" name="Text Box 2"/>
          <p:cNvSpPr txBox="1">
            <a:spLocks noChangeArrowheads="1"/>
          </p:cNvSpPr>
          <p:nvPr/>
        </p:nvSpPr>
        <p:spPr bwMode="auto">
          <a:xfrm>
            <a:off x="925719" y="685837"/>
            <a:ext cx="5006564" cy="3427720"/>
          </a:xfrm>
          <a:prstGeom prst="rect">
            <a:avLst/>
          </a:prstGeom>
          <a:solidFill>
            <a:srgbClr val="FFFFFF"/>
          </a:solidFill>
          <a:ln w="9525">
            <a:solidFill>
              <a:srgbClr val="000000"/>
            </a:solidFill>
            <a:miter lim="800000"/>
            <a:headEnd/>
            <a:tailEnd/>
          </a:ln>
        </p:spPr>
        <p:txBody>
          <a:bodyPr wrap="none" lIns="91449" tIns="45725" rIns="91449" bIns="45725" anchor="ctr"/>
          <a:lstStyle/>
          <a:p>
            <a:pPr defTabSz="449263" eaLnBrk="0" fontAlgn="base" hangingPunct="0">
              <a:lnSpc>
                <a:spcPct val="81000"/>
              </a:lnSpc>
              <a:spcBef>
                <a:spcPct val="0"/>
              </a:spcBef>
              <a:spcAft>
                <a:spcPct val="0"/>
              </a:spcAft>
              <a:buClr>
                <a:srgbClr val="AFAFAF"/>
              </a:buClr>
              <a:buSzPct val="100000"/>
              <a:buFont typeface="Arial" pitchFamily="34" charset="0"/>
              <a:buNone/>
            </a:pPr>
            <a:endParaRPr lang="en-US" sz="2400">
              <a:solidFill>
                <a:prstClr val="white"/>
              </a:solidFill>
              <a:latin typeface="Arial" pitchFamily="34" charset="0"/>
              <a:ea typeface="Arial Unicode MS" pitchFamily="34" charset="-128"/>
              <a:cs typeface="Arial Unicode MS" pitchFamily="34" charset="-128"/>
            </a:endParaRPr>
          </a:p>
        </p:txBody>
      </p:sp>
      <p:sp>
        <p:nvSpPr>
          <p:cNvPr id="29701" name="Rectangle 3"/>
          <p:cNvSpPr>
            <a:spLocks noGrp="1" noChangeArrowheads="1"/>
          </p:cNvSpPr>
          <p:nvPr>
            <p:ph type="body"/>
          </p:nvPr>
        </p:nvSpPr>
        <p:spPr>
          <a:xfrm>
            <a:off x="914507" y="4343144"/>
            <a:ext cx="5027384" cy="4113557"/>
          </a:xfrm>
          <a:noFill/>
          <a:ln/>
        </p:spPr>
        <p:txBody>
          <a:bodyPr wrap="none" anchor="ctr"/>
          <a:lstStyle/>
          <a:p>
            <a:endParaRPr lang="en-US" dirty="0" smtClean="0"/>
          </a:p>
        </p:txBody>
      </p:sp>
    </p:spTree>
    <p:extLst>
      <p:ext uri="{BB962C8B-B14F-4D97-AF65-F5344CB8AC3E}">
        <p14:creationId xmlns:p14="http://schemas.microsoft.com/office/powerpoint/2010/main" val="14982363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9698" name="Rectangle 6"/>
          <p:cNvSpPr>
            <a:spLocks noGrp="1" noChangeArrowheads="1"/>
          </p:cNvSpPr>
          <p:nvPr>
            <p:ph type="sldNum" sz="quarter"/>
          </p:nvPr>
        </p:nvSpPr>
        <p:spPr>
          <a:noFill/>
        </p:spPr>
        <p:txBody>
          <a:bodyPr/>
          <a:lstStyle/>
          <a:p>
            <a:pPr>
              <a:tabLst>
                <a:tab pos="723900" algn="l"/>
                <a:tab pos="1447800" algn="l"/>
                <a:tab pos="2171700" algn="l"/>
                <a:tab pos="2895600" algn="l"/>
              </a:tabLst>
            </a:pPr>
            <a:fld id="{78636E38-1933-4864-A31A-940F416D1896}" type="slidenum">
              <a:rPr lang="en-GB" smtClean="0">
                <a:solidFill>
                  <a:prstClr val="white"/>
                </a:solidFill>
              </a:rPr>
              <a:pPr>
                <a:tabLst>
                  <a:tab pos="723900" algn="l"/>
                  <a:tab pos="1447800" algn="l"/>
                  <a:tab pos="2171700" algn="l"/>
                  <a:tab pos="2895600" algn="l"/>
                </a:tabLst>
              </a:pPr>
              <a:t>11</a:t>
            </a:fld>
            <a:endParaRPr lang="en-GB" smtClean="0">
              <a:solidFill>
                <a:prstClr val="white"/>
              </a:solidFill>
            </a:endParaRPr>
          </a:p>
        </p:txBody>
      </p:sp>
      <p:sp>
        <p:nvSpPr>
          <p:cNvPr id="29699" name="Text Box 1"/>
          <p:cNvSpPr txBox="1">
            <a:spLocks noChangeArrowheads="1"/>
          </p:cNvSpPr>
          <p:nvPr/>
        </p:nvSpPr>
        <p:spPr bwMode="auto">
          <a:xfrm>
            <a:off x="3887055" y="8668740"/>
            <a:ext cx="2967742" cy="451863"/>
          </a:xfrm>
          <a:prstGeom prst="rect">
            <a:avLst/>
          </a:prstGeom>
          <a:noFill/>
          <a:ln w="9525">
            <a:noFill/>
            <a:round/>
            <a:headEnd/>
            <a:tailEnd/>
          </a:ln>
        </p:spPr>
        <p:txBody>
          <a:bodyPr wrap="none" lIns="90009" tIns="46804" rIns="90009" bIns="46804" anchor="b"/>
          <a:lstStyle/>
          <a:p>
            <a:pPr algn="r" defTabSz="449263" fontAlgn="base" hangingPunct="0">
              <a:lnSpc>
                <a:spcPct val="90000"/>
              </a:lnSpc>
              <a:spcBef>
                <a:spcPct val="0"/>
              </a:spcBef>
              <a:spcAft>
                <a:spcPct val="0"/>
              </a:spcAft>
              <a:buClr>
                <a:srgbClr val="AFAFAF"/>
              </a:buClr>
              <a:buSzPct val="10000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fld id="{CE145BBC-D9B5-41ED-A06E-A3B4755F4CC7}" type="slidenum">
              <a:rPr lang="en-GB" sz="1200">
                <a:solidFill>
                  <a:srgbClr val="000000"/>
                </a:solidFill>
                <a:latin typeface="Times New Roman" pitchFamily="18" charset="0"/>
                <a:ea typeface="Arial Unicode MS" pitchFamily="34" charset="-128"/>
                <a:cs typeface="Arial Unicode MS" pitchFamily="34" charset="-128"/>
              </a:rPr>
              <a:pPr algn="r" defTabSz="449263" fontAlgn="base" hangingPunct="0">
                <a:lnSpc>
                  <a:spcPct val="90000"/>
                </a:lnSpc>
                <a:spcBef>
                  <a:spcPct val="0"/>
                </a:spcBef>
                <a:spcAft>
                  <a:spcPct val="0"/>
                </a:spcAft>
                <a:buClr>
                  <a:srgbClr val="AFAFAF"/>
                </a:buClr>
                <a:buSzPct val="10000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t>11</a:t>
            </a:fld>
            <a:endParaRPr lang="en-GB" sz="1200">
              <a:solidFill>
                <a:srgbClr val="000000"/>
              </a:solidFill>
              <a:latin typeface="Times New Roman" pitchFamily="18" charset="0"/>
              <a:ea typeface="Arial Unicode MS" pitchFamily="34" charset="-128"/>
              <a:cs typeface="Arial Unicode MS" pitchFamily="34" charset="-128"/>
            </a:endParaRPr>
          </a:p>
        </p:txBody>
      </p:sp>
      <p:sp>
        <p:nvSpPr>
          <p:cNvPr id="29700" name="Text Box 2"/>
          <p:cNvSpPr txBox="1">
            <a:spLocks noChangeArrowheads="1"/>
          </p:cNvSpPr>
          <p:nvPr/>
        </p:nvSpPr>
        <p:spPr bwMode="auto">
          <a:xfrm>
            <a:off x="925719" y="685837"/>
            <a:ext cx="5006564" cy="3427720"/>
          </a:xfrm>
          <a:prstGeom prst="rect">
            <a:avLst/>
          </a:prstGeom>
          <a:solidFill>
            <a:srgbClr val="FFFFFF"/>
          </a:solidFill>
          <a:ln w="9525">
            <a:solidFill>
              <a:srgbClr val="000000"/>
            </a:solidFill>
            <a:miter lim="800000"/>
            <a:headEnd/>
            <a:tailEnd/>
          </a:ln>
        </p:spPr>
        <p:txBody>
          <a:bodyPr wrap="none" lIns="91449" tIns="45725" rIns="91449" bIns="45725" anchor="ctr"/>
          <a:lstStyle/>
          <a:p>
            <a:pPr defTabSz="449263" eaLnBrk="0" fontAlgn="base" hangingPunct="0">
              <a:lnSpc>
                <a:spcPct val="81000"/>
              </a:lnSpc>
              <a:spcBef>
                <a:spcPct val="0"/>
              </a:spcBef>
              <a:spcAft>
                <a:spcPct val="0"/>
              </a:spcAft>
              <a:buClr>
                <a:srgbClr val="AFAFAF"/>
              </a:buClr>
              <a:buSzPct val="100000"/>
              <a:buFont typeface="Arial" pitchFamily="34" charset="0"/>
              <a:buNone/>
            </a:pPr>
            <a:endParaRPr lang="en-US" sz="2400">
              <a:solidFill>
                <a:prstClr val="white"/>
              </a:solidFill>
              <a:latin typeface="Arial" pitchFamily="34" charset="0"/>
              <a:ea typeface="Arial Unicode MS" pitchFamily="34" charset="-128"/>
              <a:cs typeface="Arial Unicode MS" pitchFamily="34" charset="-128"/>
            </a:endParaRPr>
          </a:p>
        </p:txBody>
      </p:sp>
      <p:sp>
        <p:nvSpPr>
          <p:cNvPr id="29701" name="Rectangle 3"/>
          <p:cNvSpPr>
            <a:spLocks noGrp="1" noChangeArrowheads="1"/>
          </p:cNvSpPr>
          <p:nvPr>
            <p:ph type="body"/>
          </p:nvPr>
        </p:nvSpPr>
        <p:spPr>
          <a:xfrm>
            <a:off x="914507" y="4343144"/>
            <a:ext cx="5027384" cy="4113557"/>
          </a:xfrm>
          <a:noFill/>
          <a:ln/>
        </p:spPr>
        <p:txBody>
          <a:bodyPr wrap="none" anchor="ctr"/>
          <a:lstStyle/>
          <a:p>
            <a:pPr marL="174625" indent="-174625">
              <a:buFont typeface="Arial" pitchFamily="34" charset="0"/>
              <a:buChar char="•"/>
              <a:defRPr/>
            </a:pPr>
            <a:r>
              <a:rPr lang="en-ZA" sz="1200" dirty="0" smtClean="0">
                <a:solidFill>
                  <a:srgbClr val="012D50"/>
                </a:solidFill>
                <a:latin typeface="Arial" charset="0"/>
              </a:rPr>
              <a:t>Nelson Mandela Bay, GP, </a:t>
            </a:r>
            <a:r>
              <a:rPr lang="en-ZA" sz="1200" dirty="0" err="1" smtClean="0">
                <a:solidFill>
                  <a:srgbClr val="012D50"/>
                </a:solidFill>
                <a:latin typeface="Arial" charset="0"/>
              </a:rPr>
              <a:t>Ethekwini</a:t>
            </a:r>
            <a:r>
              <a:rPr lang="en-ZA" sz="1200" dirty="0" smtClean="0">
                <a:solidFill>
                  <a:srgbClr val="012D50"/>
                </a:solidFill>
                <a:latin typeface="Arial" charset="0"/>
              </a:rPr>
              <a:t> Metropolitan Municipality (</a:t>
            </a:r>
            <a:r>
              <a:rPr lang="en-ZA" sz="1200" dirty="0" err="1" smtClean="0">
                <a:solidFill>
                  <a:srgbClr val="012D50"/>
                </a:solidFill>
                <a:latin typeface="Arial" charset="0"/>
              </a:rPr>
              <a:t>UrbanSIM</a:t>
            </a:r>
            <a:r>
              <a:rPr lang="en-ZA" sz="1200" dirty="0" smtClean="0">
                <a:solidFill>
                  <a:srgbClr val="012D50"/>
                </a:solidFill>
                <a:latin typeface="Arial" charset="0"/>
              </a:rPr>
              <a:t>)</a:t>
            </a:r>
          </a:p>
          <a:p>
            <a:pPr>
              <a:defRPr/>
            </a:pPr>
            <a:endParaRPr lang="en-ZA" sz="1200" dirty="0" smtClean="0">
              <a:solidFill>
                <a:srgbClr val="012D50"/>
              </a:solidFill>
              <a:latin typeface="Arial" charset="0"/>
            </a:endParaRPr>
          </a:p>
          <a:p>
            <a:pPr marL="174625" indent="-174625">
              <a:buFont typeface="Arial" pitchFamily="34" charset="0"/>
              <a:buChar char="•"/>
              <a:defRPr/>
            </a:pPr>
            <a:r>
              <a:rPr lang="en-ZA" sz="1200" dirty="0" smtClean="0">
                <a:solidFill>
                  <a:srgbClr val="012D50"/>
                </a:solidFill>
                <a:latin typeface="Arial" charset="0"/>
              </a:rPr>
              <a:t>Johannesburg Metropolitan Municipality (Dyna-Clue)</a:t>
            </a:r>
          </a:p>
          <a:p>
            <a:pPr>
              <a:defRPr/>
            </a:pPr>
            <a:endParaRPr lang="en-ZA" sz="1200" dirty="0" smtClean="0">
              <a:solidFill>
                <a:srgbClr val="012D50"/>
              </a:solidFill>
              <a:latin typeface="Arial" charset="0"/>
            </a:endParaRPr>
          </a:p>
          <a:p>
            <a:pPr marL="174625" indent="-174625">
              <a:buFont typeface="Arial" pitchFamily="34" charset="0"/>
              <a:buChar char="•"/>
              <a:defRPr/>
            </a:pPr>
            <a:r>
              <a:rPr lang="en-ZA" sz="1200" dirty="0" smtClean="0">
                <a:solidFill>
                  <a:srgbClr val="012D50"/>
                </a:solidFill>
                <a:latin typeface="Arial" charset="0"/>
              </a:rPr>
              <a:t>Cape Town (</a:t>
            </a:r>
            <a:r>
              <a:rPr lang="en-ZA" sz="1200" dirty="0" err="1" smtClean="0">
                <a:solidFill>
                  <a:srgbClr val="012D50"/>
                </a:solidFill>
                <a:latin typeface="Arial" charset="0"/>
              </a:rPr>
              <a:t>Watkiss</a:t>
            </a:r>
            <a:r>
              <a:rPr lang="en-ZA" sz="1200" dirty="0" smtClean="0">
                <a:solidFill>
                  <a:srgbClr val="012D50"/>
                </a:solidFill>
                <a:latin typeface="Arial" charset="0"/>
              </a:rPr>
              <a:t>) (Sleuth)</a:t>
            </a:r>
          </a:p>
          <a:p>
            <a:pPr marL="174625" indent="-174625">
              <a:buFont typeface="Arial" pitchFamily="34" charset="0"/>
              <a:buChar char="•"/>
              <a:defRPr/>
            </a:pPr>
            <a:endParaRPr lang="en-ZA" sz="1200" dirty="0" smtClean="0">
              <a:solidFill>
                <a:srgbClr val="012D50"/>
              </a:solidFill>
              <a:latin typeface="Arial" charset="0"/>
            </a:endParaRPr>
          </a:p>
          <a:p>
            <a:pPr marL="174625" indent="-174625">
              <a:buFont typeface="Arial" pitchFamily="34" charset="0"/>
              <a:buChar char="•"/>
              <a:defRPr/>
            </a:pPr>
            <a:r>
              <a:rPr lang="en-ZA" sz="1200" dirty="0" smtClean="0">
                <a:solidFill>
                  <a:srgbClr val="012D50"/>
                </a:solidFill>
                <a:latin typeface="Arial" charset="0"/>
              </a:rPr>
              <a:t>Cape Town (UGM) GIS-based</a:t>
            </a:r>
          </a:p>
          <a:p>
            <a:pPr marL="174625" indent="-174625">
              <a:buFont typeface="Arial" pitchFamily="34" charset="0"/>
              <a:buChar char="•"/>
              <a:defRPr/>
            </a:pPr>
            <a:endParaRPr lang="en-ZA" sz="1200" dirty="0" smtClean="0">
              <a:solidFill>
                <a:srgbClr val="012D50"/>
              </a:solidFill>
              <a:latin typeface="Arial" charset="0"/>
            </a:endParaRPr>
          </a:p>
          <a:p>
            <a:pPr marL="174625" indent="-174625">
              <a:buFont typeface="Arial" pitchFamily="34" charset="0"/>
              <a:buChar char="•"/>
              <a:defRPr/>
            </a:pPr>
            <a:r>
              <a:rPr lang="en-ZA" sz="1200" dirty="0" smtClean="0">
                <a:solidFill>
                  <a:srgbClr val="012D50"/>
                </a:solidFill>
                <a:latin typeface="Arial" charset="0"/>
              </a:rPr>
              <a:t>Cape Town (</a:t>
            </a:r>
            <a:r>
              <a:rPr lang="en-ZA" sz="1200" dirty="0" err="1" smtClean="0">
                <a:solidFill>
                  <a:srgbClr val="012D50"/>
                </a:solidFill>
                <a:latin typeface="Arial" charset="0"/>
              </a:rPr>
              <a:t>Soko</a:t>
            </a:r>
            <a:r>
              <a:rPr lang="en-ZA" sz="1200" dirty="0" smtClean="0">
                <a:solidFill>
                  <a:srgbClr val="012D50"/>
                </a:solidFill>
                <a:latin typeface="Arial" charset="0"/>
              </a:rPr>
              <a:t> &amp; Smith) AMB informality</a:t>
            </a:r>
          </a:p>
          <a:p>
            <a:pPr>
              <a:defRPr/>
            </a:pPr>
            <a:endParaRPr lang="en-ZA" sz="1200" dirty="0" smtClean="0">
              <a:solidFill>
                <a:srgbClr val="012D50"/>
              </a:solidFill>
              <a:latin typeface="Arial" charset="0"/>
            </a:endParaRPr>
          </a:p>
          <a:p>
            <a:pPr marL="174625" indent="-174625">
              <a:buFont typeface="Arial" pitchFamily="34" charset="0"/>
              <a:buChar char="•"/>
              <a:defRPr/>
            </a:pPr>
            <a:r>
              <a:rPr lang="en-ZA" sz="1200" dirty="0" smtClean="0">
                <a:solidFill>
                  <a:srgbClr val="012D50"/>
                </a:solidFill>
                <a:latin typeface="Arial" charset="0"/>
              </a:rPr>
              <a:t>Potchefstroom Spatial MCA (</a:t>
            </a:r>
            <a:r>
              <a:rPr lang="en-ZA" sz="1200" dirty="0" err="1" smtClean="0">
                <a:solidFill>
                  <a:srgbClr val="012D50"/>
                </a:solidFill>
                <a:latin typeface="Arial" charset="0"/>
              </a:rPr>
              <a:t>Cilliers</a:t>
            </a:r>
            <a:r>
              <a:rPr lang="en-ZA" sz="1200" dirty="0" smtClean="0">
                <a:solidFill>
                  <a:srgbClr val="012D50"/>
                </a:solidFill>
                <a:latin typeface="Arial" charset="0"/>
              </a:rPr>
              <a:t>)</a:t>
            </a:r>
          </a:p>
          <a:p>
            <a:endParaRPr lang="en-US" dirty="0" smtClean="0"/>
          </a:p>
        </p:txBody>
      </p:sp>
    </p:spTree>
    <p:extLst>
      <p:ext uri="{BB962C8B-B14F-4D97-AF65-F5344CB8AC3E}">
        <p14:creationId xmlns:p14="http://schemas.microsoft.com/office/powerpoint/2010/main" val="415760477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3.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Round Single Corner Rectangle 1"/>
          <p:cNvSpPr/>
          <p:nvPr userDrawn="1"/>
        </p:nvSpPr>
        <p:spPr>
          <a:xfrm>
            <a:off x="0" y="4674425"/>
            <a:ext cx="405312" cy="303975"/>
          </a:xfrm>
          <a:prstGeom prst="round1Rect">
            <a:avLst/>
          </a:prstGeom>
          <a:solidFill>
            <a:schemeClr val="accent1">
              <a:lumMod val="75000"/>
              <a:alpha val="64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r" defTabSz="457200"/>
            <a:fld id="{4C442E1A-0A36-D444-A382-4BFFB3F700AD}" type="slidenum">
              <a:rPr lang="en-US" sz="1100">
                <a:solidFill>
                  <a:srgbClr val="1F497D">
                    <a:lumMod val="50000"/>
                  </a:srgbClr>
                </a:solidFill>
                <a:latin typeface="Arial"/>
                <a:cs typeface="Arial"/>
              </a:rPr>
              <a:pPr algn="r" defTabSz="457200"/>
              <a:t>‹#›</a:t>
            </a:fld>
            <a:endParaRPr lang="en-US" sz="1100" dirty="0">
              <a:solidFill>
                <a:prstClr val="white"/>
              </a:solidFill>
            </a:endParaRPr>
          </a:p>
        </p:txBody>
      </p:sp>
      <p:pic>
        <p:nvPicPr>
          <p:cNvPr id="3" name="Picture 12" descr="Logo(1)-01.png"/>
          <p:cNvPicPr>
            <a:picLocks noChangeAspect="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810319" y="4224046"/>
            <a:ext cx="1152525" cy="836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itle 3"/>
          <p:cNvSpPr>
            <a:spLocks noGrp="1"/>
          </p:cNvSpPr>
          <p:nvPr>
            <p:ph type="title"/>
          </p:nvPr>
        </p:nvSpPr>
        <p:spPr/>
        <p:txBody>
          <a:bodyPr/>
          <a:lstStyle/>
          <a:p>
            <a:r>
              <a:rPr lang="en-US" smtClean="0"/>
              <a:t>Click to edit Master title style</a:t>
            </a:r>
            <a:endParaRPr lang="en-US"/>
          </a:p>
        </p:txBody>
      </p:sp>
      <p:sp>
        <p:nvSpPr>
          <p:cNvPr id="6" name="Content Placeholder 5"/>
          <p:cNvSpPr>
            <a:spLocks noGrp="1"/>
          </p:cNvSpPr>
          <p:nvPr>
            <p:ph sz="quarter" idx="10"/>
          </p:nvPr>
        </p:nvSpPr>
        <p:spPr>
          <a:xfrm>
            <a:off x="457200" y="1049338"/>
            <a:ext cx="8229600" cy="3440112"/>
          </a:xfrm>
        </p:spPr>
        <p:txBody>
          <a:bodyPr>
            <a:normAutofit/>
          </a:bodyPr>
          <a:lstStyle>
            <a:lvl1pPr>
              <a:defRPr sz="1800"/>
            </a:lvl1pPr>
            <a:lvl2pPr>
              <a:defRPr sz="1800"/>
            </a:lvl2pPr>
            <a:lvl3pPr>
              <a:defRPr sz="180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69714107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2_Title Slid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4" name="Content Placeholder 3"/>
          <p:cNvSpPr>
            <a:spLocks noGrp="1"/>
          </p:cNvSpPr>
          <p:nvPr>
            <p:ph sz="quarter" idx="10"/>
          </p:nvPr>
        </p:nvSpPr>
        <p:spPr>
          <a:xfrm>
            <a:off x="447674" y="1052513"/>
            <a:ext cx="8239125" cy="371951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44308079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3_Title Slide">
    <p:spTree>
      <p:nvGrpSpPr>
        <p:cNvPr id="1" name=""/>
        <p:cNvGrpSpPr/>
        <p:nvPr/>
      </p:nvGrpSpPr>
      <p:grpSpPr>
        <a:xfrm>
          <a:off x="0" y="0"/>
          <a:ext cx="0" cy="0"/>
          <a:chOff x="0" y="0"/>
          <a:chExt cx="0" cy="0"/>
        </a:xfrm>
      </p:grpSpPr>
      <p:pic>
        <p:nvPicPr>
          <p:cNvPr id="2" name="Picture 1"/>
          <p:cNvPicPr>
            <a:picLocks noChangeAspect="1"/>
          </p:cNvPicPr>
          <p:nvPr userDrawn="1"/>
        </p:nvPicPr>
        <p:blipFill rotWithShape="1">
          <a:blip r:embed="rId2" cstate="email">
            <a:extLst>
              <a:ext uri="{28A0092B-C50C-407E-A947-70E740481C1C}">
                <a14:useLocalDpi xmlns:a14="http://schemas.microsoft.com/office/drawing/2010/main"/>
              </a:ext>
            </a:extLst>
          </a:blip>
          <a:srcRect t="2966" b="6521"/>
          <a:stretch/>
        </p:blipFill>
        <p:spPr>
          <a:xfrm>
            <a:off x="-5824" y="0"/>
            <a:ext cx="9186336" cy="5215743"/>
          </a:xfrm>
          <a:prstGeom prst="rect">
            <a:avLst/>
          </a:prstGeom>
        </p:spPr>
      </p:pic>
    </p:spTree>
    <p:extLst>
      <p:ext uri="{BB962C8B-B14F-4D97-AF65-F5344CB8AC3E}">
        <p14:creationId xmlns:p14="http://schemas.microsoft.com/office/powerpoint/2010/main" val="179005747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Rectangle 3"/>
          <p:cNvSpPr>
            <a:spLocks noGrp="1" noChangeArrowheads="1"/>
          </p:cNvSpPr>
          <p:nvPr>
            <p:ph type="ftr" idx="10"/>
          </p:nvPr>
        </p:nvSpPr>
        <p:spPr>
          <a:xfrm>
            <a:off x="3314700" y="4619625"/>
            <a:ext cx="2662238" cy="339329"/>
          </a:xfrm>
          <a:prstGeom prst="rect">
            <a:avLst/>
          </a:prstGeom>
        </p:spPr>
        <p:txBody>
          <a:bodyPr/>
          <a:lstStyle>
            <a:lvl1pPr>
              <a:defRPr/>
            </a:lvl1pPr>
          </a:lstStyle>
          <a:p>
            <a:pPr>
              <a:defRPr/>
            </a:pPr>
            <a:r>
              <a:rPr lang="en-GB" smtClean="0">
                <a:solidFill>
                  <a:prstClr val="black"/>
                </a:solidFill>
              </a:rPr>
              <a:t>© CSIR  2013                        www.csir.co.za</a:t>
            </a:r>
            <a:endParaRPr lang="en-GB">
              <a:solidFill>
                <a:prstClr val="black"/>
              </a:solidFill>
            </a:endParaRPr>
          </a:p>
        </p:txBody>
      </p:sp>
      <p:sp>
        <p:nvSpPr>
          <p:cNvPr id="3" name="Rectangle 3"/>
          <p:cNvSpPr>
            <a:spLocks noGrp="1" noChangeArrowheads="1"/>
          </p:cNvSpPr>
          <p:nvPr>
            <p:ph type="ftr" idx="11"/>
          </p:nvPr>
        </p:nvSpPr>
        <p:spPr>
          <a:xfrm>
            <a:off x="3314700" y="4619625"/>
            <a:ext cx="2662238" cy="339329"/>
          </a:xfrm>
          <a:prstGeom prst="rect">
            <a:avLst/>
          </a:prstGeom>
        </p:spPr>
        <p:txBody>
          <a:bodyPr/>
          <a:lstStyle>
            <a:lvl1pPr>
              <a:defRPr/>
            </a:lvl1pPr>
          </a:lstStyle>
          <a:p>
            <a:pPr>
              <a:defRPr/>
            </a:pPr>
            <a:r>
              <a:rPr lang="en-GB">
                <a:solidFill>
                  <a:prstClr val="black"/>
                </a:solidFill>
              </a:rPr>
              <a:t>© CSIR  2009                        www.csir.co.za</a:t>
            </a:r>
          </a:p>
        </p:txBody>
      </p:sp>
    </p:spTree>
    <p:extLst>
      <p:ext uri="{BB962C8B-B14F-4D97-AF65-F5344CB8AC3E}">
        <p14:creationId xmlns:p14="http://schemas.microsoft.com/office/powerpoint/2010/main" val="141150092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
        <p:nvSpPr>
          <p:cNvPr id="2" name="Round Single Corner Rectangle 1"/>
          <p:cNvSpPr/>
          <p:nvPr userDrawn="1"/>
        </p:nvSpPr>
        <p:spPr>
          <a:xfrm>
            <a:off x="0" y="4674425"/>
            <a:ext cx="405312" cy="303975"/>
          </a:xfrm>
          <a:prstGeom prst="round1Rect">
            <a:avLst/>
          </a:prstGeom>
          <a:solidFill>
            <a:schemeClr val="accent1">
              <a:lumMod val="75000"/>
              <a:alpha val="64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r" defTabSz="457200"/>
            <a:fld id="{4C442E1A-0A36-D444-A382-4BFFB3F700AD}" type="slidenum">
              <a:rPr lang="en-US" sz="1100">
                <a:solidFill>
                  <a:srgbClr val="1F497D">
                    <a:lumMod val="50000"/>
                  </a:srgbClr>
                </a:solidFill>
                <a:latin typeface="Arial"/>
                <a:cs typeface="Arial"/>
              </a:rPr>
              <a:pPr algn="r" defTabSz="457200"/>
              <a:t>‹#›</a:t>
            </a:fld>
            <a:endParaRPr lang="en-US" sz="1100" dirty="0">
              <a:solidFill>
                <a:prstClr val="white"/>
              </a:solidFill>
            </a:endParaRPr>
          </a:p>
        </p:txBody>
      </p:sp>
      <p:sp>
        <p:nvSpPr>
          <p:cNvPr id="3" name="Title 2"/>
          <p:cNvSpPr>
            <a:spLocks noGrp="1"/>
          </p:cNvSpPr>
          <p:nvPr>
            <p:ph type="title"/>
          </p:nvPr>
        </p:nvSpPr>
        <p:spPr/>
        <p:txBody>
          <a:bodyPr/>
          <a:lstStyle/>
          <a:p>
            <a:r>
              <a:rPr lang="en-US" smtClean="0"/>
              <a:t>Click to edit Master title style</a:t>
            </a:r>
            <a:endParaRPr lang="en-US"/>
          </a:p>
        </p:txBody>
      </p:sp>
      <p:sp>
        <p:nvSpPr>
          <p:cNvPr id="5" name="Content Placeholder 4"/>
          <p:cNvSpPr>
            <a:spLocks noGrp="1"/>
          </p:cNvSpPr>
          <p:nvPr>
            <p:ph sz="quarter" idx="10"/>
          </p:nvPr>
        </p:nvSpPr>
        <p:spPr>
          <a:xfrm>
            <a:off x="457200" y="1052513"/>
            <a:ext cx="8229600" cy="33813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16368430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Title Slid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4" name="Content Placeholder 3"/>
          <p:cNvSpPr>
            <a:spLocks noGrp="1"/>
          </p:cNvSpPr>
          <p:nvPr>
            <p:ph sz="quarter" idx="10"/>
          </p:nvPr>
        </p:nvSpPr>
        <p:spPr>
          <a:xfrm>
            <a:off x="447674" y="1052513"/>
            <a:ext cx="8239125" cy="371951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66953935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3_Title Slide">
    <p:spTree>
      <p:nvGrpSpPr>
        <p:cNvPr id="1" name=""/>
        <p:cNvGrpSpPr/>
        <p:nvPr/>
      </p:nvGrpSpPr>
      <p:grpSpPr>
        <a:xfrm>
          <a:off x="0" y="0"/>
          <a:ext cx="0" cy="0"/>
          <a:chOff x="0" y="0"/>
          <a:chExt cx="0" cy="0"/>
        </a:xfrm>
      </p:grpSpPr>
      <p:pic>
        <p:nvPicPr>
          <p:cNvPr id="2" name="Picture 1"/>
          <p:cNvPicPr>
            <a:picLocks noChangeAspect="1"/>
          </p:cNvPicPr>
          <p:nvPr userDrawn="1"/>
        </p:nvPicPr>
        <p:blipFill rotWithShape="1">
          <a:blip r:embed="rId2" cstate="email">
            <a:extLst>
              <a:ext uri="{28A0092B-C50C-407E-A947-70E740481C1C}">
                <a14:useLocalDpi xmlns:a14="http://schemas.microsoft.com/office/drawing/2010/main"/>
              </a:ext>
            </a:extLst>
          </a:blip>
          <a:srcRect t="2966" b="6521"/>
          <a:stretch/>
        </p:blipFill>
        <p:spPr>
          <a:xfrm>
            <a:off x="-5824" y="0"/>
            <a:ext cx="9186336" cy="5215743"/>
          </a:xfrm>
          <a:prstGeom prst="rect">
            <a:avLst/>
          </a:prstGeom>
        </p:spPr>
      </p:pic>
    </p:spTree>
    <p:extLst>
      <p:ext uri="{BB962C8B-B14F-4D97-AF65-F5344CB8AC3E}">
        <p14:creationId xmlns:p14="http://schemas.microsoft.com/office/powerpoint/2010/main" val="82453998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628650" y="4767263"/>
            <a:ext cx="2057400" cy="273844"/>
          </a:xfrm>
          <a:prstGeom prst="rect">
            <a:avLst/>
          </a:prstGeom>
        </p:spPr>
        <p:txBody>
          <a:bodyPr/>
          <a:lstStyle/>
          <a:p>
            <a:fld id="{7B7FD38E-8FCF-424D-AD58-866D52D9CF1A}" type="datetimeFigureOut">
              <a:rPr lang="en-US" smtClean="0"/>
              <a:pPr/>
              <a:t>2/1/2019</a:t>
            </a:fld>
            <a:endParaRPr lang="en-US"/>
          </a:p>
        </p:txBody>
      </p:sp>
      <p:sp>
        <p:nvSpPr>
          <p:cNvPr id="5" name="Footer Placeholder 4"/>
          <p:cNvSpPr>
            <a:spLocks noGrp="1"/>
          </p:cNvSpPr>
          <p:nvPr>
            <p:ph type="ftr" sz="quarter" idx="11"/>
          </p:nvPr>
        </p:nvSpPr>
        <p:spPr>
          <a:xfrm>
            <a:off x="3028950" y="4767263"/>
            <a:ext cx="3086100" cy="273844"/>
          </a:xfrm>
          <a:prstGeom prst="rect">
            <a:avLst/>
          </a:prstGeom>
        </p:spPr>
        <p:txBody>
          <a:bodyPr/>
          <a:lstStyle/>
          <a:p>
            <a:endParaRPr lang="en-US" dirty="0"/>
          </a:p>
        </p:txBody>
      </p:sp>
      <p:sp>
        <p:nvSpPr>
          <p:cNvPr id="6" name="Slide Number Placeholder 5"/>
          <p:cNvSpPr>
            <a:spLocks noGrp="1"/>
          </p:cNvSpPr>
          <p:nvPr>
            <p:ph type="sldNum" sz="quarter" idx="12"/>
          </p:nvPr>
        </p:nvSpPr>
        <p:spPr>
          <a:xfrm>
            <a:off x="6457950" y="4767263"/>
            <a:ext cx="2057400" cy="273844"/>
          </a:xfrm>
          <a:prstGeom prst="rect">
            <a:avLst/>
          </a:prstGeom>
        </p:spPr>
        <p:txBody>
          <a:bodyPr/>
          <a:lstStyle/>
          <a:p>
            <a:fld id="{82F4EBB9-A496-47BF-B52B-F9B3AB694C2F}" type="slidenum">
              <a:rPr lang="en-US" smtClean="0"/>
              <a:pPr/>
              <a:t>‹#›</a:t>
            </a:fld>
            <a:endParaRPr lang="en-US"/>
          </a:p>
        </p:txBody>
      </p:sp>
    </p:spTree>
    <p:extLst>
      <p:ext uri="{BB962C8B-B14F-4D97-AF65-F5344CB8AC3E}">
        <p14:creationId xmlns:p14="http://schemas.microsoft.com/office/powerpoint/2010/main" val="57354680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Rectangle 3"/>
          <p:cNvSpPr>
            <a:spLocks noGrp="1" noChangeArrowheads="1"/>
          </p:cNvSpPr>
          <p:nvPr>
            <p:ph type="ftr" idx="10"/>
          </p:nvPr>
        </p:nvSpPr>
        <p:spPr>
          <a:xfrm>
            <a:off x="3314700" y="4619625"/>
            <a:ext cx="2662238" cy="339329"/>
          </a:xfrm>
          <a:prstGeom prst="rect">
            <a:avLst/>
          </a:prstGeom>
        </p:spPr>
        <p:txBody>
          <a:bodyPr/>
          <a:lstStyle>
            <a:lvl1pPr>
              <a:defRPr/>
            </a:lvl1pPr>
          </a:lstStyle>
          <a:p>
            <a:pPr>
              <a:defRPr/>
            </a:pPr>
            <a:r>
              <a:rPr lang="en-GB" smtClean="0"/>
              <a:t>© CSIR  2013                        www.csir.co.za</a:t>
            </a:r>
            <a:endParaRPr lang="en-GB"/>
          </a:p>
        </p:txBody>
      </p:sp>
      <p:sp>
        <p:nvSpPr>
          <p:cNvPr id="3" name="Rectangle 3"/>
          <p:cNvSpPr>
            <a:spLocks noGrp="1" noChangeArrowheads="1"/>
          </p:cNvSpPr>
          <p:nvPr>
            <p:ph type="ftr" idx="11"/>
          </p:nvPr>
        </p:nvSpPr>
        <p:spPr>
          <a:xfrm>
            <a:off x="3314700" y="4619625"/>
            <a:ext cx="2662238" cy="339329"/>
          </a:xfrm>
          <a:prstGeom prst="rect">
            <a:avLst/>
          </a:prstGeom>
        </p:spPr>
        <p:txBody>
          <a:bodyPr/>
          <a:lstStyle>
            <a:lvl1pPr>
              <a:defRPr/>
            </a:lvl1pPr>
          </a:lstStyle>
          <a:p>
            <a:pPr>
              <a:defRPr/>
            </a:pPr>
            <a:r>
              <a:rPr lang="en-GB"/>
              <a:t>© CSIR  2009                        www.csir.co.za</a:t>
            </a:r>
          </a:p>
        </p:txBody>
      </p:sp>
    </p:spTree>
    <p:extLst>
      <p:ext uri="{BB962C8B-B14F-4D97-AF65-F5344CB8AC3E}">
        <p14:creationId xmlns:p14="http://schemas.microsoft.com/office/powerpoint/2010/main" val="216975160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305055666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Round Single Corner Rectangle 1"/>
          <p:cNvSpPr/>
          <p:nvPr userDrawn="1"/>
        </p:nvSpPr>
        <p:spPr>
          <a:xfrm>
            <a:off x="0" y="4674425"/>
            <a:ext cx="405312" cy="303975"/>
          </a:xfrm>
          <a:prstGeom prst="round1Rect">
            <a:avLst/>
          </a:prstGeom>
          <a:solidFill>
            <a:schemeClr val="accent1">
              <a:lumMod val="75000"/>
              <a:alpha val="64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r"/>
            <a:fld id="{4C442E1A-0A36-D444-A382-4BFFB3F700AD}" type="slidenum">
              <a:rPr lang="en-US" sz="1100">
                <a:solidFill>
                  <a:srgbClr val="1F497D">
                    <a:lumMod val="50000"/>
                  </a:srgbClr>
                </a:solidFill>
                <a:latin typeface="Arial"/>
                <a:cs typeface="Arial"/>
              </a:rPr>
              <a:pPr algn="r"/>
              <a:t>‹#›</a:t>
            </a:fld>
            <a:endParaRPr lang="en-US" sz="1100" dirty="0">
              <a:solidFill>
                <a:prstClr val="white"/>
              </a:solidFill>
            </a:endParaRPr>
          </a:p>
        </p:txBody>
      </p:sp>
      <p:pic>
        <p:nvPicPr>
          <p:cNvPr id="3" name="Picture 12" descr="Logo(1)-01.png"/>
          <p:cNvPicPr>
            <a:picLocks noChangeAspect="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810319" y="4224046"/>
            <a:ext cx="1152525" cy="836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itle 3"/>
          <p:cNvSpPr>
            <a:spLocks noGrp="1"/>
          </p:cNvSpPr>
          <p:nvPr>
            <p:ph type="title"/>
          </p:nvPr>
        </p:nvSpPr>
        <p:spPr/>
        <p:txBody>
          <a:bodyPr/>
          <a:lstStyle/>
          <a:p>
            <a:r>
              <a:rPr lang="en-US" smtClean="0"/>
              <a:t>Click to edit Master title style</a:t>
            </a:r>
            <a:endParaRPr lang="en-US"/>
          </a:p>
        </p:txBody>
      </p:sp>
      <p:sp>
        <p:nvSpPr>
          <p:cNvPr id="6" name="Content Placeholder 5"/>
          <p:cNvSpPr>
            <a:spLocks noGrp="1"/>
          </p:cNvSpPr>
          <p:nvPr>
            <p:ph sz="quarter" idx="10"/>
          </p:nvPr>
        </p:nvSpPr>
        <p:spPr>
          <a:xfrm>
            <a:off x="457200" y="1049338"/>
            <a:ext cx="8229600" cy="3440112"/>
          </a:xfrm>
        </p:spPr>
        <p:txBody>
          <a:bodyPr>
            <a:normAutofit/>
          </a:bodyPr>
          <a:lstStyle>
            <a:lvl1pPr>
              <a:defRPr sz="1800"/>
            </a:lvl1pPr>
            <a:lvl2pPr>
              <a:defRPr sz="1800"/>
            </a:lvl2pPr>
            <a:lvl3pPr>
              <a:defRPr sz="180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64259508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
        <p:nvSpPr>
          <p:cNvPr id="2" name="Round Single Corner Rectangle 1"/>
          <p:cNvSpPr/>
          <p:nvPr userDrawn="1"/>
        </p:nvSpPr>
        <p:spPr>
          <a:xfrm>
            <a:off x="0" y="4674425"/>
            <a:ext cx="405312" cy="303975"/>
          </a:xfrm>
          <a:prstGeom prst="round1Rect">
            <a:avLst/>
          </a:prstGeom>
          <a:solidFill>
            <a:schemeClr val="accent1">
              <a:lumMod val="75000"/>
              <a:alpha val="64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r"/>
            <a:fld id="{4C442E1A-0A36-D444-A382-4BFFB3F700AD}" type="slidenum">
              <a:rPr lang="en-US" sz="1100">
                <a:solidFill>
                  <a:srgbClr val="1F497D">
                    <a:lumMod val="50000"/>
                  </a:srgbClr>
                </a:solidFill>
                <a:latin typeface="Arial"/>
                <a:cs typeface="Arial"/>
              </a:rPr>
              <a:pPr algn="r"/>
              <a:t>‹#›</a:t>
            </a:fld>
            <a:endParaRPr lang="en-US" sz="1100" dirty="0">
              <a:solidFill>
                <a:prstClr val="white"/>
              </a:solidFill>
            </a:endParaRPr>
          </a:p>
        </p:txBody>
      </p:sp>
      <p:sp>
        <p:nvSpPr>
          <p:cNvPr id="3" name="Title 2"/>
          <p:cNvSpPr>
            <a:spLocks noGrp="1"/>
          </p:cNvSpPr>
          <p:nvPr>
            <p:ph type="title"/>
          </p:nvPr>
        </p:nvSpPr>
        <p:spPr/>
        <p:txBody>
          <a:bodyPr/>
          <a:lstStyle/>
          <a:p>
            <a:r>
              <a:rPr lang="en-US" smtClean="0"/>
              <a:t>Click to edit Master title style</a:t>
            </a:r>
            <a:endParaRPr lang="en-US"/>
          </a:p>
        </p:txBody>
      </p:sp>
      <p:sp>
        <p:nvSpPr>
          <p:cNvPr id="5" name="Content Placeholder 4"/>
          <p:cNvSpPr>
            <a:spLocks noGrp="1"/>
          </p:cNvSpPr>
          <p:nvPr>
            <p:ph sz="quarter" idx="10"/>
          </p:nvPr>
        </p:nvSpPr>
        <p:spPr>
          <a:xfrm>
            <a:off x="457200" y="1052513"/>
            <a:ext cx="8229600" cy="33813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42502876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2.jpeg"/></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theme" Target="../theme/theme2.xml"/><Relationship Id="rId1" Type="http://schemas.openxmlformats.org/officeDocument/2006/relationships/slideLayout" Target="../slideLayouts/slideLayout7.xml"/></Relationships>
</file>

<file path=ppt/slideMasters/_rels/slideMaster3.xml.rels><?xml version="1.0" encoding="UTF-8" standalone="yes"?>
<Relationships xmlns="http://schemas.openxmlformats.org/package/2006/relationships"><Relationship Id="rId8" Type="http://schemas.openxmlformats.org/officeDocument/2006/relationships/image" Target="../media/image2.jpeg"/><Relationship Id="rId3" Type="http://schemas.openxmlformats.org/officeDocument/2006/relationships/slideLayout" Target="../slideLayouts/slideLayout10.xml"/><Relationship Id="rId7" Type="http://schemas.openxmlformats.org/officeDocument/2006/relationships/image" Target="../media/image1.jpg"/><Relationship Id="rId2" Type="http://schemas.openxmlformats.org/officeDocument/2006/relationships/slideLayout" Target="../slideLayouts/slideLayout9.xml"/><Relationship Id="rId1" Type="http://schemas.openxmlformats.org/officeDocument/2006/relationships/slideLayout" Target="../slideLayouts/slideLayout8.xml"/><Relationship Id="rId6" Type="http://schemas.openxmlformats.org/officeDocument/2006/relationships/theme" Target="../theme/theme3.xml"/><Relationship Id="rId5" Type="http://schemas.openxmlformats.org/officeDocument/2006/relationships/slideLayout" Target="../slideLayouts/slideLayout12.xml"/><Relationship Id="rId4" Type="http://schemas.openxmlformats.org/officeDocument/2006/relationships/slideLayout" Target="../slideLayouts/slideLayout1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7" name="Picture 6" descr="PPT--body-template_16-9.jpg"/>
          <p:cNvPicPr>
            <a:picLocks noChangeAspect="1"/>
          </p:cNvPicPr>
          <p:nvPr userDrawn="1"/>
        </p:nvPicPr>
        <p:blipFill rotWithShape="1">
          <a:blip r:embed="rId8">
            <a:extLst>
              <a:ext uri="{28A0092B-C50C-407E-A947-70E740481C1C}">
                <a14:useLocalDpi xmlns:a14="http://schemas.microsoft.com/office/drawing/2010/main" val="0"/>
              </a:ext>
            </a:extLst>
          </a:blip>
          <a:srcRect b="76759"/>
          <a:stretch/>
        </p:blipFill>
        <p:spPr>
          <a:xfrm>
            <a:off x="0" y="0"/>
            <a:ext cx="9180512" cy="1200151"/>
          </a:xfrm>
          <a:prstGeom prst="rect">
            <a:avLst/>
          </a:prstGeom>
        </p:spPr>
      </p:pic>
      <p:pic>
        <p:nvPicPr>
          <p:cNvPr id="11" name="Picture 10"/>
          <p:cNvPicPr>
            <a:picLocks noChangeAspect="1"/>
          </p:cNvPicPr>
          <p:nvPr userDrawn="1"/>
        </p:nvPicPr>
        <p:blipFill rotWithShape="1">
          <a:blip r:embed="rId9" cstate="email">
            <a:extLst>
              <a:ext uri="{28A0092B-C50C-407E-A947-70E740481C1C}">
                <a14:useLocalDpi xmlns:a14="http://schemas.microsoft.com/office/drawing/2010/main"/>
              </a:ext>
            </a:extLst>
          </a:blip>
          <a:srcRect t="11754" b="14386"/>
          <a:stretch/>
        </p:blipFill>
        <p:spPr>
          <a:xfrm>
            <a:off x="-5824" y="887383"/>
            <a:ext cx="9186336" cy="4256117"/>
          </a:xfrm>
          <a:prstGeom prst="rect">
            <a:avLst/>
          </a:prstGeom>
        </p:spPr>
      </p:pic>
      <p:sp>
        <p:nvSpPr>
          <p:cNvPr id="2" name="Title Placeholder 1"/>
          <p:cNvSpPr>
            <a:spLocks noGrp="1"/>
          </p:cNvSpPr>
          <p:nvPr>
            <p:ph type="title"/>
          </p:nvPr>
        </p:nvSpPr>
        <p:spPr>
          <a:xfrm>
            <a:off x="457200" y="30133"/>
            <a:ext cx="8229600" cy="857250"/>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57200" y="1053566"/>
            <a:ext cx="8229600" cy="3394472"/>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cxnSp>
        <p:nvCxnSpPr>
          <p:cNvPr id="13" name="Straight Connector 12"/>
          <p:cNvCxnSpPr/>
          <p:nvPr userDrawn="1"/>
        </p:nvCxnSpPr>
        <p:spPr>
          <a:xfrm>
            <a:off x="-52565" y="5143500"/>
            <a:ext cx="9249131" cy="0"/>
          </a:xfrm>
          <a:prstGeom prst="line">
            <a:avLst/>
          </a:prstGeom>
          <a:ln w="92075" cmpd="sng">
            <a:solidFill>
              <a:schemeClr val="accent1">
                <a:lumMod val="75000"/>
              </a:schemeClr>
            </a:solidFill>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949642117"/>
      </p:ext>
    </p:extLst>
  </p:cSld>
  <p:clrMap bg1="lt1" tx1="dk1" bg2="lt2" tx2="dk2" accent1="accent1" accent2="accent2" accent3="accent3" accent4="accent4" accent5="accent5" accent6="accent6" hlink="hlink" folHlink="folHlink"/>
  <p:sldLayoutIdLst>
    <p:sldLayoutId id="2147483663" r:id="rId1"/>
    <p:sldLayoutId id="2147483664" r:id="rId2"/>
    <p:sldLayoutId id="2147483665" r:id="rId3"/>
    <p:sldLayoutId id="2147483666" r:id="rId4"/>
    <p:sldLayoutId id="2147483669" r:id="rId5"/>
    <p:sldLayoutId id="2147483670" r:id="rId6"/>
  </p:sldLayoutIdLst>
  <p:txStyles>
    <p:titleStyle>
      <a:lvl1pPr algn="l" defTabSz="457200" rtl="0" eaLnBrk="1" latinLnBrk="0" hangingPunct="1">
        <a:spcBef>
          <a:spcPct val="0"/>
        </a:spcBef>
        <a:buNone/>
        <a:defRPr sz="2800" b="1" kern="1200">
          <a:solidFill>
            <a:schemeClr val="bg1"/>
          </a:solidFill>
          <a:latin typeface="Arial"/>
          <a:ea typeface="+mj-ea"/>
          <a:cs typeface="Arial"/>
        </a:defRPr>
      </a:lvl1pPr>
    </p:titleStyle>
    <p:bodyStyle>
      <a:lvl1pPr marL="342900" indent="-342900" algn="l" defTabSz="457200" rtl="0" eaLnBrk="1" latinLnBrk="0" hangingPunct="1">
        <a:spcBef>
          <a:spcPct val="20000"/>
        </a:spcBef>
        <a:buFont typeface="Arial"/>
        <a:buChar char="•"/>
        <a:defRPr sz="1800" kern="1200">
          <a:solidFill>
            <a:srgbClr val="032C50"/>
          </a:solidFill>
          <a:latin typeface="Arial"/>
          <a:ea typeface="+mn-ea"/>
          <a:cs typeface="Arial"/>
        </a:defRPr>
      </a:lvl1pPr>
      <a:lvl2pPr marL="742950" indent="-285750" algn="l" defTabSz="457200" rtl="0" eaLnBrk="1" latinLnBrk="0" hangingPunct="1">
        <a:spcBef>
          <a:spcPct val="20000"/>
        </a:spcBef>
        <a:buFont typeface="Arial"/>
        <a:buChar char="–"/>
        <a:defRPr sz="1800" kern="1200">
          <a:solidFill>
            <a:srgbClr val="032C50"/>
          </a:solidFill>
          <a:latin typeface="Arial"/>
          <a:ea typeface="+mn-ea"/>
          <a:cs typeface="Arial"/>
        </a:defRPr>
      </a:lvl2pPr>
      <a:lvl3pPr marL="1143000" indent="-228600" algn="l" defTabSz="457200" rtl="0" eaLnBrk="1" latinLnBrk="0" hangingPunct="1">
        <a:spcBef>
          <a:spcPct val="20000"/>
        </a:spcBef>
        <a:buFont typeface="Arial"/>
        <a:buChar char="•"/>
        <a:defRPr sz="1800" kern="1200">
          <a:solidFill>
            <a:srgbClr val="032C50"/>
          </a:solidFill>
          <a:latin typeface="Arial"/>
          <a:ea typeface="+mn-ea"/>
          <a:cs typeface="Arial"/>
        </a:defRPr>
      </a:lvl3pPr>
      <a:lvl4pPr marL="1600200" indent="-228600" algn="l" defTabSz="457200" rtl="0" eaLnBrk="1" latinLnBrk="0" hangingPunct="1">
        <a:spcBef>
          <a:spcPct val="20000"/>
        </a:spcBef>
        <a:buFont typeface="Arial"/>
        <a:buChar char="–"/>
        <a:defRPr sz="1800" kern="1200">
          <a:solidFill>
            <a:srgbClr val="032C50"/>
          </a:solidFill>
          <a:latin typeface="Arial"/>
          <a:ea typeface="+mn-ea"/>
          <a:cs typeface="Arial"/>
        </a:defRPr>
      </a:lvl4pPr>
      <a:lvl5pPr marL="2057400" indent="-228600" algn="l" defTabSz="457200" rtl="0" eaLnBrk="1" latinLnBrk="0" hangingPunct="1">
        <a:spcBef>
          <a:spcPct val="20000"/>
        </a:spcBef>
        <a:buFont typeface="Arial"/>
        <a:buChar char="»"/>
        <a:defRPr sz="1800" kern="1200">
          <a:solidFill>
            <a:srgbClr val="032C50"/>
          </a:solidFill>
          <a:latin typeface="Arial"/>
          <a:ea typeface="+mn-ea"/>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3">
        <a:schemeClr val="bg1"/>
      </p:bgRef>
    </p:bg>
    <p:spTree>
      <p:nvGrpSpPr>
        <p:cNvPr id="1" name=""/>
        <p:cNvGrpSpPr/>
        <p:nvPr/>
      </p:nvGrpSpPr>
      <p:grpSpPr>
        <a:xfrm>
          <a:off x="0" y="0"/>
          <a:ext cx="0" cy="0"/>
          <a:chOff x="0" y="0"/>
          <a:chExt cx="0" cy="0"/>
        </a:xfrm>
      </p:grpSpPr>
      <p:pic>
        <p:nvPicPr>
          <p:cNvPr id="6" name="Picture 5" descr="PPT--body-template_16-92.jpg"/>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0" y="0"/>
            <a:ext cx="9180513" cy="5164038"/>
          </a:xfrm>
          <a:prstGeom prst="rect">
            <a:avLst/>
          </a:prstGeom>
        </p:spPr>
      </p:pic>
      <p:sp>
        <p:nvSpPr>
          <p:cNvPr id="2" name="Title Placeholder 1"/>
          <p:cNvSpPr>
            <a:spLocks noGrp="1"/>
          </p:cNvSpPr>
          <p:nvPr>
            <p:ph type="title"/>
          </p:nvPr>
        </p:nvSpPr>
        <p:spPr>
          <a:xfrm>
            <a:off x="457200" y="1468525"/>
            <a:ext cx="8229600" cy="857250"/>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Tree>
    <p:extLst>
      <p:ext uri="{BB962C8B-B14F-4D97-AF65-F5344CB8AC3E}">
        <p14:creationId xmlns:p14="http://schemas.microsoft.com/office/powerpoint/2010/main" val="2832642909"/>
      </p:ext>
    </p:extLst>
  </p:cSld>
  <p:clrMap bg1="lt1" tx1="dk1" bg2="lt2" tx2="dk2" accent1="accent1" accent2="accent2" accent3="accent3" accent4="accent4" accent5="accent5" accent6="accent6" hlink="hlink" folHlink="folHlink"/>
  <p:sldLayoutIdLst>
    <p:sldLayoutId id="2147483668" r:id="rId1"/>
  </p:sldLayoutIdLst>
  <p:txStyles>
    <p:titleStyle>
      <a:lvl1pPr algn="ctr" defTabSz="457200" rtl="0" eaLnBrk="1" latinLnBrk="0" hangingPunct="1">
        <a:spcBef>
          <a:spcPct val="0"/>
        </a:spcBef>
        <a:buNone/>
        <a:defRPr sz="2800" b="1" kern="1200">
          <a:solidFill>
            <a:schemeClr val="bg1"/>
          </a:solidFill>
          <a:latin typeface="Arial"/>
          <a:ea typeface="+mj-ea"/>
          <a:cs typeface="Arial"/>
        </a:defRPr>
      </a:lvl1pPr>
    </p:titleStyle>
    <p:bodyStyle>
      <a:lvl1pPr marL="342900" indent="-342900" algn="ctr" defTabSz="457200" rtl="0" eaLnBrk="1" latinLnBrk="0" hangingPunct="1">
        <a:spcBef>
          <a:spcPct val="20000"/>
        </a:spcBef>
        <a:buFont typeface="Arial"/>
        <a:buChar char="•"/>
        <a:defRPr sz="2000" kern="1200">
          <a:solidFill>
            <a:schemeClr val="bg1"/>
          </a:solidFill>
          <a:latin typeface="Arial"/>
          <a:ea typeface="+mn-ea"/>
          <a:cs typeface="Arial"/>
        </a:defRPr>
      </a:lvl1pPr>
      <a:lvl2pPr marL="742950" indent="-285750" algn="ctr" defTabSz="457200" rtl="0" eaLnBrk="1" latinLnBrk="0" hangingPunct="1">
        <a:spcBef>
          <a:spcPct val="20000"/>
        </a:spcBef>
        <a:buFont typeface="Arial"/>
        <a:buChar char="–"/>
        <a:defRPr sz="2000" kern="1200">
          <a:solidFill>
            <a:schemeClr val="bg1"/>
          </a:solidFill>
          <a:latin typeface="Arial"/>
          <a:ea typeface="+mn-ea"/>
          <a:cs typeface="Arial"/>
        </a:defRPr>
      </a:lvl2pPr>
      <a:lvl3pPr marL="1143000" indent="-228600" algn="ctr" defTabSz="457200" rtl="0" eaLnBrk="1" latinLnBrk="0" hangingPunct="1">
        <a:spcBef>
          <a:spcPct val="20000"/>
        </a:spcBef>
        <a:buFont typeface="Arial"/>
        <a:buChar char="•"/>
        <a:defRPr sz="2000" kern="1200">
          <a:solidFill>
            <a:schemeClr val="bg1"/>
          </a:solidFill>
          <a:latin typeface="Arial"/>
          <a:ea typeface="+mn-ea"/>
          <a:cs typeface="Arial"/>
        </a:defRPr>
      </a:lvl3pPr>
      <a:lvl4pPr marL="1600200" indent="-228600" algn="ctr" defTabSz="457200" rtl="0" eaLnBrk="1" latinLnBrk="0" hangingPunct="1">
        <a:spcBef>
          <a:spcPct val="20000"/>
        </a:spcBef>
        <a:buFont typeface="Arial"/>
        <a:buChar char="–"/>
        <a:defRPr sz="2000" kern="1200">
          <a:solidFill>
            <a:schemeClr val="bg1"/>
          </a:solidFill>
          <a:latin typeface="Arial"/>
          <a:ea typeface="+mn-ea"/>
          <a:cs typeface="Arial"/>
        </a:defRPr>
      </a:lvl4pPr>
      <a:lvl5pPr marL="2057400" indent="-228600" algn="ctr" defTabSz="457200" rtl="0" eaLnBrk="1" latinLnBrk="0" hangingPunct="1">
        <a:spcBef>
          <a:spcPct val="20000"/>
        </a:spcBef>
        <a:buFont typeface="Arial"/>
        <a:buChar char="»"/>
        <a:defRPr sz="2000" kern="1200">
          <a:solidFill>
            <a:schemeClr val="bg1"/>
          </a:solidFill>
          <a:latin typeface="Arial"/>
          <a:ea typeface="+mn-ea"/>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7" name="Picture 6" descr="PPT--body-template_16-9.jpg"/>
          <p:cNvPicPr>
            <a:picLocks noChangeAspect="1"/>
          </p:cNvPicPr>
          <p:nvPr userDrawn="1"/>
        </p:nvPicPr>
        <p:blipFill rotWithShape="1">
          <a:blip r:embed="rId7">
            <a:extLst>
              <a:ext uri="{28A0092B-C50C-407E-A947-70E740481C1C}">
                <a14:useLocalDpi xmlns:a14="http://schemas.microsoft.com/office/drawing/2010/main" val="0"/>
              </a:ext>
            </a:extLst>
          </a:blip>
          <a:srcRect b="76759"/>
          <a:stretch/>
        </p:blipFill>
        <p:spPr>
          <a:xfrm>
            <a:off x="0" y="0"/>
            <a:ext cx="9180512" cy="1200151"/>
          </a:xfrm>
          <a:prstGeom prst="rect">
            <a:avLst/>
          </a:prstGeom>
        </p:spPr>
      </p:pic>
      <p:pic>
        <p:nvPicPr>
          <p:cNvPr id="11" name="Picture 10"/>
          <p:cNvPicPr>
            <a:picLocks noChangeAspect="1"/>
          </p:cNvPicPr>
          <p:nvPr userDrawn="1"/>
        </p:nvPicPr>
        <p:blipFill rotWithShape="1">
          <a:blip r:embed="rId8" cstate="email">
            <a:extLst>
              <a:ext uri="{28A0092B-C50C-407E-A947-70E740481C1C}">
                <a14:useLocalDpi xmlns:a14="http://schemas.microsoft.com/office/drawing/2010/main"/>
              </a:ext>
            </a:extLst>
          </a:blip>
          <a:srcRect t="11754" b="14386"/>
          <a:stretch/>
        </p:blipFill>
        <p:spPr>
          <a:xfrm>
            <a:off x="-5824" y="887383"/>
            <a:ext cx="9186336" cy="4256117"/>
          </a:xfrm>
          <a:prstGeom prst="rect">
            <a:avLst/>
          </a:prstGeom>
        </p:spPr>
      </p:pic>
      <p:sp>
        <p:nvSpPr>
          <p:cNvPr id="2" name="Title Placeholder 1"/>
          <p:cNvSpPr>
            <a:spLocks noGrp="1"/>
          </p:cNvSpPr>
          <p:nvPr>
            <p:ph type="title"/>
          </p:nvPr>
        </p:nvSpPr>
        <p:spPr>
          <a:xfrm>
            <a:off x="457200" y="30133"/>
            <a:ext cx="8229600" cy="857250"/>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57200" y="1053566"/>
            <a:ext cx="8229600" cy="3394472"/>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cxnSp>
        <p:nvCxnSpPr>
          <p:cNvPr id="13" name="Straight Connector 12"/>
          <p:cNvCxnSpPr/>
          <p:nvPr userDrawn="1"/>
        </p:nvCxnSpPr>
        <p:spPr>
          <a:xfrm>
            <a:off x="-52565" y="5143500"/>
            <a:ext cx="9249131" cy="0"/>
          </a:xfrm>
          <a:prstGeom prst="line">
            <a:avLst/>
          </a:prstGeom>
          <a:ln w="92075" cmpd="sng">
            <a:solidFill>
              <a:schemeClr val="accent1">
                <a:lumMod val="75000"/>
              </a:schemeClr>
            </a:solidFill>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651727547"/>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8" r:id="rId5"/>
  </p:sldLayoutIdLst>
  <p:txStyles>
    <p:titleStyle>
      <a:lvl1pPr algn="l" defTabSz="457200" rtl="0" eaLnBrk="1" latinLnBrk="0" hangingPunct="1">
        <a:spcBef>
          <a:spcPct val="0"/>
        </a:spcBef>
        <a:buNone/>
        <a:defRPr sz="2800" b="1" kern="1200">
          <a:solidFill>
            <a:schemeClr val="bg1"/>
          </a:solidFill>
          <a:latin typeface="Arial"/>
          <a:ea typeface="+mj-ea"/>
          <a:cs typeface="Arial"/>
        </a:defRPr>
      </a:lvl1pPr>
    </p:titleStyle>
    <p:bodyStyle>
      <a:lvl1pPr marL="342900" indent="-342900" algn="l" defTabSz="457200" rtl="0" eaLnBrk="1" latinLnBrk="0" hangingPunct="1">
        <a:spcBef>
          <a:spcPct val="20000"/>
        </a:spcBef>
        <a:buFont typeface="Arial"/>
        <a:buChar char="•"/>
        <a:defRPr sz="1800" kern="1200">
          <a:solidFill>
            <a:srgbClr val="032C50"/>
          </a:solidFill>
          <a:latin typeface="Arial"/>
          <a:ea typeface="+mn-ea"/>
          <a:cs typeface="Arial"/>
        </a:defRPr>
      </a:lvl1pPr>
      <a:lvl2pPr marL="742950" indent="-285750" algn="l" defTabSz="457200" rtl="0" eaLnBrk="1" latinLnBrk="0" hangingPunct="1">
        <a:spcBef>
          <a:spcPct val="20000"/>
        </a:spcBef>
        <a:buFont typeface="Arial"/>
        <a:buChar char="–"/>
        <a:defRPr sz="1800" kern="1200">
          <a:solidFill>
            <a:srgbClr val="032C50"/>
          </a:solidFill>
          <a:latin typeface="Arial"/>
          <a:ea typeface="+mn-ea"/>
          <a:cs typeface="Arial"/>
        </a:defRPr>
      </a:lvl2pPr>
      <a:lvl3pPr marL="1143000" indent="-228600" algn="l" defTabSz="457200" rtl="0" eaLnBrk="1" latinLnBrk="0" hangingPunct="1">
        <a:spcBef>
          <a:spcPct val="20000"/>
        </a:spcBef>
        <a:buFont typeface="Arial"/>
        <a:buChar char="•"/>
        <a:defRPr sz="1800" kern="1200">
          <a:solidFill>
            <a:srgbClr val="032C50"/>
          </a:solidFill>
          <a:latin typeface="Arial"/>
          <a:ea typeface="+mn-ea"/>
          <a:cs typeface="Arial"/>
        </a:defRPr>
      </a:lvl3pPr>
      <a:lvl4pPr marL="1600200" indent="-228600" algn="l" defTabSz="457200" rtl="0" eaLnBrk="1" latinLnBrk="0" hangingPunct="1">
        <a:spcBef>
          <a:spcPct val="20000"/>
        </a:spcBef>
        <a:buFont typeface="Arial"/>
        <a:buChar char="–"/>
        <a:defRPr sz="1800" kern="1200">
          <a:solidFill>
            <a:srgbClr val="032C50"/>
          </a:solidFill>
          <a:latin typeface="Arial"/>
          <a:ea typeface="+mn-ea"/>
          <a:cs typeface="Arial"/>
        </a:defRPr>
      </a:lvl4pPr>
      <a:lvl5pPr marL="2057400" indent="-228600" algn="l" defTabSz="457200" rtl="0" eaLnBrk="1" latinLnBrk="0" hangingPunct="1">
        <a:spcBef>
          <a:spcPct val="20000"/>
        </a:spcBef>
        <a:buFont typeface="Arial"/>
        <a:buChar char="»"/>
        <a:defRPr sz="1800" kern="1200">
          <a:solidFill>
            <a:srgbClr val="032C50"/>
          </a:solidFill>
          <a:latin typeface="Arial"/>
          <a:ea typeface="+mn-ea"/>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0.xml"/><Relationship Id="rId1" Type="http://schemas.openxmlformats.org/officeDocument/2006/relationships/slideLayout" Target="../slideLayouts/slideLayout2.xml"/><Relationship Id="rId5" Type="http://schemas.openxmlformats.org/officeDocument/2006/relationships/image" Target="../media/image14.png"/><Relationship Id="rId4" Type="http://schemas.openxmlformats.org/officeDocument/2006/relationships/image" Target="../media/image13.png"/></Relationships>
</file>

<file path=ppt/slides/_rels/slide14.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notesSlide" Target="../notesSlides/notesSlide11.xml"/><Relationship Id="rId1" Type="http://schemas.openxmlformats.org/officeDocument/2006/relationships/slideLayout" Target="../slideLayouts/slideLayout4.xml"/><Relationship Id="rId4" Type="http://schemas.openxmlformats.org/officeDocument/2006/relationships/image" Target="../media/image16.jpg"/></Relationships>
</file>

<file path=ppt/slides/_rels/slide15.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2.xml"/><Relationship Id="rId1" Type="http://schemas.openxmlformats.org/officeDocument/2006/relationships/slideLayout" Target="../slideLayouts/slideLayout5.xml"/><Relationship Id="rId4" Type="http://schemas.openxmlformats.org/officeDocument/2006/relationships/image" Target="../media/image19.pn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image" Target="../media/image22.png"/></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6.xml"/><Relationship Id="rId1" Type="http://schemas.openxmlformats.org/officeDocument/2006/relationships/slideLayout" Target="../slideLayouts/slideLayout2.xml"/><Relationship Id="rId5" Type="http://schemas.openxmlformats.org/officeDocument/2006/relationships/image" Target="../media/image25.png"/><Relationship Id="rId4" Type="http://schemas.openxmlformats.org/officeDocument/2006/relationships/image" Target="../media/image24.png"/></Relationships>
</file>

<file path=ppt/slides/_rels/slide21.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8.xml"/><Relationship Id="rId1" Type="http://schemas.openxmlformats.org/officeDocument/2006/relationships/slideLayout" Target="../slideLayouts/slideLayout2.xml"/><Relationship Id="rId5" Type="http://schemas.openxmlformats.org/officeDocument/2006/relationships/image" Target="../media/image29.png"/><Relationship Id="rId4" Type="http://schemas.openxmlformats.org/officeDocument/2006/relationships/image" Target="../media/image28.png"/></Relationships>
</file>

<file path=ppt/slides/_rels/slide23.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19.xml"/><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slideLayout" Target="../slideLayouts/slideLayout2.xml"/><Relationship Id="rId5" Type="http://schemas.openxmlformats.org/officeDocument/2006/relationships/chart" Target="../charts/chart1.xml"/><Relationship Id="rId4" Type="http://schemas.openxmlformats.org/officeDocument/2006/relationships/image" Target="../media/image33.png"/></Relationships>
</file>

<file path=ppt/slides/_rels/slide26.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21.xml"/><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24.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30.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38.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40.jpeg"/><Relationship Id="rId1" Type="http://schemas.openxmlformats.org/officeDocument/2006/relationships/slideLayout" Target="../slideLayouts/slideLayout5.xml"/></Relationships>
</file>

<file path=ppt/slides/_rels/slide33.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26.xml"/><Relationship Id="rId1" Type="http://schemas.openxmlformats.org/officeDocument/2006/relationships/slideLayout" Target="../slideLayouts/slideLayout5.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02357" y="353752"/>
            <a:ext cx="8966579" cy="7386638"/>
          </a:xfrm>
          <a:prstGeom prst="rect">
            <a:avLst/>
          </a:prstGeom>
          <a:noFill/>
        </p:spPr>
        <p:txBody>
          <a:bodyPr wrap="square">
            <a:spAutoFit/>
          </a:bodyPr>
          <a:lstStyle/>
          <a:p>
            <a:pPr algn="ctr"/>
            <a:r>
              <a:rPr lang="en-ZA" sz="3600" b="1" dirty="0" smtClean="0">
                <a:solidFill>
                  <a:schemeClr val="bg1"/>
                </a:solidFill>
              </a:rPr>
              <a:t>An overview of models to support spatial planning and land use management processes</a:t>
            </a:r>
          </a:p>
          <a:p>
            <a:pPr algn="ctr"/>
            <a:endParaRPr lang="en-ZA" sz="2400" b="1" dirty="0" smtClean="0">
              <a:solidFill>
                <a:schemeClr val="bg1"/>
              </a:solidFill>
            </a:endParaRPr>
          </a:p>
          <a:p>
            <a:pPr marL="342900" indent="-342900" algn="ctr">
              <a:buFontTx/>
              <a:buChar char="-"/>
            </a:pPr>
            <a:r>
              <a:rPr lang="en-ZA" sz="2800" b="1" dirty="0" smtClean="0">
                <a:solidFill>
                  <a:schemeClr val="bg1"/>
                </a:solidFill>
              </a:rPr>
              <a:t>Engaging our future –</a:t>
            </a:r>
          </a:p>
          <a:p>
            <a:pPr marL="571500" indent="-571500" algn="ctr">
              <a:buFontTx/>
              <a:buChar char="-"/>
            </a:pPr>
            <a:endParaRPr lang="en-ZA" sz="3600" b="1" dirty="0" smtClean="0">
              <a:solidFill>
                <a:schemeClr val="bg1"/>
              </a:solidFill>
            </a:endParaRPr>
          </a:p>
          <a:p>
            <a:pPr algn="ctr"/>
            <a:r>
              <a:rPr lang="en-ZA" sz="2400" b="1" dirty="0" smtClean="0">
                <a:solidFill>
                  <a:schemeClr val="bg1"/>
                </a:solidFill>
              </a:rPr>
              <a:t>Alize le Roux</a:t>
            </a:r>
          </a:p>
          <a:p>
            <a:pPr algn="ctr"/>
            <a:r>
              <a:rPr lang="en-ZA" b="1" dirty="0" smtClean="0">
                <a:solidFill>
                  <a:schemeClr val="bg1"/>
                </a:solidFill>
              </a:rPr>
              <a:t>14 November 2018</a:t>
            </a:r>
            <a:endParaRPr lang="en-ZA" b="1" dirty="0">
              <a:solidFill>
                <a:schemeClr val="bg1"/>
              </a:solidFill>
            </a:endParaRPr>
          </a:p>
          <a:p>
            <a:pPr algn="ctr" defTabSz="457200">
              <a:defRPr/>
            </a:pPr>
            <a:endParaRPr lang="en-ZA" sz="2600" b="1" dirty="0" smtClean="0">
              <a:solidFill>
                <a:prstClr val="white"/>
              </a:solidFill>
              <a:latin typeface="Arial" panose="020B0604020202020204" pitchFamily="34" charset="0"/>
              <a:cs typeface="Arial" panose="020B0604020202020204" pitchFamily="34" charset="0"/>
            </a:endParaRPr>
          </a:p>
          <a:p>
            <a:pPr algn="ctr" defTabSz="457200">
              <a:defRPr/>
            </a:pPr>
            <a:endParaRPr lang="en-ZA" sz="2600" b="1" dirty="0" smtClean="0">
              <a:solidFill>
                <a:prstClr val="white"/>
              </a:solidFill>
              <a:latin typeface="Arial" panose="020B0604020202020204" pitchFamily="34" charset="0"/>
              <a:cs typeface="Arial" panose="020B0604020202020204" pitchFamily="34" charset="0"/>
            </a:endParaRPr>
          </a:p>
          <a:p>
            <a:pPr algn="ctr" defTabSz="457200">
              <a:defRPr/>
            </a:pPr>
            <a:endParaRPr lang="en-ZA" sz="2600" b="1" dirty="0">
              <a:solidFill>
                <a:prstClr val="white"/>
              </a:solidFill>
              <a:latin typeface="Arial" panose="020B0604020202020204" pitchFamily="34" charset="0"/>
              <a:cs typeface="Arial" panose="020B0604020202020204" pitchFamily="34" charset="0"/>
            </a:endParaRPr>
          </a:p>
          <a:p>
            <a:pPr algn="ctr" defTabSz="457200">
              <a:defRPr/>
            </a:pPr>
            <a:endParaRPr lang="en-ZA" sz="2600" b="1" dirty="0" smtClean="0">
              <a:solidFill>
                <a:prstClr val="white"/>
              </a:solidFill>
              <a:latin typeface="Arial" panose="020B0604020202020204" pitchFamily="34" charset="0"/>
              <a:cs typeface="Arial" panose="020B0604020202020204" pitchFamily="34" charset="0"/>
            </a:endParaRPr>
          </a:p>
          <a:p>
            <a:pPr algn="ctr" defTabSz="457200">
              <a:defRPr/>
            </a:pPr>
            <a:endParaRPr lang="en-ZA" sz="2600" b="1" dirty="0">
              <a:solidFill>
                <a:prstClr val="white"/>
              </a:solidFill>
              <a:latin typeface="Arial" panose="020B0604020202020204" pitchFamily="34" charset="0"/>
              <a:cs typeface="Arial" panose="020B0604020202020204" pitchFamily="34" charset="0"/>
            </a:endParaRPr>
          </a:p>
          <a:p>
            <a:pPr algn="ctr" defTabSz="457200">
              <a:defRPr/>
            </a:pPr>
            <a:endParaRPr lang="en-ZA" sz="2600" b="1" dirty="0" smtClean="0">
              <a:solidFill>
                <a:prstClr val="white"/>
              </a:solidFill>
              <a:latin typeface="Arial" panose="020B0604020202020204" pitchFamily="34" charset="0"/>
              <a:cs typeface="Arial" panose="020B0604020202020204" pitchFamily="34" charset="0"/>
            </a:endParaRPr>
          </a:p>
          <a:p>
            <a:pPr algn="ctr" defTabSz="457200">
              <a:defRPr/>
            </a:pPr>
            <a:endParaRPr lang="en-ZA" sz="2600" b="1" dirty="0" smtClean="0">
              <a:solidFill>
                <a:prstClr val="white"/>
              </a:solidFill>
              <a:latin typeface="Arial" panose="020B0604020202020204" pitchFamily="34" charset="0"/>
              <a:cs typeface="Arial" panose="020B0604020202020204" pitchFamily="34" charset="0"/>
            </a:endParaRPr>
          </a:p>
          <a:p>
            <a:pPr algn="ctr" defTabSz="457200">
              <a:defRPr/>
            </a:pPr>
            <a:endParaRPr lang="en-ZA" sz="2600" b="1" dirty="0">
              <a:solidFill>
                <a:prstClr val="white"/>
              </a:solidFill>
              <a:latin typeface="Arial" panose="020B0604020202020204" pitchFamily="34" charset="0"/>
              <a:cs typeface="Arial" panose="020B0604020202020204" pitchFamily="34" charset="0"/>
            </a:endParaRPr>
          </a:p>
          <a:p>
            <a:pPr algn="ctr" defTabSz="457200">
              <a:defRPr/>
            </a:pPr>
            <a:r>
              <a:rPr lang="en-ZA" sz="2600" b="1" dirty="0" smtClean="0">
                <a:solidFill>
                  <a:prstClr val="white"/>
                </a:solidFill>
                <a:latin typeface="Arial" panose="020B0604020202020204" pitchFamily="34" charset="0"/>
                <a:cs typeface="Arial" panose="020B0604020202020204" pitchFamily="34" charset="0"/>
              </a:rPr>
              <a:t> </a:t>
            </a:r>
            <a:endParaRPr lang="en-ZA" sz="2000" b="1" dirty="0">
              <a:solidFill>
                <a:prstClr val="white"/>
              </a:solidFill>
              <a:latin typeface="Arial" panose="020B0604020202020204" pitchFamily="34" charset="0"/>
              <a:cs typeface="Arial" panose="020B0604020202020204" pitchFamily="34" charset="0"/>
            </a:endParaRPr>
          </a:p>
          <a:p>
            <a:pPr algn="ctr" defTabSz="457200">
              <a:defRPr/>
            </a:pPr>
            <a:endParaRPr lang="en-ZA" sz="2400" b="1" dirty="0">
              <a:solidFill>
                <a:prstClr val="white"/>
              </a:solidFill>
              <a:latin typeface="Arial" panose="020B0604020202020204" pitchFamily="34" charset="0"/>
              <a:cs typeface="Arial" panose="020B0604020202020204" pitchFamily="34" charset="0"/>
            </a:endParaRPr>
          </a:p>
        </p:txBody>
      </p:sp>
      <p:sp>
        <p:nvSpPr>
          <p:cNvPr id="11" name="TextBox 10"/>
          <p:cNvSpPr txBox="1"/>
          <p:nvPr/>
        </p:nvSpPr>
        <p:spPr>
          <a:xfrm>
            <a:off x="1490353" y="4266389"/>
            <a:ext cx="5510152" cy="830997"/>
          </a:xfrm>
          <a:prstGeom prst="rect">
            <a:avLst/>
          </a:prstGeom>
          <a:noFill/>
        </p:spPr>
        <p:txBody>
          <a:bodyPr wrap="square" rtlCol="0">
            <a:spAutoFit/>
          </a:bodyPr>
          <a:lstStyle/>
          <a:p>
            <a:pPr algn="r"/>
            <a:endParaRPr lang="en-ZA" sz="2400" dirty="0" smtClean="0"/>
          </a:p>
          <a:p>
            <a:pPr algn="r"/>
            <a:r>
              <a:rPr lang="en-ZA" sz="1200" b="1" dirty="0" smtClean="0">
                <a:solidFill>
                  <a:schemeClr val="tx2">
                    <a:lumMod val="75000"/>
                  </a:schemeClr>
                </a:solidFill>
              </a:rPr>
              <a:t>Presented to: National Spatial Planning and Land </a:t>
            </a:r>
            <a:r>
              <a:rPr lang="en-ZA" sz="1200" b="1" dirty="0">
                <a:solidFill>
                  <a:schemeClr val="tx2">
                    <a:lumMod val="75000"/>
                  </a:schemeClr>
                </a:solidFill>
              </a:rPr>
              <a:t>U</a:t>
            </a:r>
            <a:r>
              <a:rPr lang="en-ZA" sz="1200" b="1" dirty="0" smtClean="0">
                <a:solidFill>
                  <a:schemeClr val="tx2">
                    <a:lumMod val="75000"/>
                  </a:schemeClr>
                </a:solidFill>
              </a:rPr>
              <a:t>se </a:t>
            </a:r>
            <a:r>
              <a:rPr lang="en-ZA" sz="1200" b="1" dirty="0">
                <a:solidFill>
                  <a:schemeClr val="tx2">
                    <a:lumMod val="75000"/>
                  </a:schemeClr>
                </a:solidFill>
              </a:rPr>
              <a:t>M</a:t>
            </a:r>
            <a:r>
              <a:rPr lang="en-ZA" sz="1200" b="1" dirty="0" smtClean="0">
                <a:solidFill>
                  <a:schemeClr val="tx2">
                    <a:lumMod val="75000"/>
                  </a:schemeClr>
                </a:solidFill>
              </a:rPr>
              <a:t>anagement Forum</a:t>
            </a:r>
            <a:endParaRPr lang="en-ZA" sz="1200" b="1" dirty="0">
              <a:solidFill>
                <a:schemeClr val="tx2">
                  <a:lumMod val="75000"/>
                </a:schemeClr>
              </a:solidFill>
            </a:endParaRPr>
          </a:p>
          <a:p>
            <a:pPr algn="r"/>
            <a:r>
              <a:rPr lang="en-ZA" sz="1200" b="1" dirty="0" smtClean="0">
                <a:solidFill>
                  <a:schemeClr val="tx2">
                    <a:lumMod val="75000"/>
                  </a:schemeClr>
                </a:solidFill>
              </a:rPr>
              <a:t>Authors: Alize le Roux, </a:t>
            </a:r>
            <a:r>
              <a:rPr lang="en-ZA" sz="1200" b="1" dirty="0" err="1" smtClean="0">
                <a:solidFill>
                  <a:schemeClr val="tx2">
                    <a:lumMod val="75000"/>
                  </a:schemeClr>
                </a:solidFill>
              </a:rPr>
              <a:t>Gerbrand</a:t>
            </a:r>
            <a:r>
              <a:rPr lang="en-ZA" sz="1200" b="1" dirty="0" smtClean="0">
                <a:solidFill>
                  <a:schemeClr val="tx2">
                    <a:lumMod val="75000"/>
                  </a:schemeClr>
                </a:solidFill>
              </a:rPr>
              <a:t> Mans, Quintin van </a:t>
            </a:r>
            <a:r>
              <a:rPr lang="en-ZA" sz="1200" b="1" dirty="0" err="1" smtClean="0">
                <a:solidFill>
                  <a:schemeClr val="tx2">
                    <a:lumMod val="75000"/>
                  </a:schemeClr>
                </a:solidFill>
              </a:rPr>
              <a:t>Heerden</a:t>
            </a:r>
            <a:r>
              <a:rPr lang="en-ZA" sz="1200" b="1" dirty="0" smtClean="0">
                <a:solidFill>
                  <a:schemeClr val="tx2">
                    <a:lumMod val="75000"/>
                  </a:schemeClr>
                </a:solidFill>
              </a:rPr>
              <a:t> &amp; Chantel </a:t>
            </a:r>
            <a:r>
              <a:rPr lang="en-ZA" sz="1200" b="1" dirty="0" err="1" smtClean="0">
                <a:solidFill>
                  <a:schemeClr val="tx2">
                    <a:lumMod val="75000"/>
                  </a:schemeClr>
                </a:solidFill>
              </a:rPr>
              <a:t>Ludick</a:t>
            </a:r>
            <a:endParaRPr lang="en-ZA" dirty="0">
              <a:solidFill>
                <a:schemeClr val="tx2">
                  <a:lumMod val="75000"/>
                </a:schemeClr>
              </a:solidFill>
            </a:endParaRPr>
          </a:p>
        </p:txBody>
      </p:sp>
    </p:spTree>
    <p:extLst>
      <p:ext uri="{BB962C8B-B14F-4D97-AF65-F5344CB8AC3E}">
        <p14:creationId xmlns:p14="http://schemas.microsoft.com/office/powerpoint/2010/main" val="210516276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857250"/>
          </a:xfrm>
        </p:spPr>
        <p:txBody>
          <a:bodyPr/>
          <a:lstStyle/>
          <a:p>
            <a:r>
              <a:rPr lang="en-ZA" dirty="0" smtClean="0"/>
              <a:t>Central to all LULC change models</a:t>
            </a:r>
            <a:endParaRPr lang="en-ZA" dirty="0"/>
          </a:p>
        </p:txBody>
      </p:sp>
      <p:sp>
        <p:nvSpPr>
          <p:cNvPr id="3" name="Content Placeholder 2"/>
          <p:cNvSpPr>
            <a:spLocks noGrp="1"/>
          </p:cNvSpPr>
          <p:nvPr>
            <p:ph sz="quarter" idx="10"/>
          </p:nvPr>
        </p:nvSpPr>
        <p:spPr>
          <a:xfrm>
            <a:off x="457200" y="1052513"/>
            <a:ext cx="8229600" cy="3864261"/>
          </a:xfrm>
        </p:spPr>
        <p:txBody>
          <a:bodyPr>
            <a:normAutofit fontScale="77500" lnSpcReduction="20000"/>
          </a:bodyPr>
          <a:lstStyle/>
          <a:p>
            <a:pPr>
              <a:lnSpc>
                <a:spcPct val="150000"/>
              </a:lnSpc>
            </a:pPr>
            <a:r>
              <a:rPr lang="en-ZA" sz="2100" dirty="0" smtClean="0">
                <a:latin typeface="+mn-lt"/>
              </a:rPr>
              <a:t>Computer simulations </a:t>
            </a:r>
          </a:p>
          <a:p>
            <a:pPr>
              <a:lnSpc>
                <a:spcPct val="150000"/>
              </a:lnSpc>
            </a:pPr>
            <a:r>
              <a:rPr lang="en-ZA" sz="2100" b="1" dirty="0" smtClean="0">
                <a:solidFill>
                  <a:schemeClr val="tx2">
                    <a:lumMod val="75000"/>
                  </a:schemeClr>
                </a:solidFill>
                <a:latin typeface="+mn-lt"/>
              </a:rPr>
              <a:t>Underpinned </a:t>
            </a:r>
            <a:r>
              <a:rPr lang="en-ZA" sz="2100" b="1" dirty="0">
                <a:solidFill>
                  <a:schemeClr val="tx2">
                    <a:lumMod val="75000"/>
                  </a:schemeClr>
                </a:solidFill>
                <a:latin typeface="+mn-lt"/>
              </a:rPr>
              <a:t>by various theories (</a:t>
            </a:r>
            <a:r>
              <a:rPr lang="en-ZA" sz="2100" dirty="0">
                <a:latin typeface="+mn-lt"/>
              </a:rPr>
              <a:t>urban and regional economic theory, sociological and political economy theory, human-nature theories.)</a:t>
            </a:r>
            <a:endParaRPr lang="en-ZA" sz="2100" b="1" dirty="0">
              <a:solidFill>
                <a:schemeClr val="tx2">
                  <a:lumMod val="75000"/>
                </a:schemeClr>
              </a:solidFill>
              <a:latin typeface="+mn-lt"/>
            </a:endParaRPr>
          </a:p>
          <a:p>
            <a:pPr>
              <a:lnSpc>
                <a:spcPct val="150000"/>
              </a:lnSpc>
            </a:pPr>
            <a:r>
              <a:rPr lang="en-ZA" sz="2100" b="1" dirty="0">
                <a:solidFill>
                  <a:schemeClr val="tx2">
                    <a:lumMod val="75000"/>
                  </a:schemeClr>
                </a:solidFill>
                <a:latin typeface="+mn-lt"/>
              </a:rPr>
              <a:t>Build on 3 key building blocks </a:t>
            </a:r>
            <a:r>
              <a:rPr lang="en-ZA" sz="2100" dirty="0">
                <a:latin typeface="+mn-lt"/>
              </a:rPr>
              <a:t>Space, time and human choice</a:t>
            </a:r>
            <a:endParaRPr lang="en-ZA" sz="2100" b="1" dirty="0">
              <a:solidFill>
                <a:schemeClr val="tx2">
                  <a:lumMod val="75000"/>
                </a:schemeClr>
              </a:solidFill>
              <a:latin typeface="+mn-lt"/>
            </a:endParaRPr>
          </a:p>
          <a:p>
            <a:pPr>
              <a:lnSpc>
                <a:spcPct val="150000"/>
              </a:lnSpc>
            </a:pPr>
            <a:r>
              <a:rPr lang="en-ZA" sz="2100" b="1" dirty="0">
                <a:solidFill>
                  <a:schemeClr val="tx2">
                    <a:lumMod val="75000"/>
                  </a:schemeClr>
                </a:solidFill>
                <a:latin typeface="+mn-lt"/>
              </a:rPr>
              <a:t>Classes of </a:t>
            </a:r>
            <a:r>
              <a:rPr lang="en-ZA" sz="2100" b="1" dirty="0">
                <a:solidFill>
                  <a:schemeClr val="accent1">
                    <a:lumMod val="50000"/>
                  </a:schemeClr>
                </a:solidFill>
                <a:latin typeface="+mn-lt"/>
              </a:rPr>
              <a:t>models </a:t>
            </a:r>
            <a:r>
              <a:rPr lang="en-ZA" sz="2100" dirty="0">
                <a:solidFill>
                  <a:schemeClr val="accent1">
                    <a:lumMod val="50000"/>
                  </a:schemeClr>
                </a:solidFill>
                <a:latin typeface="+mn-lt"/>
              </a:rPr>
              <a:t>statistical and </a:t>
            </a:r>
            <a:r>
              <a:rPr lang="en-ZA" sz="2100" dirty="0">
                <a:latin typeface="+mn-lt"/>
              </a:rPr>
              <a:t>economic models, spatial interaction models, optimisation models, integrated models </a:t>
            </a:r>
            <a:endParaRPr lang="en-ZA" sz="2100" b="1" dirty="0">
              <a:solidFill>
                <a:schemeClr val="tx2">
                  <a:lumMod val="75000"/>
                </a:schemeClr>
              </a:solidFill>
              <a:latin typeface="+mn-lt"/>
            </a:endParaRPr>
          </a:p>
          <a:p>
            <a:pPr>
              <a:lnSpc>
                <a:spcPct val="150000"/>
              </a:lnSpc>
            </a:pPr>
            <a:r>
              <a:rPr lang="en-ZA" sz="2100" b="1" dirty="0" smtClean="0">
                <a:solidFill>
                  <a:schemeClr val="tx2">
                    <a:lumMod val="75000"/>
                  </a:schemeClr>
                </a:solidFill>
                <a:latin typeface="+mn-lt"/>
              </a:rPr>
              <a:t>Modelling techniques </a:t>
            </a:r>
            <a:r>
              <a:rPr lang="en-ZA" sz="2100" dirty="0" smtClean="0">
                <a:solidFill>
                  <a:schemeClr val="tx2">
                    <a:lumMod val="75000"/>
                  </a:schemeClr>
                </a:solidFill>
                <a:latin typeface="+mn-lt"/>
                <a:cs typeface="Arial" pitchFamily="34" charset="0"/>
              </a:rPr>
              <a:t>Equations</a:t>
            </a:r>
            <a:r>
              <a:rPr lang="en-ZA" sz="2100" dirty="0">
                <a:solidFill>
                  <a:schemeClr val="tx2">
                    <a:lumMod val="75000"/>
                  </a:schemeClr>
                </a:solidFill>
                <a:latin typeface="+mn-lt"/>
                <a:cs typeface="Arial" pitchFamily="34" charset="0"/>
              </a:rPr>
              <a:t>, Statistics, Expert </a:t>
            </a:r>
            <a:r>
              <a:rPr lang="en-ZA" sz="2100" dirty="0" smtClean="0">
                <a:solidFill>
                  <a:schemeClr val="tx2">
                    <a:lumMod val="75000"/>
                  </a:schemeClr>
                </a:solidFill>
                <a:latin typeface="+mn-lt"/>
                <a:cs typeface="Arial" pitchFamily="34" charset="0"/>
              </a:rPr>
              <a:t>knowledge, </a:t>
            </a:r>
            <a:r>
              <a:rPr lang="en-ZA" sz="2100" dirty="0">
                <a:solidFill>
                  <a:schemeClr val="tx2">
                    <a:lumMod val="75000"/>
                  </a:schemeClr>
                </a:solidFill>
                <a:latin typeface="+mn-lt"/>
                <a:cs typeface="Arial" pitchFamily="34" charset="0"/>
              </a:rPr>
              <a:t>CA, Hybrid, </a:t>
            </a:r>
            <a:r>
              <a:rPr lang="en-ZA" sz="2100" dirty="0" smtClean="0">
                <a:solidFill>
                  <a:schemeClr val="tx2">
                    <a:lumMod val="75000"/>
                  </a:schemeClr>
                </a:solidFill>
                <a:latin typeface="+mn-lt"/>
                <a:cs typeface="Arial" pitchFamily="34" charset="0"/>
              </a:rPr>
              <a:t>ABM</a:t>
            </a:r>
          </a:p>
          <a:p>
            <a:pPr>
              <a:lnSpc>
                <a:spcPct val="150000"/>
              </a:lnSpc>
            </a:pPr>
            <a:r>
              <a:rPr lang="en-ZA" sz="2100" b="1" dirty="0" smtClean="0">
                <a:solidFill>
                  <a:schemeClr val="tx2">
                    <a:lumMod val="75000"/>
                  </a:schemeClr>
                </a:solidFill>
                <a:latin typeface="+mn-lt"/>
                <a:cs typeface="Arial" pitchFamily="34" charset="0"/>
              </a:rPr>
              <a:t>Statistically validated </a:t>
            </a:r>
            <a:r>
              <a:rPr lang="en-ZA" sz="2100" dirty="0" smtClean="0">
                <a:solidFill>
                  <a:schemeClr val="tx2">
                    <a:lumMod val="75000"/>
                  </a:schemeClr>
                </a:solidFill>
                <a:latin typeface="+mn-lt"/>
                <a:cs typeface="Arial" pitchFamily="34" charset="0"/>
              </a:rPr>
              <a:t>Accuracy/Uncertainty</a:t>
            </a:r>
          </a:p>
          <a:p>
            <a:pPr>
              <a:lnSpc>
                <a:spcPct val="150000"/>
              </a:lnSpc>
            </a:pPr>
            <a:r>
              <a:rPr lang="en-ZA" sz="2100" b="1" dirty="0" smtClean="0">
                <a:solidFill>
                  <a:schemeClr val="tx2">
                    <a:lumMod val="75000"/>
                  </a:schemeClr>
                </a:solidFill>
                <a:latin typeface="+mn-lt"/>
                <a:cs typeface="Arial" pitchFamily="34" charset="0"/>
              </a:rPr>
              <a:t>Different models </a:t>
            </a:r>
            <a:r>
              <a:rPr lang="en-ZA" sz="2100" dirty="0" smtClean="0">
                <a:solidFill>
                  <a:schemeClr val="tx2">
                    <a:lumMod val="75000"/>
                  </a:schemeClr>
                </a:solidFill>
                <a:latin typeface="+mn-lt"/>
                <a:cs typeface="Arial" pitchFamily="34" charset="0"/>
              </a:rPr>
              <a:t>for different Scales , Resolutions and Questions</a:t>
            </a:r>
          </a:p>
          <a:p>
            <a:pPr>
              <a:lnSpc>
                <a:spcPct val="150000"/>
              </a:lnSpc>
            </a:pPr>
            <a:r>
              <a:rPr lang="en-ZA" sz="2100" b="1" dirty="0" smtClean="0">
                <a:solidFill>
                  <a:schemeClr val="tx2">
                    <a:lumMod val="75000"/>
                  </a:schemeClr>
                </a:solidFill>
                <a:latin typeface="+mn-lt"/>
                <a:cs typeface="Arial" pitchFamily="34" charset="0"/>
              </a:rPr>
              <a:t>Examples</a:t>
            </a:r>
            <a:r>
              <a:rPr lang="en-ZA" sz="2100" dirty="0" smtClean="0">
                <a:solidFill>
                  <a:schemeClr val="tx2">
                    <a:lumMod val="75000"/>
                  </a:schemeClr>
                </a:solidFill>
                <a:latin typeface="+mn-lt"/>
                <a:cs typeface="Arial" pitchFamily="34" charset="0"/>
              </a:rPr>
              <a:t> include Sleuth, What-if, </a:t>
            </a:r>
            <a:r>
              <a:rPr lang="en-ZA" sz="2100" dirty="0" err="1" smtClean="0">
                <a:solidFill>
                  <a:schemeClr val="tx2">
                    <a:lumMod val="75000"/>
                  </a:schemeClr>
                </a:solidFill>
                <a:latin typeface="+mn-lt"/>
                <a:cs typeface="Arial" pitchFamily="34" charset="0"/>
              </a:rPr>
              <a:t>UrbanSim</a:t>
            </a:r>
            <a:r>
              <a:rPr lang="en-ZA" sz="2100" dirty="0" smtClean="0">
                <a:solidFill>
                  <a:schemeClr val="tx2">
                    <a:lumMod val="75000"/>
                  </a:schemeClr>
                </a:solidFill>
                <a:latin typeface="+mn-lt"/>
                <a:cs typeface="Arial" pitchFamily="34" charset="0"/>
              </a:rPr>
              <a:t>, Dyna-Clue , etc.</a:t>
            </a:r>
          </a:p>
          <a:p>
            <a:pPr>
              <a:lnSpc>
                <a:spcPct val="150000"/>
              </a:lnSpc>
            </a:pPr>
            <a:endParaRPr lang="en-ZA" dirty="0">
              <a:solidFill>
                <a:schemeClr val="tx2">
                  <a:lumMod val="75000"/>
                </a:schemeClr>
              </a:solidFill>
              <a:latin typeface="+mn-lt"/>
              <a:cs typeface="Arial" pitchFamily="34" charset="0"/>
            </a:endParaRPr>
          </a:p>
          <a:p>
            <a:endParaRPr lang="en-ZA" dirty="0">
              <a:latin typeface="+mn-lt"/>
            </a:endParaRPr>
          </a:p>
        </p:txBody>
      </p:sp>
    </p:spTree>
    <p:extLst>
      <p:ext uri="{BB962C8B-B14F-4D97-AF65-F5344CB8AC3E}">
        <p14:creationId xmlns:p14="http://schemas.microsoft.com/office/powerpoint/2010/main" val="22942079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9" name="Line 2"/>
          <p:cNvSpPr>
            <a:spLocks noChangeShapeType="1"/>
          </p:cNvSpPr>
          <p:nvPr/>
        </p:nvSpPr>
        <p:spPr bwMode="auto">
          <a:xfrm>
            <a:off x="6084094" y="2031206"/>
            <a:ext cx="1191" cy="2214563"/>
          </a:xfrm>
          <a:prstGeom prst="line">
            <a:avLst/>
          </a:prstGeom>
          <a:noFill/>
          <a:ln w="9360">
            <a:solidFill>
              <a:srgbClr val="F8F8F8"/>
            </a:solidFill>
            <a:miter lim="800000"/>
            <a:headEnd/>
            <a:tailEnd/>
          </a:ln>
        </p:spPr>
        <p:txBody>
          <a:bodyPr/>
          <a:lstStyle/>
          <a:p>
            <a:pPr defTabSz="336947" fontAlgn="base">
              <a:spcBef>
                <a:spcPct val="0"/>
              </a:spcBef>
              <a:spcAft>
                <a:spcPct val="0"/>
              </a:spcAft>
            </a:pPr>
            <a:endParaRPr lang="en-GB">
              <a:solidFill>
                <a:srgbClr val="FFFFFF"/>
              </a:solidFill>
            </a:endParaRPr>
          </a:p>
        </p:txBody>
      </p:sp>
      <p:sp>
        <p:nvSpPr>
          <p:cNvPr id="19460" name="Line 3"/>
          <p:cNvSpPr>
            <a:spLocks noChangeShapeType="1"/>
          </p:cNvSpPr>
          <p:nvPr/>
        </p:nvSpPr>
        <p:spPr bwMode="auto">
          <a:xfrm>
            <a:off x="4787504" y="2085975"/>
            <a:ext cx="1190" cy="2214563"/>
          </a:xfrm>
          <a:prstGeom prst="line">
            <a:avLst/>
          </a:prstGeom>
          <a:noFill/>
          <a:ln w="9360">
            <a:solidFill>
              <a:srgbClr val="F8F8F8"/>
            </a:solidFill>
            <a:miter lim="800000"/>
            <a:headEnd/>
            <a:tailEnd/>
          </a:ln>
        </p:spPr>
        <p:txBody>
          <a:bodyPr/>
          <a:lstStyle/>
          <a:p>
            <a:pPr defTabSz="336947" fontAlgn="base">
              <a:spcBef>
                <a:spcPct val="0"/>
              </a:spcBef>
              <a:spcAft>
                <a:spcPct val="0"/>
              </a:spcAft>
            </a:pPr>
            <a:endParaRPr lang="en-GB">
              <a:solidFill>
                <a:srgbClr val="FFFFFF"/>
              </a:solidFill>
            </a:endParaRPr>
          </a:p>
        </p:txBody>
      </p:sp>
      <p:sp>
        <p:nvSpPr>
          <p:cNvPr id="19461" name="Line 4"/>
          <p:cNvSpPr>
            <a:spLocks noChangeShapeType="1"/>
          </p:cNvSpPr>
          <p:nvPr/>
        </p:nvSpPr>
        <p:spPr bwMode="auto">
          <a:xfrm>
            <a:off x="3545681" y="1977628"/>
            <a:ext cx="1191" cy="2214563"/>
          </a:xfrm>
          <a:prstGeom prst="line">
            <a:avLst/>
          </a:prstGeom>
          <a:noFill/>
          <a:ln w="9360">
            <a:solidFill>
              <a:srgbClr val="F8F8F8"/>
            </a:solidFill>
            <a:miter lim="800000"/>
            <a:headEnd/>
            <a:tailEnd/>
          </a:ln>
        </p:spPr>
        <p:txBody>
          <a:bodyPr/>
          <a:lstStyle/>
          <a:p>
            <a:pPr defTabSz="336947" fontAlgn="base">
              <a:spcBef>
                <a:spcPct val="0"/>
              </a:spcBef>
              <a:spcAft>
                <a:spcPct val="0"/>
              </a:spcAft>
            </a:pPr>
            <a:endParaRPr lang="en-GB">
              <a:solidFill>
                <a:srgbClr val="FFFFFF"/>
              </a:solidFill>
            </a:endParaRPr>
          </a:p>
        </p:txBody>
      </p:sp>
      <p:sp>
        <p:nvSpPr>
          <p:cNvPr id="19468" name="Oval 11"/>
          <p:cNvSpPr>
            <a:spLocks noChangeArrowheads="1"/>
          </p:cNvSpPr>
          <p:nvPr/>
        </p:nvSpPr>
        <p:spPr bwMode="auto">
          <a:xfrm>
            <a:off x="4577954" y="1154906"/>
            <a:ext cx="1322784" cy="1214438"/>
          </a:xfrm>
          <a:prstGeom prst="ellipse">
            <a:avLst/>
          </a:prstGeom>
          <a:noFill/>
          <a:ln w="9525">
            <a:noFill/>
            <a:round/>
            <a:headEnd/>
            <a:tailEnd/>
          </a:ln>
        </p:spPr>
        <p:txBody>
          <a:bodyPr wrap="none" anchor="ctr"/>
          <a:lstStyle/>
          <a:p>
            <a:pPr defTabSz="336947" eaLnBrk="0" fontAlgn="base" hangingPunct="0">
              <a:lnSpc>
                <a:spcPct val="81000"/>
              </a:lnSpc>
              <a:spcBef>
                <a:spcPct val="0"/>
              </a:spcBef>
              <a:spcAft>
                <a:spcPct val="0"/>
              </a:spcAft>
              <a:buClr>
                <a:srgbClr val="AFAFAF"/>
              </a:buClr>
              <a:buSzPct val="100000"/>
            </a:pPr>
            <a:endParaRPr lang="en-US">
              <a:solidFill>
                <a:srgbClr val="FFFFFF"/>
              </a:solidFill>
            </a:endParaRPr>
          </a:p>
        </p:txBody>
      </p:sp>
      <p:sp>
        <p:nvSpPr>
          <p:cNvPr id="19469" name="Oval 12"/>
          <p:cNvSpPr>
            <a:spLocks noChangeArrowheads="1"/>
          </p:cNvSpPr>
          <p:nvPr/>
        </p:nvSpPr>
        <p:spPr bwMode="auto">
          <a:xfrm>
            <a:off x="5807869" y="1154906"/>
            <a:ext cx="1322785" cy="1214438"/>
          </a:xfrm>
          <a:prstGeom prst="ellipse">
            <a:avLst/>
          </a:prstGeom>
          <a:noFill/>
          <a:ln w="9525">
            <a:noFill/>
            <a:round/>
            <a:headEnd/>
            <a:tailEnd/>
          </a:ln>
        </p:spPr>
        <p:txBody>
          <a:bodyPr wrap="none" anchor="ctr"/>
          <a:lstStyle/>
          <a:p>
            <a:pPr defTabSz="336947" eaLnBrk="0" fontAlgn="base" hangingPunct="0">
              <a:lnSpc>
                <a:spcPct val="81000"/>
              </a:lnSpc>
              <a:spcBef>
                <a:spcPct val="0"/>
              </a:spcBef>
              <a:spcAft>
                <a:spcPct val="0"/>
              </a:spcAft>
              <a:buClr>
                <a:srgbClr val="AFAFAF"/>
              </a:buClr>
              <a:buSzPct val="100000"/>
            </a:pPr>
            <a:endParaRPr lang="en-US">
              <a:solidFill>
                <a:srgbClr val="FFFFFF"/>
              </a:solidFill>
            </a:endParaRPr>
          </a:p>
        </p:txBody>
      </p:sp>
      <p:sp>
        <p:nvSpPr>
          <p:cNvPr id="19471" name="AutoShape 14"/>
          <p:cNvSpPr>
            <a:spLocks noChangeArrowheads="1"/>
          </p:cNvSpPr>
          <p:nvPr/>
        </p:nvSpPr>
        <p:spPr bwMode="auto">
          <a:xfrm>
            <a:off x="1154906" y="3401616"/>
            <a:ext cx="1653779" cy="275034"/>
          </a:xfrm>
          <a:prstGeom prst="roundRect">
            <a:avLst>
              <a:gd name="adj" fmla="val 431"/>
            </a:avLst>
          </a:prstGeom>
          <a:noFill/>
          <a:ln w="9525">
            <a:noFill/>
            <a:round/>
            <a:headEnd/>
            <a:tailEnd/>
          </a:ln>
        </p:spPr>
        <p:txBody>
          <a:bodyPr wrap="none" lIns="67500" tIns="33750" rIns="67500" bIns="33750" anchor="ctr" anchorCtr="1"/>
          <a:lstStyle/>
          <a:p>
            <a:pPr algn="r" defTabSz="336947" eaLnBrk="0" fontAlgn="base" hangingPunct="0">
              <a:lnSpc>
                <a:spcPct val="76000"/>
              </a:lnSpc>
              <a:spcBef>
                <a:spcPct val="0"/>
              </a:spcBef>
              <a:spcAft>
                <a:spcPct val="0"/>
              </a:spcAft>
              <a:buClr>
                <a:srgbClr val="AFAFAF"/>
              </a:buClr>
              <a:buSzPct val="100000"/>
              <a:tabLst>
                <a:tab pos="0" algn="l"/>
                <a:tab pos="335756" algn="l"/>
                <a:tab pos="672704" algn="l"/>
                <a:tab pos="1009650" algn="l"/>
                <a:tab pos="1346597" algn="l"/>
                <a:tab pos="1683544" algn="l"/>
                <a:tab pos="2020491" algn="l"/>
                <a:tab pos="2357438" algn="l"/>
                <a:tab pos="2694385" algn="l"/>
                <a:tab pos="3031331" algn="l"/>
                <a:tab pos="3368279" algn="l"/>
                <a:tab pos="3705225" algn="l"/>
                <a:tab pos="4042172" algn="l"/>
                <a:tab pos="4379119" algn="l"/>
                <a:tab pos="4716066" algn="l"/>
                <a:tab pos="5053013" algn="l"/>
                <a:tab pos="5389960" algn="l"/>
                <a:tab pos="5726906" algn="l"/>
                <a:tab pos="6063854" algn="l"/>
                <a:tab pos="6400800" algn="l"/>
                <a:tab pos="6737747" algn="l"/>
              </a:tabLst>
            </a:pPr>
            <a:endParaRPr lang="en-GB" sz="1200" b="1" dirty="0">
              <a:solidFill>
                <a:srgbClr val="012D50"/>
              </a:solidFill>
            </a:endParaRPr>
          </a:p>
        </p:txBody>
      </p:sp>
      <p:sp>
        <p:nvSpPr>
          <p:cNvPr id="19479" name="Text Box 23"/>
          <p:cNvSpPr txBox="1">
            <a:spLocks noChangeArrowheads="1"/>
          </p:cNvSpPr>
          <p:nvPr/>
        </p:nvSpPr>
        <p:spPr bwMode="auto">
          <a:xfrm>
            <a:off x="148232" y="190479"/>
            <a:ext cx="5091113" cy="520304"/>
          </a:xfrm>
          <a:prstGeom prst="rect">
            <a:avLst/>
          </a:prstGeom>
          <a:noFill/>
          <a:ln w="9525">
            <a:noFill/>
            <a:round/>
            <a:headEnd/>
            <a:tailEnd/>
          </a:ln>
        </p:spPr>
        <p:txBody>
          <a:bodyPr wrap="none" lIns="67500" tIns="33750" rIns="67500" bIns="33750"/>
          <a:lstStyle/>
          <a:p>
            <a:pPr defTabSz="336947" fontAlgn="base">
              <a:lnSpc>
                <a:spcPct val="93000"/>
              </a:lnSpc>
              <a:spcBef>
                <a:spcPct val="0"/>
              </a:spcBef>
              <a:spcAft>
                <a:spcPct val="0"/>
              </a:spcAft>
              <a:buClr>
                <a:srgbClr val="AFAFAF"/>
              </a:buClr>
              <a:buSzPct val="100000"/>
              <a:tabLst>
                <a:tab pos="0" algn="l"/>
                <a:tab pos="335756" algn="l"/>
                <a:tab pos="672704" algn="l"/>
                <a:tab pos="1009650" algn="l"/>
                <a:tab pos="1346597" algn="l"/>
                <a:tab pos="1683544" algn="l"/>
                <a:tab pos="2020491" algn="l"/>
                <a:tab pos="2357438" algn="l"/>
                <a:tab pos="2694385" algn="l"/>
                <a:tab pos="3031331" algn="l"/>
                <a:tab pos="3368279" algn="l"/>
                <a:tab pos="3705225" algn="l"/>
                <a:tab pos="4042172" algn="l"/>
                <a:tab pos="4379119" algn="l"/>
                <a:tab pos="4716066" algn="l"/>
                <a:tab pos="5053013" algn="l"/>
                <a:tab pos="5389960" algn="l"/>
                <a:tab pos="5726906" algn="l"/>
                <a:tab pos="6063854" algn="l"/>
                <a:tab pos="6400800" algn="l"/>
                <a:tab pos="6737747" algn="l"/>
              </a:tabLst>
            </a:pPr>
            <a:r>
              <a:rPr lang="en-ZA" sz="2500" b="1" dirty="0" smtClean="0">
                <a:solidFill>
                  <a:prstClr val="white"/>
                </a:solidFill>
                <a:latin typeface="Arial"/>
                <a:ea typeface="+mj-ea"/>
                <a:cs typeface="Arial"/>
              </a:rPr>
              <a:t>Models @ </a:t>
            </a:r>
            <a:r>
              <a:rPr lang="en-ZA" sz="2500" b="1" dirty="0">
                <a:solidFill>
                  <a:prstClr val="white"/>
                </a:solidFill>
                <a:latin typeface="Arial"/>
                <a:ea typeface="+mj-ea"/>
                <a:cs typeface="Arial"/>
              </a:rPr>
              <a:t>Local Municipal / Metro Scale</a:t>
            </a:r>
            <a:endParaRPr lang="en-GB" sz="2400" b="1" dirty="0">
              <a:solidFill>
                <a:srgbClr val="FFFFFF"/>
              </a:solidFill>
            </a:endParaRPr>
          </a:p>
        </p:txBody>
      </p:sp>
      <p:sp>
        <p:nvSpPr>
          <p:cNvPr id="20" name="Rectangle 19"/>
          <p:cNvSpPr/>
          <p:nvPr/>
        </p:nvSpPr>
        <p:spPr>
          <a:xfrm>
            <a:off x="-18135" y="880534"/>
            <a:ext cx="1916831" cy="4262966"/>
          </a:xfrm>
          <a:prstGeom prst="rect">
            <a:avLst/>
          </a:prstGeom>
          <a:solidFill>
            <a:schemeClr val="bg1">
              <a:lumMod val="95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en-GB" sz="1350">
              <a:solidFill>
                <a:prstClr val="white"/>
              </a:solidFill>
            </a:endParaRPr>
          </a:p>
        </p:txBody>
      </p:sp>
      <p:sp>
        <p:nvSpPr>
          <p:cNvPr id="21" name="Pentagon 20"/>
          <p:cNvSpPr/>
          <p:nvPr/>
        </p:nvSpPr>
        <p:spPr>
          <a:xfrm>
            <a:off x="-1" y="885472"/>
            <a:ext cx="2494983" cy="432048"/>
          </a:xfrm>
          <a:prstGeom prst="homePlate">
            <a:avLst/>
          </a:prstGeom>
          <a:solidFill>
            <a:srgbClr val="012D50"/>
          </a:solidFill>
          <a:ln>
            <a:solidFill>
              <a:srgbClr val="012D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r>
              <a:rPr lang="en-GB" sz="1200" b="1" dirty="0" smtClean="0">
                <a:solidFill>
                  <a:prstClr val="white"/>
                </a:solidFill>
                <a:cs typeface="Arial" pitchFamily="34" charset="0"/>
              </a:rPr>
              <a:t>CSIR adapted &amp; applied models</a:t>
            </a:r>
            <a:endParaRPr lang="en-GB" sz="1000" b="1" dirty="0">
              <a:solidFill>
                <a:prstClr val="white"/>
              </a:solidFill>
              <a:cs typeface="Arial" pitchFamily="34" charset="0"/>
            </a:endParaRPr>
          </a:p>
        </p:txBody>
      </p:sp>
      <p:sp>
        <p:nvSpPr>
          <p:cNvPr id="24" name="Rectangle 23"/>
          <p:cNvSpPr/>
          <p:nvPr/>
        </p:nvSpPr>
        <p:spPr>
          <a:xfrm rot="20970829">
            <a:off x="7209742" y="2355162"/>
            <a:ext cx="184731" cy="207749"/>
          </a:xfrm>
          <a:prstGeom prst="rect">
            <a:avLst/>
          </a:prstGeom>
        </p:spPr>
        <p:txBody>
          <a:bodyPr wrap="none">
            <a:spAutoFit/>
          </a:bodyPr>
          <a:lstStyle/>
          <a:p>
            <a:pPr fontAlgn="base">
              <a:spcBef>
                <a:spcPct val="0"/>
              </a:spcBef>
              <a:spcAft>
                <a:spcPct val="0"/>
              </a:spcAft>
            </a:pPr>
            <a:endParaRPr lang="en-GB" sz="750" dirty="0">
              <a:solidFill>
                <a:prstClr val="white"/>
              </a:solidFill>
              <a:cs typeface="Arial" pitchFamily="34" charset="0"/>
            </a:endParaRPr>
          </a:p>
        </p:txBody>
      </p:sp>
      <p:sp>
        <p:nvSpPr>
          <p:cNvPr id="33" name="Rectangle 32"/>
          <p:cNvSpPr/>
          <p:nvPr/>
        </p:nvSpPr>
        <p:spPr>
          <a:xfrm>
            <a:off x="5652120" y="4142067"/>
            <a:ext cx="784189" cy="219291"/>
          </a:xfrm>
          <a:prstGeom prst="rect">
            <a:avLst/>
          </a:prstGeom>
        </p:spPr>
        <p:txBody>
          <a:bodyPr wrap="none">
            <a:spAutoFit/>
          </a:bodyPr>
          <a:lstStyle/>
          <a:p>
            <a:pPr fontAlgn="base">
              <a:spcBef>
                <a:spcPct val="0"/>
              </a:spcBef>
              <a:spcAft>
                <a:spcPct val="0"/>
              </a:spcAft>
            </a:pPr>
            <a:r>
              <a:rPr lang="en-GB" sz="825" dirty="0">
                <a:solidFill>
                  <a:prstClr val="white"/>
                </a:solidFill>
                <a:cs typeface="Arial" pitchFamily="34" charset="0"/>
              </a:rPr>
              <a:t>Port Elizabeth</a:t>
            </a:r>
          </a:p>
        </p:txBody>
      </p:sp>
      <p:sp>
        <p:nvSpPr>
          <p:cNvPr id="35" name="Rectangle 34"/>
          <p:cNvSpPr/>
          <p:nvPr/>
        </p:nvSpPr>
        <p:spPr>
          <a:xfrm>
            <a:off x="6732343" y="3331977"/>
            <a:ext cx="506870" cy="219291"/>
          </a:xfrm>
          <a:prstGeom prst="rect">
            <a:avLst/>
          </a:prstGeom>
        </p:spPr>
        <p:txBody>
          <a:bodyPr wrap="none">
            <a:spAutoFit/>
          </a:bodyPr>
          <a:lstStyle/>
          <a:p>
            <a:pPr fontAlgn="base">
              <a:spcBef>
                <a:spcPct val="0"/>
              </a:spcBef>
              <a:spcAft>
                <a:spcPct val="0"/>
              </a:spcAft>
            </a:pPr>
            <a:r>
              <a:rPr lang="en-GB" sz="825" dirty="0">
                <a:solidFill>
                  <a:prstClr val="white"/>
                </a:solidFill>
                <a:cs typeface="Arial" pitchFamily="34" charset="0"/>
              </a:rPr>
              <a:t>Durban</a:t>
            </a:r>
          </a:p>
        </p:txBody>
      </p:sp>
      <p:sp>
        <p:nvSpPr>
          <p:cNvPr id="38" name="TextBox 37"/>
          <p:cNvSpPr txBox="1"/>
          <p:nvPr/>
        </p:nvSpPr>
        <p:spPr>
          <a:xfrm>
            <a:off x="-4825" y="1412042"/>
            <a:ext cx="2019012" cy="3624069"/>
          </a:xfrm>
          <a:prstGeom prst="rect">
            <a:avLst/>
          </a:prstGeom>
          <a:noFill/>
        </p:spPr>
        <p:txBody>
          <a:bodyPr wrap="square">
            <a:spAutoFit/>
          </a:bodyPr>
          <a:lstStyle/>
          <a:p>
            <a:pPr fontAlgn="base">
              <a:spcBef>
                <a:spcPct val="0"/>
              </a:spcBef>
              <a:spcAft>
                <a:spcPct val="0"/>
              </a:spcAft>
              <a:defRPr/>
            </a:pPr>
            <a:r>
              <a:rPr lang="en-GB" sz="1350" b="1" dirty="0" smtClean="0">
                <a:solidFill>
                  <a:schemeClr val="tx2">
                    <a:lumMod val="50000"/>
                  </a:schemeClr>
                </a:solidFill>
                <a:cs typeface="Arial" charset="0"/>
              </a:rPr>
              <a:t>Scales:</a:t>
            </a:r>
          </a:p>
          <a:p>
            <a:pPr fontAlgn="base">
              <a:spcBef>
                <a:spcPct val="0"/>
              </a:spcBef>
              <a:spcAft>
                <a:spcPct val="0"/>
              </a:spcAft>
              <a:defRPr/>
            </a:pPr>
            <a:r>
              <a:rPr lang="en-GB" sz="1350" dirty="0" smtClean="0">
                <a:solidFill>
                  <a:schemeClr val="tx2">
                    <a:lumMod val="50000"/>
                  </a:schemeClr>
                </a:solidFill>
                <a:cs typeface="Arial" charset="0"/>
              </a:rPr>
              <a:t>Local, Metropolitan</a:t>
            </a:r>
          </a:p>
          <a:p>
            <a:pPr fontAlgn="base">
              <a:spcBef>
                <a:spcPct val="0"/>
              </a:spcBef>
              <a:spcAft>
                <a:spcPct val="0"/>
              </a:spcAft>
              <a:defRPr/>
            </a:pPr>
            <a:endParaRPr lang="en-GB" sz="1350" dirty="0">
              <a:solidFill>
                <a:schemeClr val="tx2">
                  <a:lumMod val="50000"/>
                </a:schemeClr>
              </a:solidFill>
              <a:cs typeface="Arial" charset="0"/>
            </a:endParaRPr>
          </a:p>
          <a:p>
            <a:pPr fontAlgn="base">
              <a:spcBef>
                <a:spcPct val="0"/>
              </a:spcBef>
              <a:spcAft>
                <a:spcPct val="0"/>
              </a:spcAft>
              <a:defRPr/>
            </a:pPr>
            <a:r>
              <a:rPr lang="en-GB" sz="1350" b="1" dirty="0">
                <a:solidFill>
                  <a:schemeClr val="tx2">
                    <a:lumMod val="50000"/>
                  </a:schemeClr>
                </a:solidFill>
                <a:cs typeface="Arial" charset="0"/>
              </a:rPr>
              <a:t>Models:</a:t>
            </a:r>
          </a:p>
          <a:p>
            <a:pPr fontAlgn="base">
              <a:spcBef>
                <a:spcPct val="0"/>
              </a:spcBef>
              <a:spcAft>
                <a:spcPct val="0"/>
              </a:spcAft>
              <a:defRPr/>
            </a:pPr>
            <a:r>
              <a:rPr lang="en-GB" sz="1350" dirty="0">
                <a:solidFill>
                  <a:schemeClr val="tx2">
                    <a:lumMod val="50000"/>
                  </a:schemeClr>
                </a:solidFill>
                <a:cs typeface="Arial" charset="0"/>
              </a:rPr>
              <a:t>Dyna-Clue model, Sleuth, What-if </a:t>
            </a:r>
            <a:r>
              <a:rPr lang="en-GB" sz="1350" dirty="0" smtClean="0">
                <a:solidFill>
                  <a:schemeClr val="tx2">
                    <a:lumMod val="50000"/>
                  </a:schemeClr>
                </a:solidFill>
                <a:cs typeface="Arial" charset="0"/>
              </a:rPr>
              <a:t>2.0 &amp; </a:t>
            </a:r>
            <a:r>
              <a:rPr lang="en-GB" sz="1350" dirty="0" err="1">
                <a:solidFill>
                  <a:schemeClr val="tx2">
                    <a:lumMod val="50000"/>
                  </a:schemeClr>
                </a:solidFill>
                <a:cs typeface="Arial" charset="0"/>
              </a:rPr>
              <a:t>UrbanSim</a:t>
            </a:r>
            <a:r>
              <a:rPr lang="en-GB" sz="1350" dirty="0">
                <a:solidFill>
                  <a:schemeClr val="tx2">
                    <a:lumMod val="50000"/>
                  </a:schemeClr>
                </a:solidFill>
                <a:cs typeface="Arial" charset="0"/>
              </a:rPr>
              <a:t> </a:t>
            </a:r>
            <a:r>
              <a:rPr lang="en-GB" sz="1350" dirty="0" smtClean="0">
                <a:solidFill>
                  <a:schemeClr val="tx2">
                    <a:lumMod val="50000"/>
                  </a:schemeClr>
                </a:solidFill>
                <a:cs typeface="Arial" charset="0"/>
              </a:rPr>
              <a:t>model</a:t>
            </a:r>
          </a:p>
          <a:p>
            <a:pPr fontAlgn="base">
              <a:spcBef>
                <a:spcPct val="0"/>
              </a:spcBef>
              <a:spcAft>
                <a:spcPct val="0"/>
              </a:spcAft>
              <a:defRPr/>
            </a:pPr>
            <a:endParaRPr lang="en-ZA" sz="1350" dirty="0" smtClean="0">
              <a:solidFill>
                <a:schemeClr val="tx2">
                  <a:lumMod val="50000"/>
                </a:schemeClr>
              </a:solidFill>
              <a:cs typeface="Arial" charset="0"/>
            </a:endParaRPr>
          </a:p>
          <a:p>
            <a:pPr fontAlgn="base">
              <a:spcBef>
                <a:spcPct val="0"/>
              </a:spcBef>
              <a:spcAft>
                <a:spcPct val="0"/>
              </a:spcAft>
              <a:defRPr/>
            </a:pPr>
            <a:r>
              <a:rPr lang="en-GB" sz="1350" b="1" dirty="0" smtClean="0">
                <a:solidFill>
                  <a:schemeClr val="tx2">
                    <a:lumMod val="50000"/>
                  </a:schemeClr>
                </a:solidFill>
                <a:cs typeface="Arial" charset="0"/>
              </a:rPr>
              <a:t>Resolution:</a:t>
            </a:r>
          </a:p>
          <a:p>
            <a:pPr fontAlgn="base">
              <a:spcBef>
                <a:spcPct val="0"/>
              </a:spcBef>
              <a:spcAft>
                <a:spcPct val="0"/>
              </a:spcAft>
              <a:defRPr/>
            </a:pPr>
            <a:r>
              <a:rPr lang="en-ZA" sz="1350" dirty="0" smtClean="0">
                <a:solidFill>
                  <a:schemeClr val="tx2">
                    <a:lumMod val="50000"/>
                  </a:schemeClr>
                </a:solidFill>
                <a:cs typeface="Arial" charset="0"/>
              </a:rPr>
              <a:t>Erf level, 30m, 100m</a:t>
            </a:r>
            <a:endParaRPr lang="en-ZA" sz="1350" dirty="0">
              <a:solidFill>
                <a:schemeClr val="tx2">
                  <a:lumMod val="50000"/>
                </a:schemeClr>
              </a:solidFill>
              <a:cs typeface="Arial" charset="0"/>
            </a:endParaRPr>
          </a:p>
          <a:p>
            <a:pPr fontAlgn="base">
              <a:spcBef>
                <a:spcPct val="0"/>
              </a:spcBef>
              <a:spcAft>
                <a:spcPct val="0"/>
              </a:spcAft>
              <a:defRPr/>
            </a:pPr>
            <a:endParaRPr lang="en-GB" sz="1350" dirty="0">
              <a:solidFill>
                <a:schemeClr val="tx2">
                  <a:lumMod val="50000"/>
                </a:schemeClr>
              </a:solidFill>
              <a:cs typeface="Arial" charset="0"/>
            </a:endParaRPr>
          </a:p>
          <a:p>
            <a:pPr fontAlgn="base">
              <a:spcBef>
                <a:spcPct val="0"/>
              </a:spcBef>
              <a:spcAft>
                <a:spcPct val="0"/>
              </a:spcAft>
              <a:defRPr/>
            </a:pPr>
            <a:r>
              <a:rPr lang="en-GB" sz="1350" b="1" dirty="0" smtClean="0">
                <a:solidFill>
                  <a:schemeClr val="tx2">
                    <a:lumMod val="50000"/>
                  </a:schemeClr>
                </a:solidFill>
                <a:cs typeface="Arial" charset="0"/>
              </a:rPr>
              <a:t>Techniques:</a:t>
            </a:r>
            <a:endParaRPr lang="en-GB" sz="1350" b="1" dirty="0">
              <a:solidFill>
                <a:schemeClr val="tx2">
                  <a:lumMod val="50000"/>
                </a:schemeClr>
              </a:solidFill>
              <a:cs typeface="Arial" charset="0"/>
            </a:endParaRPr>
          </a:p>
          <a:p>
            <a:pPr fontAlgn="base">
              <a:spcBef>
                <a:spcPct val="0"/>
              </a:spcBef>
              <a:spcAft>
                <a:spcPct val="0"/>
              </a:spcAft>
              <a:defRPr/>
            </a:pPr>
            <a:r>
              <a:rPr lang="en-GB" sz="1350" dirty="0" smtClean="0">
                <a:solidFill>
                  <a:schemeClr val="tx2">
                    <a:lumMod val="50000"/>
                  </a:schemeClr>
                </a:solidFill>
                <a:cs typeface="Arial" charset="0"/>
              </a:rPr>
              <a:t>GIS DSS, CA, AMB, Hybrid</a:t>
            </a:r>
            <a:endParaRPr lang="en-GB" sz="1350" dirty="0">
              <a:solidFill>
                <a:schemeClr val="tx2">
                  <a:lumMod val="50000"/>
                </a:schemeClr>
              </a:solidFill>
              <a:cs typeface="Arial" charset="0"/>
            </a:endParaRPr>
          </a:p>
          <a:p>
            <a:pPr fontAlgn="base">
              <a:spcBef>
                <a:spcPct val="0"/>
              </a:spcBef>
              <a:spcAft>
                <a:spcPct val="0"/>
              </a:spcAft>
              <a:defRPr/>
            </a:pPr>
            <a:endParaRPr lang="en-GB" sz="1350" dirty="0" smtClean="0">
              <a:solidFill>
                <a:schemeClr val="tx2">
                  <a:lumMod val="50000"/>
                </a:schemeClr>
              </a:solidFill>
              <a:cs typeface="Arial" charset="0"/>
            </a:endParaRPr>
          </a:p>
          <a:p>
            <a:pPr fontAlgn="base">
              <a:spcBef>
                <a:spcPct val="0"/>
              </a:spcBef>
              <a:spcAft>
                <a:spcPct val="0"/>
              </a:spcAft>
              <a:defRPr/>
            </a:pPr>
            <a:r>
              <a:rPr lang="en-GB" sz="1350" b="1" dirty="0" smtClean="0">
                <a:solidFill>
                  <a:schemeClr val="tx2">
                    <a:lumMod val="50000"/>
                  </a:schemeClr>
                </a:solidFill>
                <a:cs typeface="Arial" charset="0"/>
              </a:rPr>
              <a:t>Locations:</a:t>
            </a:r>
          </a:p>
          <a:p>
            <a:pPr fontAlgn="base">
              <a:spcBef>
                <a:spcPct val="0"/>
              </a:spcBef>
              <a:spcAft>
                <a:spcPct val="0"/>
              </a:spcAft>
              <a:defRPr/>
            </a:pPr>
            <a:r>
              <a:rPr lang="en-GB" sz="1350" dirty="0" smtClean="0">
                <a:solidFill>
                  <a:schemeClr val="tx2">
                    <a:lumMod val="50000"/>
                  </a:schemeClr>
                </a:solidFill>
                <a:cs typeface="Arial" charset="0"/>
              </a:rPr>
              <a:t>JHB, NMBM, Tshwane, </a:t>
            </a:r>
            <a:r>
              <a:rPr lang="en-GB" sz="1350" dirty="0" err="1" smtClean="0">
                <a:solidFill>
                  <a:schemeClr val="tx2">
                    <a:lumMod val="50000"/>
                  </a:schemeClr>
                </a:solidFill>
                <a:cs typeface="Arial" charset="0"/>
              </a:rPr>
              <a:t>Ekh</a:t>
            </a:r>
            <a:endParaRPr lang="en-GB" sz="1350" dirty="0">
              <a:solidFill>
                <a:schemeClr val="tx2">
                  <a:lumMod val="50000"/>
                </a:schemeClr>
              </a:solidFill>
              <a:cs typeface="Arial" charset="0"/>
            </a:endParaRPr>
          </a:p>
        </p:txBody>
      </p:sp>
      <p:pic>
        <p:nvPicPr>
          <p:cNvPr id="409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693788" y="862922"/>
            <a:ext cx="5940320" cy="420098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234578914"/>
      </p:ext>
    </p:extLst>
  </p:cSld>
  <p:clrMapOvr>
    <a:masterClrMapping/>
  </p:clrMapOvr>
  <p:transition spd="med">
    <p:fade/>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5631" y="18702"/>
            <a:ext cx="8229600" cy="857250"/>
          </a:xfrm>
        </p:spPr>
        <p:txBody>
          <a:bodyPr>
            <a:normAutofit/>
          </a:bodyPr>
          <a:lstStyle/>
          <a:p>
            <a:pPr defTabSz="336947" fontAlgn="base">
              <a:lnSpc>
                <a:spcPct val="93000"/>
              </a:lnSpc>
              <a:spcAft>
                <a:spcPct val="0"/>
              </a:spcAft>
              <a:tabLst>
                <a:tab pos="0" algn="l"/>
                <a:tab pos="335756" algn="l"/>
                <a:tab pos="672704" algn="l"/>
                <a:tab pos="1009650" algn="l"/>
                <a:tab pos="1346597" algn="l"/>
                <a:tab pos="1683544" algn="l"/>
                <a:tab pos="2020491" algn="l"/>
                <a:tab pos="2357438" algn="l"/>
                <a:tab pos="2694385" algn="l"/>
                <a:tab pos="3031331" algn="l"/>
                <a:tab pos="3368279" algn="l"/>
                <a:tab pos="3705225" algn="l"/>
                <a:tab pos="4042172" algn="l"/>
                <a:tab pos="4379119" algn="l"/>
                <a:tab pos="4716066" algn="l"/>
                <a:tab pos="5053013" algn="l"/>
                <a:tab pos="5389960" algn="l"/>
                <a:tab pos="5726906" algn="l"/>
                <a:tab pos="6063854" algn="l"/>
                <a:tab pos="6400800" algn="l"/>
                <a:tab pos="6737747" algn="l"/>
              </a:tabLst>
            </a:pPr>
            <a:r>
              <a:rPr lang="en-ZA" dirty="0">
                <a:solidFill>
                  <a:prstClr val="white"/>
                </a:solidFill>
              </a:rPr>
              <a:t>Models @ Local Municipal / Metro Scale</a:t>
            </a:r>
            <a:endParaRPr lang="en-GB" dirty="0">
              <a:solidFill>
                <a:srgbClr val="FFFFFF"/>
              </a:solidFill>
            </a:endParaRPr>
          </a:p>
        </p:txBody>
      </p:sp>
      <p:sp>
        <p:nvSpPr>
          <p:cNvPr id="3" name="Content Placeholder 2"/>
          <p:cNvSpPr>
            <a:spLocks noGrp="1"/>
          </p:cNvSpPr>
          <p:nvPr>
            <p:ph sz="quarter" idx="10"/>
          </p:nvPr>
        </p:nvSpPr>
        <p:spPr>
          <a:xfrm>
            <a:off x="391886" y="1052513"/>
            <a:ext cx="8752114" cy="3381375"/>
          </a:xfrm>
        </p:spPr>
        <p:txBody>
          <a:bodyPr>
            <a:normAutofit fontScale="70000" lnSpcReduction="20000"/>
          </a:bodyPr>
          <a:lstStyle/>
          <a:p>
            <a:pPr>
              <a:lnSpc>
                <a:spcPct val="200000"/>
              </a:lnSpc>
            </a:pPr>
            <a:r>
              <a:rPr lang="en-ZA" dirty="0" smtClean="0">
                <a:latin typeface="+mn-lt"/>
              </a:rPr>
              <a:t>Case study: </a:t>
            </a:r>
            <a:r>
              <a:rPr lang="en-ZA" b="1" dirty="0" smtClean="0">
                <a:latin typeface="+mn-lt"/>
              </a:rPr>
              <a:t>City of Tshwane</a:t>
            </a:r>
          </a:p>
          <a:p>
            <a:pPr>
              <a:lnSpc>
                <a:spcPct val="200000"/>
              </a:lnSpc>
            </a:pPr>
            <a:r>
              <a:rPr lang="en-ZA" dirty="0" smtClean="0">
                <a:latin typeface="+mn-lt"/>
              </a:rPr>
              <a:t>Model: </a:t>
            </a:r>
            <a:r>
              <a:rPr lang="en-ZA" b="1" dirty="0" smtClean="0">
                <a:latin typeface="+mn-lt"/>
              </a:rPr>
              <a:t>What-if 2.0</a:t>
            </a:r>
          </a:p>
          <a:p>
            <a:pPr>
              <a:lnSpc>
                <a:spcPct val="200000"/>
              </a:lnSpc>
            </a:pPr>
            <a:r>
              <a:rPr lang="en-ZA" dirty="0" smtClean="0">
                <a:latin typeface="+mn-lt"/>
              </a:rPr>
              <a:t>Technique: </a:t>
            </a:r>
            <a:r>
              <a:rPr lang="en-ZA" b="1" dirty="0" smtClean="0">
                <a:latin typeface="+mn-lt"/>
              </a:rPr>
              <a:t>GIS Based planning Support System</a:t>
            </a:r>
          </a:p>
          <a:p>
            <a:pPr>
              <a:lnSpc>
                <a:spcPct val="200000"/>
              </a:lnSpc>
            </a:pPr>
            <a:r>
              <a:rPr lang="en-ZA" dirty="0" smtClean="0">
                <a:latin typeface="+mn-lt"/>
              </a:rPr>
              <a:t>Resolution: </a:t>
            </a:r>
            <a:r>
              <a:rPr lang="en-ZA" b="1" dirty="0" smtClean="0">
                <a:latin typeface="+mn-lt"/>
              </a:rPr>
              <a:t>Ward level</a:t>
            </a:r>
          </a:p>
          <a:p>
            <a:pPr>
              <a:lnSpc>
                <a:spcPct val="200000"/>
              </a:lnSpc>
            </a:pPr>
            <a:r>
              <a:rPr lang="en-ZA" dirty="0" smtClean="0">
                <a:latin typeface="+mn-lt"/>
              </a:rPr>
              <a:t>Temporal Scale: </a:t>
            </a:r>
            <a:r>
              <a:rPr lang="en-ZA" b="1" dirty="0" smtClean="0">
                <a:latin typeface="+mn-lt"/>
              </a:rPr>
              <a:t>2015 – 2030 (5 year intervals)</a:t>
            </a:r>
          </a:p>
          <a:p>
            <a:pPr>
              <a:lnSpc>
                <a:spcPct val="200000"/>
              </a:lnSpc>
            </a:pPr>
            <a:r>
              <a:rPr lang="en-ZA" dirty="0" smtClean="0">
                <a:latin typeface="+mn-lt"/>
              </a:rPr>
              <a:t>What was tested: </a:t>
            </a:r>
            <a:r>
              <a:rPr lang="en-ZA" b="1" dirty="0" smtClean="0">
                <a:latin typeface="+mn-lt"/>
              </a:rPr>
              <a:t>City of Tshwane’s 2055 Vision – Compaction &amp; Densification strategy</a:t>
            </a:r>
          </a:p>
          <a:p>
            <a:pPr>
              <a:lnSpc>
                <a:spcPct val="200000"/>
              </a:lnSpc>
            </a:pPr>
            <a:r>
              <a:rPr lang="en-ZA" dirty="0" smtClean="0">
                <a:latin typeface="+mn-lt"/>
              </a:rPr>
              <a:t>How was it measured: Indicators on </a:t>
            </a:r>
            <a:r>
              <a:rPr lang="en-ZA" b="1" dirty="0" smtClean="0">
                <a:latin typeface="+mn-lt"/>
              </a:rPr>
              <a:t>building density &amp; population density</a:t>
            </a:r>
          </a:p>
          <a:p>
            <a:pPr>
              <a:lnSpc>
                <a:spcPct val="200000"/>
              </a:lnSpc>
            </a:pPr>
            <a:r>
              <a:rPr lang="en-ZA" dirty="0" smtClean="0">
                <a:latin typeface="+mn-lt"/>
              </a:rPr>
              <a:t>How many scenarios: </a:t>
            </a:r>
            <a:r>
              <a:rPr lang="en-ZA" b="1" dirty="0" smtClean="0">
                <a:latin typeface="+mn-lt"/>
              </a:rPr>
              <a:t>2; As-IS &amp; CDS </a:t>
            </a:r>
            <a:r>
              <a:rPr lang="en-GB" dirty="0">
                <a:latin typeface="+mn-lt"/>
              </a:rPr>
              <a:t>Will the proposed policies </a:t>
            </a:r>
            <a:r>
              <a:rPr lang="en-GB" dirty="0" smtClean="0">
                <a:latin typeface="+mn-lt"/>
              </a:rPr>
              <a:t>aid densification &amp; compaction</a:t>
            </a:r>
            <a:endParaRPr lang="en-ZA" b="1" dirty="0" smtClean="0">
              <a:latin typeface="+mn-lt"/>
            </a:endParaRP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979270" y="934342"/>
            <a:ext cx="1164730" cy="9685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99212525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0133"/>
            <a:ext cx="8229600" cy="631604"/>
          </a:xfrm>
        </p:spPr>
        <p:txBody>
          <a:bodyPr/>
          <a:lstStyle/>
          <a:p>
            <a:r>
              <a:rPr lang="en-US" dirty="0" smtClean="0"/>
              <a:t>Projected growth</a:t>
            </a:r>
            <a:endParaRPr lang="en-ZA" dirty="0"/>
          </a:p>
        </p:txBody>
      </p:sp>
      <p:pic>
        <p:nvPicPr>
          <p:cNvPr id="10" name="Picture 3" descr="2030 scenario 1 v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709052"/>
            <a:ext cx="4613555" cy="3544355"/>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Picture 2" descr="2030 scenario 2 v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613555" y="709052"/>
            <a:ext cx="4530445" cy="3497040"/>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Oval 11"/>
          <p:cNvSpPr>
            <a:spLocks noChangeArrowheads="1"/>
          </p:cNvSpPr>
          <p:nvPr/>
        </p:nvSpPr>
        <p:spPr bwMode="auto">
          <a:xfrm>
            <a:off x="835967" y="2373351"/>
            <a:ext cx="1371600" cy="1296987"/>
          </a:xfrm>
          <a:prstGeom prst="ellipse">
            <a:avLst/>
          </a:prstGeom>
          <a:noFill/>
          <a:ln w="19050" algn="ctr">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ctr" anchorCtr="0" compatLnSpc="1">
            <a:prstTxWarp prst="textNoShape">
              <a:avLst/>
            </a:prstTxWarp>
          </a:bodyPr>
          <a:lstStyle/>
          <a:p>
            <a:endParaRPr lang="en-ZA"/>
          </a:p>
        </p:txBody>
      </p:sp>
      <p:sp>
        <p:nvSpPr>
          <p:cNvPr id="13" name="Oval 4"/>
          <p:cNvSpPr>
            <a:spLocks noChangeArrowheads="1"/>
          </p:cNvSpPr>
          <p:nvPr/>
        </p:nvSpPr>
        <p:spPr bwMode="auto">
          <a:xfrm>
            <a:off x="7458469" y="2906055"/>
            <a:ext cx="999731" cy="963154"/>
          </a:xfrm>
          <a:prstGeom prst="ellipse">
            <a:avLst/>
          </a:prstGeom>
          <a:noFill/>
          <a:ln w="19050" algn="ctr">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ctr" anchorCtr="0" compatLnSpc="1">
            <a:prstTxWarp prst="textNoShape">
              <a:avLst/>
            </a:prstTxWarp>
          </a:bodyPr>
          <a:lstStyle/>
          <a:p>
            <a:endParaRPr lang="en-ZA"/>
          </a:p>
        </p:txBody>
      </p:sp>
      <p:sp>
        <p:nvSpPr>
          <p:cNvPr id="14" name="Oval 4"/>
          <p:cNvSpPr>
            <a:spLocks noChangeArrowheads="1"/>
          </p:cNvSpPr>
          <p:nvPr/>
        </p:nvSpPr>
        <p:spPr bwMode="auto">
          <a:xfrm>
            <a:off x="6466090" y="944451"/>
            <a:ext cx="1371600" cy="1296987"/>
          </a:xfrm>
          <a:prstGeom prst="ellipse">
            <a:avLst/>
          </a:prstGeom>
          <a:noFill/>
          <a:ln w="19050" algn="ctr">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ctr" anchorCtr="0" compatLnSpc="1">
            <a:prstTxWarp prst="textNoShape">
              <a:avLst/>
            </a:prstTxWarp>
          </a:bodyPr>
          <a:lstStyle/>
          <a:p>
            <a:endParaRPr lang="en-ZA"/>
          </a:p>
        </p:txBody>
      </p:sp>
      <p:pic>
        <p:nvPicPr>
          <p:cNvPr id="15" name="Picture 2" descr="2030 scenario 1 - CBD Zoom v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219678" y="2910197"/>
            <a:ext cx="3079677" cy="2214329"/>
          </a:xfrm>
          <a:prstGeom prst="rect">
            <a:avLst/>
          </a:prstGeom>
          <a:noFill/>
          <a:ln w="28575">
            <a:solidFill>
              <a:srgbClr val="FF0000"/>
            </a:solidFill>
            <a:miter lim="800000"/>
            <a:headEnd/>
            <a:tailEnd/>
          </a:ln>
          <a:extLst>
            <a:ext uri="{909E8E84-426E-40DD-AFC4-6F175D3DCCD1}">
              <a14:hiddenFill xmlns:a14="http://schemas.microsoft.com/office/drawing/2010/main">
                <a:solidFill>
                  <a:srgbClr val="FFFFFF"/>
                </a:solidFill>
              </a14:hiddenFill>
            </a:ext>
          </a:extLst>
        </p:spPr>
      </p:pic>
      <p:cxnSp>
        <p:nvCxnSpPr>
          <p:cNvPr id="16" name="Straight Arrow Connector 15"/>
          <p:cNvCxnSpPr>
            <a:stCxn id="12" idx="4"/>
          </p:cNvCxnSpPr>
          <p:nvPr/>
        </p:nvCxnSpPr>
        <p:spPr>
          <a:xfrm>
            <a:off x="1521767" y="3670338"/>
            <a:ext cx="685800" cy="380168"/>
          </a:xfrm>
          <a:prstGeom prst="straightConnector1">
            <a:avLst/>
          </a:prstGeom>
          <a:ln w="28575">
            <a:solidFill>
              <a:srgbClr val="FF0000"/>
            </a:solidFill>
            <a:tailEnd type="triangle"/>
          </a:ln>
        </p:spPr>
        <p:style>
          <a:lnRef idx="1">
            <a:schemeClr val="dk1"/>
          </a:lnRef>
          <a:fillRef idx="0">
            <a:schemeClr val="dk1"/>
          </a:fillRef>
          <a:effectRef idx="0">
            <a:schemeClr val="dk1"/>
          </a:effectRef>
          <a:fontRef idx="minor">
            <a:schemeClr val="tx1"/>
          </a:fontRef>
        </p:style>
      </p:cxnSp>
      <p:sp>
        <p:nvSpPr>
          <p:cNvPr id="3" name="Rectangle 2"/>
          <p:cNvSpPr/>
          <p:nvPr/>
        </p:nvSpPr>
        <p:spPr>
          <a:xfrm>
            <a:off x="248281" y="829621"/>
            <a:ext cx="1822744" cy="448117"/>
          </a:xfrm>
          <a:prstGeom prst="rect">
            <a:avLst/>
          </a:prstGeom>
        </p:spPr>
        <p:style>
          <a:lnRef idx="1">
            <a:schemeClr val="accent5"/>
          </a:lnRef>
          <a:fillRef idx="3">
            <a:schemeClr val="accent5"/>
          </a:fillRef>
          <a:effectRef idx="2">
            <a:schemeClr val="accent5"/>
          </a:effectRef>
          <a:fontRef idx="minor">
            <a:schemeClr val="lt1"/>
          </a:fontRef>
        </p:style>
        <p:txBody>
          <a:bodyPr rtlCol="0" anchor="ctr"/>
          <a:lstStyle/>
          <a:p>
            <a:pPr algn="ctr"/>
            <a:r>
              <a:rPr lang="en-ZA" dirty="0" smtClean="0"/>
              <a:t>CDS Scenario</a:t>
            </a:r>
            <a:endParaRPr lang="en-GB" dirty="0"/>
          </a:p>
        </p:txBody>
      </p:sp>
      <p:sp>
        <p:nvSpPr>
          <p:cNvPr id="17" name="Rectangle 16"/>
          <p:cNvSpPr/>
          <p:nvPr/>
        </p:nvSpPr>
        <p:spPr>
          <a:xfrm>
            <a:off x="4718344" y="853843"/>
            <a:ext cx="1822744" cy="448117"/>
          </a:xfrm>
          <a:prstGeom prst="rect">
            <a:avLst/>
          </a:prstGeom>
        </p:spPr>
        <p:style>
          <a:lnRef idx="1">
            <a:schemeClr val="accent5"/>
          </a:lnRef>
          <a:fillRef idx="3">
            <a:schemeClr val="accent5"/>
          </a:fillRef>
          <a:effectRef idx="2">
            <a:schemeClr val="accent5"/>
          </a:effectRef>
          <a:fontRef idx="minor">
            <a:schemeClr val="lt1"/>
          </a:fontRef>
        </p:style>
        <p:txBody>
          <a:bodyPr rtlCol="0" anchor="ctr"/>
          <a:lstStyle/>
          <a:p>
            <a:pPr algn="ctr"/>
            <a:r>
              <a:rPr lang="en-ZA" dirty="0" smtClean="0"/>
              <a:t>As-IS Scenario</a:t>
            </a:r>
            <a:endParaRPr lang="en-GB" dirty="0"/>
          </a:p>
        </p:txBody>
      </p:sp>
    </p:spTree>
    <p:extLst>
      <p:ext uri="{BB962C8B-B14F-4D97-AF65-F5344CB8AC3E}">
        <p14:creationId xmlns:p14="http://schemas.microsoft.com/office/powerpoint/2010/main" val="317842805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rotWithShape="1">
          <a:blip r:embed="rId3">
            <a:extLst>
              <a:ext uri="{28A0092B-C50C-407E-A947-70E740481C1C}">
                <a14:useLocalDpi xmlns:a14="http://schemas.microsoft.com/office/drawing/2010/main" val="0"/>
              </a:ext>
            </a:extLst>
          </a:blip>
          <a:srcRect l="5006" r="4191"/>
          <a:stretch/>
        </p:blipFill>
        <p:spPr>
          <a:xfrm>
            <a:off x="5128054" y="34070"/>
            <a:ext cx="4015946" cy="5143500"/>
          </a:xfrm>
          <a:prstGeom prst="rect">
            <a:avLst/>
          </a:prstGeom>
        </p:spPr>
      </p:pic>
      <p:sp>
        <p:nvSpPr>
          <p:cNvPr id="67" name="Title 1"/>
          <p:cNvSpPr txBox="1">
            <a:spLocks/>
          </p:cNvSpPr>
          <p:nvPr/>
        </p:nvSpPr>
        <p:spPr>
          <a:xfrm>
            <a:off x="3944334" y="4365200"/>
            <a:ext cx="1247471" cy="513898"/>
          </a:xfrm>
          <a:prstGeom prst="rect">
            <a:avLst/>
          </a:prstGeom>
          <a:solidFill>
            <a:schemeClr val="accent5">
              <a:lumMod val="20000"/>
              <a:lumOff val="80000"/>
            </a:schemeClr>
          </a:solidFill>
          <a:ln>
            <a:solidFill>
              <a:schemeClr val="accent5">
                <a:lumMod val="60000"/>
                <a:lumOff val="40000"/>
              </a:schemeClr>
            </a:solidFill>
          </a:ln>
        </p:spPr>
        <p:txBody>
          <a:bodyPr vert="horz" lIns="91440" tIns="45720" rIns="91440" bIns="45720" rtlCol="0" anchor="ctr">
            <a:normAutofit fontScale="90000" lnSpcReduction="20000"/>
          </a:bodyPr>
          <a:lstStyle>
            <a:lvl1pPr algn="l" defTabSz="457200" rtl="0" eaLnBrk="1" latinLnBrk="0" hangingPunct="1">
              <a:spcBef>
                <a:spcPct val="0"/>
              </a:spcBef>
              <a:buNone/>
              <a:defRPr sz="2800" b="1" kern="1200">
                <a:solidFill>
                  <a:schemeClr val="bg1"/>
                </a:solidFill>
                <a:latin typeface="Arial"/>
                <a:ea typeface="+mj-ea"/>
                <a:cs typeface="Arial"/>
              </a:defRPr>
            </a:lvl1pPr>
          </a:lstStyle>
          <a:p>
            <a:pPr algn="ctr"/>
            <a:r>
              <a:rPr lang="en-US" sz="1800" dirty="0" smtClean="0">
                <a:solidFill>
                  <a:schemeClr val="tx1"/>
                </a:solidFill>
              </a:rPr>
              <a:t>Population density</a:t>
            </a:r>
            <a:endParaRPr lang="en-ZA" sz="1800" dirty="0">
              <a:solidFill>
                <a:schemeClr val="tx1"/>
              </a:solidFill>
            </a:endParaRPr>
          </a:p>
        </p:txBody>
      </p:sp>
      <p:cxnSp>
        <p:nvCxnSpPr>
          <p:cNvPr id="6" name="Elbow Connector 5"/>
          <p:cNvCxnSpPr>
            <a:stCxn id="67" idx="0"/>
          </p:cNvCxnSpPr>
          <p:nvPr/>
        </p:nvCxnSpPr>
        <p:spPr>
          <a:xfrm rot="5400000" flipH="1" flipV="1">
            <a:off x="4674123" y="3911269"/>
            <a:ext cx="347878" cy="559984"/>
          </a:xfrm>
          <a:prstGeom prst="bentConnector2">
            <a:avLst/>
          </a:prstGeom>
          <a:ln>
            <a:solidFill>
              <a:schemeClr val="accent5">
                <a:lumMod val="60000"/>
                <a:lumOff val="40000"/>
              </a:schemeClr>
            </a:solidFill>
            <a:tailEnd type="triangle"/>
          </a:ln>
        </p:spPr>
        <p:style>
          <a:lnRef idx="2">
            <a:schemeClr val="accent1"/>
          </a:lnRef>
          <a:fillRef idx="0">
            <a:schemeClr val="accent1"/>
          </a:fillRef>
          <a:effectRef idx="1">
            <a:schemeClr val="accent1"/>
          </a:effectRef>
          <a:fontRef idx="minor">
            <a:schemeClr val="tx1"/>
          </a:fontRef>
        </p:style>
      </p:cxnSp>
      <p:sp>
        <p:nvSpPr>
          <p:cNvPr id="68" name="Title 1"/>
          <p:cNvSpPr txBox="1">
            <a:spLocks/>
          </p:cNvSpPr>
          <p:nvPr/>
        </p:nvSpPr>
        <p:spPr>
          <a:xfrm>
            <a:off x="3944332" y="2750857"/>
            <a:ext cx="1247471" cy="513898"/>
          </a:xfrm>
          <a:prstGeom prst="rect">
            <a:avLst/>
          </a:prstGeom>
          <a:solidFill>
            <a:schemeClr val="accent5">
              <a:lumMod val="20000"/>
              <a:lumOff val="80000"/>
            </a:schemeClr>
          </a:solidFill>
          <a:ln>
            <a:solidFill>
              <a:schemeClr val="accent5">
                <a:lumMod val="60000"/>
                <a:lumOff val="40000"/>
              </a:schemeClr>
            </a:solidFill>
          </a:ln>
        </p:spPr>
        <p:txBody>
          <a:bodyPr vert="horz" lIns="91440" tIns="45720" rIns="91440" bIns="45720" rtlCol="0" anchor="ctr">
            <a:normAutofit fontScale="90000" lnSpcReduction="20000"/>
          </a:bodyPr>
          <a:lstStyle>
            <a:lvl1pPr algn="l" defTabSz="457200" rtl="0" eaLnBrk="1" latinLnBrk="0" hangingPunct="1">
              <a:spcBef>
                <a:spcPct val="0"/>
              </a:spcBef>
              <a:buNone/>
              <a:defRPr sz="2800" b="1" kern="1200">
                <a:solidFill>
                  <a:schemeClr val="bg1"/>
                </a:solidFill>
                <a:latin typeface="Arial"/>
                <a:ea typeface="+mj-ea"/>
                <a:cs typeface="Arial"/>
              </a:defRPr>
            </a:lvl1pPr>
          </a:lstStyle>
          <a:p>
            <a:pPr algn="ctr"/>
            <a:r>
              <a:rPr lang="en-US" sz="1800" dirty="0" smtClean="0">
                <a:solidFill>
                  <a:schemeClr val="tx1"/>
                </a:solidFill>
              </a:rPr>
              <a:t>Building density</a:t>
            </a:r>
            <a:endParaRPr lang="en-ZA" sz="1800" dirty="0">
              <a:solidFill>
                <a:schemeClr val="tx1"/>
              </a:solidFill>
            </a:endParaRPr>
          </a:p>
        </p:txBody>
      </p:sp>
      <p:pic>
        <p:nvPicPr>
          <p:cNvPr id="9" name="Picture 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7814" y="41566"/>
            <a:ext cx="4015486" cy="5143500"/>
          </a:xfrm>
          <a:prstGeom prst="rect">
            <a:avLst/>
          </a:prstGeom>
        </p:spPr>
      </p:pic>
      <p:cxnSp>
        <p:nvCxnSpPr>
          <p:cNvPr id="69" name="Elbow Connector 68"/>
          <p:cNvCxnSpPr>
            <a:stCxn id="68" idx="2"/>
          </p:cNvCxnSpPr>
          <p:nvPr/>
        </p:nvCxnSpPr>
        <p:spPr>
          <a:xfrm rot="5400000">
            <a:off x="4082263" y="3126828"/>
            <a:ext cx="347878" cy="623733"/>
          </a:xfrm>
          <a:prstGeom prst="bentConnector2">
            <a:avLst/>
          </a:prstGeom>
          <a:ln>
            <a:solidFill>
              <a:schemeClr val="accent5">
                <a:lumMod val="60000"/>
                <a:lumOff val="40000"/>
              </a:schemeClr>
            </a:solidFill>
            <a:tailEnd type="triangle"/>
          </a:ln>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idx="4294967295"/>
          </p:nvPr>
        </p:nvSpPr>
        <p:spPr>
          <a:xfrm>
            <a:off x="3832843" y="294290"/>
            <a:ext cx="1470453" cy="737866"/>
          </a:xfrm>
          <a:solidFill>
            <a:schemeClr val="accent5">
              <a:lumMod val="20000"/>
              <a:lumOff val="80000"/>
            </a:schemeClr>
          </a:solidFill>
          <a:ln>
            <a:solidFill>
              <a:schemeClr val="accent5">
                <a:lumMod val="60000"/>
                <a:lumOff val="40000"/>
              </a:schemeClr>
            </a:solidFill>
          </a:ln>
        </p:spPr>
        <p:txBody>
          <a:bodyPr>
            <a:noAutofit/>
          </a:bodyPr>
          <a:lstStyle/>
          <a:p>
            <a:pPr algn="ctr"/>
            <a:r>
              <a:rPr lang="en-US" sz="1800" dirty="0" smtClean="0">
                <a:solidFill>
                  <a:schemeClr val="tx1"/>
                </a:solidFill>
              </a:rPr>
              <a:t>Indicators</a:t>
            </a:r>
            <a:endParaRPr lang="en-ZA" sz="1800" dirty="0">
              <a:solidFill>
                <a:schemeClr val="tx1"/>
              </a:solidFill>
            </a:endParaRPr>
          </a:p>
        </p:txBody>
      </p:sp>
    </p:spTree>
    <p:extLst>
      <p:ext uri="{BB962C8B-B14F-4D97-AF65-F5344CB8AC3E}">
        <p14:creationId xmlns:p14="http://schemas.microsoft.com/office/powerpoint/2010/main" val="238334253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5631" y="18702"/>
            <a:ext cx="8229600" cy="857250"/>
          </a:xfrm>
        </p:spPr>
        <p:txBody>
          <a:bodyPr>
            <a:normAutofit/>
          </a:bodyPr>
          <a:lstStyle/>
          <a:p>
            <a:pPr defTabSz="336947" fontAlgn="base">
              <a:lnSpc>
                <a:spcPct val="93000"/>
              </a:lnSpc>
              <a:spcAft>
                <a:spcPct val="0"/>
              </a:spcAft>
              <a:tabLst>
                <a:tab pos="0" algn="l"/>
                <a:tab pos="335756" algn="l"/>
                <a:tab pos="672704" algn="l"/>
                <a:tab pos="1009650" algn="l"/>
                <a:tab pos="1346597" algn="l"/>
                <a:tab pos="1683544" algn="l"/>
                <a:tab pos="2020491" algn="l"/>
                <a:tab pos="2357438" algn="l"/>
                <a:tab pos="2694385" algn="l"/>
                <a:tab pos="3031331" algn="l"/>
                <a:tab pos="3368279" algn="l"/>
                <a:tab pos="3705225" algn="l"/>
                <a:tab pos="4042172" algn="l"/>
                <a:tab pos="4379119" algn="l"/>
                <a:tab pos="4716066" algn="l"/>
                <a:tab pos="5053013" algn="l"/>
                <a:tab pos="5389960" algn="l"/>
                <a:tab pos="5726906" algn="l"/>
                <a:tab pos="6063854" algn="l"/>
                <a:tab pos="6400800" algn="l"/>
                <a:tab pos="6737747" algn="l"/>
              </a:tabLst>
            </a:pPr>
            <a:r>
              <a:rPr lang="en-ZA" dirty="0">
                <a:solidFill>
                  <a:prstClr val="white"/>
                </a:solidFill>
              </a:rPr>
              <a:t>Models @ Local Municipal / Metro Scale</a:t>
            </a:r>
            <a:endParaRPr lang="en-GB" dirty="0">
              <a:solidFill>
                <a:srgbClr val="FFFFFF"/>
              </a:solidFill>
            </a:endParaRPr>
          </a:p>
        </p:txBody>
      </p:sp>
      <p:sp>
        <p:nvSpPr>
          <p:cNvPr id="3" name="Content Placeholder 2"/>
          <p:cNvSpPr>
            <a:spLocks noGrp="1"/>
          </p:cNvSpPr>
          <p:nvPr>
            <p:ph sz="quarter" idx="10"/>
          </p:nvPr>
        </p:nvSpPr>
        <p:spPr>
          <a:xfrm>
            <a:off x="148442" y="1052513"/>
            <a:ext cx="8995558" cy="3381375"/>
          </a:xfrm>
        </p:spPr>
        <p:txBody>
          <a:bodyPr>
            <a:normAutofit fontScale="70000" lnSpcReduction="20000"/>
          </a:bodyPr>
          <a:lstStyle/>
          <a:p>
            <a:pPr>
              <a:lnSpc>
                <a:spcPct val="200000"/>
              </a:lnSpc>
            </a:pPr>
            <a:r>
              <a:rPr lang="en-ZA" dirty="0" smtClean="0">
                <a:latin typeface="+mn-lt"/>
              </a:rPr>
              <a:t>Case study: </a:t>
            </a:r>
            <a:r>
              <a:rPr lang="en-ZA" b="1" dirty="0" smtClean="0">
                <a:latin typeface="+mn-lt"/>
              </a:rPr>
              <a:t>City of Johannesburg</a:t>
            </a:r>
          </a:p>
          <a:p>
            <a:pPr>
              <a:lnSpc>
                <a:spcPct val="200000"/>
              </a:lnSpc>
            </a:pPr>
            <a:r>
              <a:rPr lang="en-ZA" dirty="0" smtClean="0">
                <a:latin typeface="+mn-lt"/>
              </a:rPr>
              <a:t>Model: </a:t>
            </a:r>
            <a:r>
              <a:rPr lang="en-ZA" b="1" dirty="0" smtClean="0">
                <a:latin typeface="+mn-lt"/>
              </a:rPr>
              <a:t>Dyna-Clue model</a:t>
            </a:r>
          </a:p>
          <a:p>
            <a:pPr>
              <a:lnSpc>
                <a:spcPct val="200000"/>
              </a:lnSpc>
            </a:pPr>
            <a:r>
              <a:rPr lang="en-ZA" dirty="0" smtClean="0">
                <a:latin typeface="+mn-lt"/>
              </a:rPr>
              <a:t>Technique: </a:t>
            </a:r>
            <a:r>
              <a:rPr lang="en-ZA" b="1" dirty="0" smtClean="0">
                <a:latin typeface="+mn-lt"/>
              </a:rPr>
              <a:t>Hybrid model </a:t>
            </a:r>
          </a:p>
          <a:p>
            <a:pPr>
              <a:lnSpc>
                <a:spcPct val="200000"/>
              </a:lnSpc>
            </a:pPr>
            <a:r>
              <a:rPr lang="en-ZA" dirty="0">
                <a:latin typeface="+mn-lt"/>
              </a:rPr>
              <a:t>Resolution: </a:t>
            </a:r>
            <a:r>
              <a:rPr lang="en-ZA" b="1" dirty="0" smtClean="0">
                <a:latin typeface="+mn-lt"/>
              </a:rPr>
              <a:t>100m</a:t>
            </a:r>
            <a:endParaRPr lang="en-ZA" b="1" dirty="0">
              <a:latin typeface="+mn-lt"/>
            </a:endParaRPr>
          </a:p>
          <a:p>
            <a:pPr>
              <a:lnSpc>
                <a:spcPct val="200000"/>
              </a:lnSpc>
            </a:pPr>
            <a:r>
              <a:rPr lang="en-ZA" dirty="0">
                <a:latin typeface="+mn-lt"/>
              </a:rPr>
              <a:t>Temporal Scale: </a:t>
            </a:r>
            <a:r>
              <a:rPr lang="en-ZA" b="1" dirty="0" smtClean="0">
                <a:latin typeface="+mn-lt"/>
              </a:rPr>
              <a:t>2007– </a:t>
            </a:r>
            <a:r>
              <a:rPr lang="en-ZA" b="1" dirty="0">
                <a:latin typeface="+mn-lt"/>
              </a:rPr>
              <a:t>2030 </a:t>
            </a:r>
            <a:r>
              <a:rPr lang="en-ZA" b="1" dirty="0" smtClean="0">
                <a:latin typeface="+mn-lt"/>
              </a:rPr>
              <a:t>(year </a:t>
            </a:r>
            <a:r>
              <a:rPr lang="en-ZA" b="1" dirty="0">
                <a:latin typeface="+mn-lt"/>
              </a:rPr>
              <a:t>intervals</a:t>
            </a:r>
            <a:r>
              <a:rPr lang="en-ZA" b="1" dirty="0" smtClean="0">
                <a:latin typeface="+mn-lt"/>
              </a:rPr>
              <a:t>)</a:t>
            </a:r>
          </a:p>
          <a:p>
            <a:pPr>
              <a:lnSpc>
                <a:spcPct val="200000"/>
              </a:lnSpc>
            </a:pPr>
            <a:r>
              <a:rPr lang="en-ZA" dirty="0" smtClean="0">
                <a:latin typeface="+mn-lt"/>
              </a:rPr>
              <a:t>What was tested: </a:t>
            </a:r>
            <a:r>
              <a:rPr lang="en-ZA" b="1" dirty="0" smtClean="0">
                <a:latin typeface="+mn-lt"/>
              </a:rPr>
              <a:t>JHB growth management strategy</a:t>
            </a:r>
          </a:p>
          <a:p>
            <a:pPr>
              <a:lnSpc>
                <a:spcPct val="200000"/>
              </a:lnSpc>
            </a:pPr>
            <a:r>
              <a:rPr lang="en-ZA" dirty="0" smtClean="0">
                <a:latin typeface="+mn-lt"/>
              </a:rPr>
              <a:t>How was it measured: Indicators on </a:t>
            </a:r>
            <a:r>
              <a:rPr lang="en-ZA" b="1" dirty="0" smtClean="0">
                <a:latin typeface="+mn-lt"/>
              </a:rPr>
              <a:t>commuting distances, spatial inequality &amp; density patterns </a:t>
            </a:r>
          </a:p>
          <a:p>
            <a:pPr>
              <a:lnSpc>
                <a:spcPct val="200000"/>
              </a:lnSpc>
            </a:pPr>
            <a:r>
              <a:rPr lang="en-ZA" dirty="0" smtClean="0">
                <a:latin typeface="+mn-lt"/>
              </a:rPr>
              <a:t>How many scenarios: </a:t>
            </a:r>
            <a:r>
              <a:rPr lang="en-ZA" b="1" dirty="0" smtClean="0">
                <a:latin typeface="+mn-lt"/>
              </a:rPr>
              <a:t>2; As-IS &amp; GMS </a:t>
            </a:r>
            <a:r>
              <a:rPr lang="en-GB" dirty="0" smtClean="0">
                <a:latin typeface="+mn-lt"/>
              </a:rPr>
              <a:t>Will </a:t>
            </a:r>
            <a:r>
              <a:rPr lang="en-GB" dirty="0">
                <a:latin typeface="+mn-lt"/>
              </a:rPr>
              <a:t>the proposed policies restore the land use patterns of the city by 2030?</a:t>
            </a:r>
          </a:p>
          <a:p>
            <a:pPr>
              <a:lnSpc>
                <a:spcPct val="200000"/>
              </a:lnSpc>
            </a:pPr>
            <a:endParaRPr lang="en-ZA" b="1" dirty="0" smtClean="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469577" y="919966"/>
            <a:ext cx="1674421" cy="110440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30668944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1"/>
          <p:cNvSpPr>
            <a:spLocks noGrp="1"/>
          </p:cNvSpPr>
          <p:nvPr>
            <p:ph type="title"/>
          </p:nvPr>
        </p:nvSpPr>
        <p:spPr>
          <a:xfrm>
            <a:off x="1167600" y="-82740"/>
            <a:ext cx="8229600" cy="742950"/>
          </a:xfrm>
        </p:spPr>
        <p:txBody>
          <a:bodyPr>
            <a:normAutofit/>
          </a:bodyPr>
          <a:lstStyle/>
          <a:p>
            <a:r>
              <a:rPr lang="en-ZA" sz="2400" dirty="0" smtClean="0">
                <a:solidFill>
                  <a:schemeClr val="bg1"/>
                </a:solidFill>
              </a:rPr>
              <a:t>AS-IS Scenario 		             Policy-Led Scenario</a:t>
            </a:r>
            <a:endParaRPr lang="en-ZA" sz="2400" dirty="0">
              <a:solidFill>
                <a:schemeClr val="bg1"/>
              </a:solidFill>
            </a:endParaRPr>
          </a:p>
        </p:txBody>
      </p:sp>
      <p:pic>
        <p:nvPicPr>
          <p:cNvPr id="20" name="Picture 1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45987" y="606280"/>
            <a:ext cx="4095349" cy="4344191"/>
          </a:xfrm>
          <a:prstGeom prst="rect">
            <a:avLst/>
          </a:prstGeom>
        </p:spPr>
      </p:pic>
      <p:pic>
        <p:nvPicPr>
          <p:cNvPr id="21" name="Picture 20"/>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613497" y="637249"/>
            <a:ext cx="4065675" cy="4313222"/>
          </a:xfrm>
          <a:prstGeom prst="rect">
            <a:avLst/>
          </a:prstGeom>
        </p:spPr>
      </p:pic>
      <p:sp>
        <p:nvSpPr>
          <p:cNvPr id="2" name="Content Placeholder 1"/>
          <p:cNvSpPr>
            <a:spLocks noGrp="1"/>
          </p:cNvSpPr>
          <p:nvPr>
            <p:ph idx="1"/>
          </p:nvPr>
        </p:nvSpPr>
        <p:spPr/>
        <p:txBody>
          <a:bodyPr/>
          <a:lstStyle/>
          <a:p>
            <a:endParaRPr lang="en-GB" dirty="0"/>
          </a:p>
        </p:txBody>
      </p:sp>
    </p:spTree>
    <p:extLst>
      <p:ext uri="{BB962C8B-B14F-4D97-AF65-F5344CB8AC3E}">
        <p14:creationId xmlns:p14="http://schemas.microsoft.com/office/powerpoint/2010/main" val="2121732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88" name="TextBox 21"/>
          <p:cNvSpPr txBox="1">
            <a:spLocks noChangeArrowheads="1"/>
          </p:cNvSpPr>
          <p:nvPr/>
        </p:nvSpPr>
        <p:spPr bwMode="auto">
          <a:xfrm>
            <a:off x="274612" y="195487"/>
            <a:ext cx="8617868"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r>
              <a:rPr lang="en-GB" sz="3200" dirty="0" smtClean="0">
                <a:solidFill>
                  <a:prstClr val="white"/>
                </a:solidFill>
                <a:latin typeface="Arial" charset="0"/>
              </a:rPr>
              <a:t>Quantifying results</a:t>
            </a:r>
            <a:endParaRPr lang="en-GB" sz="3200" dirty="0">
              <a:solidFill>
                <a:prstClr val="white"/>
              </a:solidFill>
              <a:latin typeface="Arial" charset="0"/>
            </a:endParaRPr>
          </a:p>
        </p:txBody>
      </p:sp>
      <p:sp>
        <p:nvSpPr>
          <p:cNvPr id="14" name="TextBox 13"/>
          <p:cNvSpPr txBox="1"/>
          <p:nvPr/>
        </p:nvSpPr>
        <p:spPr>
          <a:xfrm>
            <a:off x="407082" y="1005576"/>
            <a:ext cx="8352928" cy="6309420"/>
          </a:xfrm>
          <a:prstGeom prst="rect">
            <a:avLst/>
          </a:prstGeom>
          <a:noFill/>
        </p:spPr>
        <p:txBody>
          <a:bodyPr wrap="square" rtlCol="0">
            <a:spAutoFit/>
          </a:bodyPr>
          <a:lstStyle/>
          <a:p>
            <a:pPr marL="0" lvl="0" indent="0">
              <a:buNone/>
            </a:pPr>
            <a:r>
              <a:rPr lang="en-GB" sz="1400" b="1" dirty="0">
                <a:solidFill>
                  <a:schemeClr val="tx2">
                    <a:lumMod val="75000"/>
                  </a:schemeClr>
                </a:solidFill>
                <a:cs typeface="Arial" pitchFamily="34" charset="0"/>
              </a:rPr>
              <a:t>1. Spatial inequality </a:t>
            </a:r>
          </a:p>
          <a:p>
            <a:pPr marL="800100" lvl="1" indent="-342900">
              <a:buFont typeface="Arial" pitchFamily="34" charset="0"/>
              <a:buChar char="•"/>
            </a:pPr>
            <a:r>
              <a:rPr lang="en-GB" sz="1400" dirty="0">
                <a:solidFill>
                  <a:schemeClr val="tx2">
                    <a:lumMod val="75000"/>
                  </a:schemeClr>
                </a:solidFill>
                <a:cs typeface="Arial" pitchFamily="34" charset="0"/>
              </a:rPr>
              <a:t>Wealth segregation</a:t>
            </a:r>
            <a:endParaRPr lang="en-ZA" sz="1400" dirty="0">
              <a:solidFill>
                <a:schemeClr val="tx2">
                  <a:lumMod val="75000"/>
                </a:schemeClr>
              </a:solidFill>
              <a:cs typeface="Arial" pitchFamily="34" charset="0"/>
            </a:endParaRPr>
          </a:p>
          <a:p>
            <a:pPr marL="800100" lvl="1" indent="-342900">
              <a:buFont typeface="Arial" pitchFamily="34" charset="0"/>
              <a:buChar char="•"/>
            </a:pPr>
            <a:r>
              <a:rPr lang="en-GB" sz="1400" dirty="0">
                <a:solidFill>
                  <a:schemeClr val="tx2">
                    <a:lumMod val="75000"/>
                  </a:schemeClr>
                </a:solidFill>
                <a:cs typeface="Arial" pitchFamily="34" charset="0"/>
              </a:rPr>
              <a:t>Distribution and quantity of economic nodes and centres </a:t>
            </a:r>
            <a:endParaRPr lang="en-ZA" sz="1400" dirty="0">
              <a:solidFill>
                <a:schemeClr val="tx2">
                  <a:lumMod val="75000"/>
                </a:schemeClr>
              </a:solidFill>
              <a:cs typeface="Arial" pitchFamily="34" charset="0"/>
            </a:endParaRPr>
          </a:p>
          <a:p>
            <a:pPr marL="800100" lvl="1" indent="-342900">
              <a:buFont typeface="Arial" pitchFamily="34" charset="0"/>
              <a:buChar char="•"/>
            </a:pPr>
            <a:r>
              <a:rPr lang="en-GB" sz="1400" dirty="0">
                <a:solidFill>
                  <a:schemeClr val="tx2">
                    <a:lumMod val="75000"/>
                  </a:schemeClr>
                </a:solidFill>
                <a:cs typeface="Arial" pitchFamily="34" charset="0"/>
              </a:rPr>
              <a:t>Spatial allocation of demand (Growth patterns and trends</a:t>
            </a:r>
            <a:r>
              <a:rPr lang="en-GB" sz="1400" dirty="0" smtClean="0">
                <a:solidFill>
                  <a:schemeClr val="tx2">
                    <a:lumMod val="75000"/>
                  </a:schemeClr>
                </a:solidFill>
                <a:cs typeface="Arial" pitchFamily="34" charset="0"/>
              </a:rPr>
              <a:t>)</a:t>
            </a:r>
          </a:p>
          <a:p>
            <a:pPr lvl="1"/>
            <a:endParaRPr lang="en-ZA" sz="1400" dirty="0">
              <a:solidFill>
                <a:schemeClr val="tx2">
                  <a:lumMod val="75000"/>
                </a:schemeClr>
              </a:solidFill>
              <a:cs typeface="Arial" pitchFamily="34" charset="0"/>
            </a:endParaRPr>
          </a:p>
          <a:p>
            <a:pPr marL="0" lvl="0" indent="0">
              <a:buNone/>
            </a:pPr>
            <a:r>
              <a:rPr lang="en-GB" sz="1400" b="1" dirty="0">
                <a:solidFill>
                  <a:schemeClr val="tx2">
                    <a:lumMod val="75000"/>
                  </a:schemeClr>
                </a:solidFill>
                <a:cs typeface="Arial" pitchFamily="34" charset="0"/>
              </a:rPr>
              <a:t>2. Density patterns</a:t>
            </a:r>
            <a:endParaRPr lang="en-ZA" sz="1400" b="1" dirty="0">
              <a:solidFill>
                <a:schemeClr val="tx2">
                  <a:lumMod val="75000"/>
                </a:schemeClr>
              </a:solidFill>
              <a:cs typeface="Arial" pitchFamily="34" charset="0"/>
            </a:endParaRPr>
          </a:p>
          <a:p>
            <a:pPr marL="800100" lvl="1" indent="-342900">
              <a:buFont typeface="Arial" pitchFamily="34" charset="0"/>
              <a:buChar char="•"/>
            </a:pPr>
            <a:r>
              <a:rPr lang="en-GB" sz="1400" dirty="0">
                <a:solidFill>
                  <a:schemeClr val="tx2">
                    <a:lumMod val="75000"/>
                  </a:schemeClr>
                </a:solidFill>
                <a:cs typeface="Arial" pitchFamily="34" charset="0"/>
              </a:rPr>
              <a:t>Amount and location of change (Urban sprawl)</a:t>
            </a:r>
            <a:endParaRPr lang="en-ZA" sz="1400" dirty="0">
              <a:solidFill>
                <a:schemeClr val="tx2">
                  <a:lumMod val="75000"/>
                </a:schemeClr>
              </a:solidFill>
              <a:cs typeface="Arial" pitchFamily="34" charset="0"/>
            </a:endParaRPr>
          </a:p>
          <a:p>
            <a:pPr marL="800100" lvl="1" indent="-342900">
              <a:buFont typeface="Arial" pitchFamily="34" charset="0"/>
              <a:buChar char="•"/>
            </a:pPr>
            <a:r>
              <a:rPr lang="en-GB" sz="1400" dirty="0">
                <a:solidFill>
                  <a:schemeClr val="tx2">
                    <a:lumMod val="75000"/>
                  </a:schemeClr>
                </a:solidFill>
                <a:cs typeface="Arial" pitchFamily="34" charset="0"/>
              </a:rPr>
              <a:t>Densification of transport management nodes (transport sustainability</a:t>
            </a:r>
            <a:r>
              <a:rPr lang="en-GB" sz="1400" dirty="0" smtClean="0">
                <a:solidFill>
                  <a:schemeClr val="tx2">
                    <a:lumMod val="75000"/>
                  </a:schemeClr>
                </a:solidFill>
                <a:cs typeface="Arial" pitchFamily="34" charset="0"/>
              </a:rPr>
              <a:t>)</a:t>
            </a:r>
          </a:p>
          <a:p>
            <a:pPr lvl="1"/>
            <a:endParaRPr lang="en-ZA" sz="1400" dirty="0" smtClean="0">
              <a:solidFill>
                <a:schemeClr val="tx2">
                  <a:lumMod val="75000"/>
                </a:schemeClr>
              </a:solidFill>
              <a:cs typeface="Arial" pitchFamily="34" charset="0"/>
            </a:endParaRPr>
          </a:p>
          <a:p>
            <a:pPr marL="0" lvl="0" indent="0">
              <a:buNone/>
            </a:pPr>
            <a:r>
              <a:rPr lang="en-GB" sz="1400" b="1" dirty="0" smtClean="0">
                <a:solidFill>
                  <a:schemeClr val="tx2">
                    <a:lumMod val="75000"/>
                  </a:schemeClr>
                </a:solidFill>
                <a:cs typeface="Arial" pitchFamily="34" charset="0"/>
              </a:rPr>
              <a:t>3</a:t>
            </a:r>
            <a:r>
              <a:rPr lang="en-GB" sz="1400" b="1" dirty="0">
                <a:solidFill>
                  <a:schemeClr val="tx2">
                    <a:lumMod val="75000"/>
                  </a:schemeClr>
                </a:solidFill>
                <a:cs typeface="Arial" pitchFamily="34" charset="0"/>
              </a:rPr>
              <a:t>. Commuting distances </a:t>
            </a:r>
          </a:p>
          <a:p>
            <a:pPr marL="800100" lvl="1" indent="-342900">
              <a:buFont typeface="Arial" pitchFamily="34" charset="0"/>
              <a:buChar char="•"/>
            </a:pPr>
            <a:r>
              <a:rPr lang="en-GB" sz="1400" dirty="0">
                <a:solidFill>
                  <a:schemeClr val="tx2">
                    <a:lumMod val="75000"/>
                  </a:schemeClr>
                </a:solidFill>
                <a:cs typeface="Arial" pitchFamily="34" charset="0"/>
              </a:rPr>
              <a:t>Access to public transport</a:t>
            </a:r>
            <a:endParaRPr lang="en-ZA" sz="1400" dirty="0">
              <a:solidFill>
                <a:schemeClr val="tx2">
                  <a:lumMod val="75000"/>
                </a:schemeClr>
              </a:solidFill>
              <a:cs typeface="Arial" pitchFamily="34" charset="0"/>
            </a:endParaRPr>
          </a:p>
          <a:p>
            <a:pPr>
              <a:lnSpc>
                <a:spcPct val="150000"/>
              </a:lnSpc>
              <a:defRPr/>
            </a:pPr>
            <a:endParaRPr lang="en-ZA" sz="2000" b="1" dirty="0">
              <a:solidFill>
                <a:schemeClr val="tx2">
                  <a:lumMod val="75000"/>
                </a:schemeClr>
              </a:solidFill>
              <a:latin typeface="Arial" pitchFamily="34" charset="0"/>
              <a:cs typeface="Arial" pitchFamily="34" charset="0"/>
            </a:endParaRPr>
          </a:p>
          <a:p>
            <a:pPr marL="354012">
              <a:lnSpc>
                <a:spcPct val="150000"/>
              </a:lnSpc>
            </a:pPr>
            <a:endParaRPr lang="en-ZA" sz="2000" b="1" dirty="0" smtClean="0">
              <a:solidFill>
                <a:srgbClr val="1F497D">
                  <a:lumMod val="75000"/>
                </a:srgbClr>
              </a:solidFill>
              <a:latin typeface="Arial" pitchFamily="34" charset="0"/>
              <a:cs typeface="Arial" pitchFamily="34" charset="0"/>
            </a:endParaRPr>
          </a:p>
          <a:p>
            <a:pPr marL="457200" indent="-103188">
              <a:lnSpc>
                <a:spcPct val="150000"/>
              </a:lnSpc>
            </a:pPr>
            <a:endParaRPr lang="en-ZA" sz="2000" dirty="0" smtClean="0">
              <a:solidFill>
                <a:srgbClr val="1F497D">
                  <a:lumMod val="75000"/>
                </a:srgbClr>
              </a:solidFill>
              <a:latin typeface="Arial" pitchFamily="34" charset="0"/>
              <a:cs typeface="Arial" pitchFamily="34" charset="0"/>
            </a:endParaRPr>
          </a:p>
          <a:p>
            <a:pPr marL="457200" indent="-103188">
              <a:lnSpc>
                <a:spcPct val="150000"/>
              </a:lnSpc>
              <a:buFont typeface="Arial" pitchFamily="34" charset="0"/>
              <a:buChar char="•"/>
            </a:pPr>
            <a:endParaRPr lang="en-ZA" sz="2000" dirty="0" smtClean="0">
              <a:solidFill>
                <a:srgbClr val="1F497D">
                  <a:lumMod val="75000"/>
                </a:srgbClr>
              </a:solidFill>
              <a:latin typeface="Arial" pitchFamily="34" charset="0"/>
              <a:cs typeface="Arial" pitchFamily="34" charset="0"/>
            </a:endParaRPr>
          </a:p>
          <a:p>
            <a:pPr marL="457200" indent="-457200">
              <a:lnSpc>
                <a:spcPct val="150000"/>
              </a:lnSpc>
            </a:pPr>
            <a:endParaRPr lang="en-ZA" sz="2000" dirty="0" smtClean="0">
              <a:solidFill>
                <a:srgbClr val="1F497D">
                  <a:lumMod val="75000"/>
                </a:srgbClr>
              </a:solidFill>
              <a:latin typeface="Arial" pitchFamily="34" charset="0"/>
              <a:cs typeface="Arial" pitchFamily="34" charset="0"/>
            </a:endParaRPr>
          </a:p>
          <a:p>
            <a:pPr marL="457200" indent="-457200">
              <a:lnSpc>
                <a:spcPct val="150000"/>
              </a:lnSpc>
            </a:pPr>
            <a:endParaRPr lang="en-US" sz="2000" dirty="0" smtClean="0">
              <a:solidFill>
                <a:srgbClr val="1F497D">
                  <a:lumMod val="75000"/>
                </a:srgbClr>
              </a:solidFill>
              <a:latin typeface="Arial" charset="0"/>
            </a:endParaRPr>
          </a:p>
          <a:p>
            <a:pPr marL="342900" indent="-342900">
              <a:lnSpc>
                <a:spcPct val="150000"/>
              </a:lnSpc>
            </a:pPr>
            <a:endParaRPr lang="en-ZA" sz="2000" dirty="0" smtClean="0">
              <a:solidFill>
                <a:srgbClr val="1F497D">
                  <a:lumMod val="75000"/>
                </a:srgbClr>
              </a:solidFill>
              <a:latin typeface="Arial" pitchFamily="34" charset="0"/>
              <a:cs typeface="Arial" pitchFamily="34" charset="0"/>
            </a:endParaRPr>
          </a:p>
          <a:p>
            <a:pPr marL="342900" indent="-342900">
              <a:lnSpc>
                <a:spcPct val="200000"/>
              </a:lnSpc>
            </a:pPr>
            <a:endParaRPr lang="en-GB" sz="2000" dirty="0">
              <a:solidFill>
                <a:srgbClr val="1F497D">
                  <a:lumMod val="75000"/>
                </a:srgbClr>
              </a:solidFill>
              <a:latin typeface="Arial" pitchFamily="34" charset="0"/>
              <a:cs typeface="Arial" pitchFamily="34" charset="0"/>
            </a:endParaRPr>
          </a:p>
        </p:txBody>
      </p:sp>
      <p:graphicFrame>
        <p:nvGraphicFramePr>
          <p:cNvPr id="4" name="Content Placeholder 5"/>
          <p:cNvGraphicFramePr>
            <a:graphicFrameLocks/>
          </p:cNvGraphicFramePr>
          <p:nvPr>
            <p:extLst>
              <p:ext uri="{D42A27DB-BD31-4B8C-83A1-F6EECF244321}">
                <p14:modId xmlns:p14="http://schemas.microsoft.com/office/powerpoint/2010/main" val="1702143669"/>
              </p:ext>
            </p:extLst>
          </p:nvPr>
        </p:nvGraphicFramePr>
        <p:xfrm>
          <a:off x="395536" y="3489852"/>
          <a:ext cx="8368228" cy="1550670"/>
        </p:xfrm>
        <a:graphic>
          <a:graphicData uri="http://schemas.openxmlformats.org/drawingml/2006/table">
            <a:tbl>
              <a:tblPr firstRow="1" bandRow="1">
                <a:tableStyleId>{BC89EF96-8CEA-46FF-86C4-4CE0E7609802}</a:tableStyleId>
              </a:tblPr>
              <a:tblGrid>
                <a:gridCol w="2115890"/>
                <a:gridCol w="2115890"/>
                <a:gridCol w="2115890"/>
                <a:gridCol w="2020558"/>
              </a:tblGrid>
              <a:tr h="274320">
                <a:tc>
                  <a:txBody>
                    <a:bodyPr/>
                    <a:lstStyle/>
                    <a:p>
                      <a:r>
                        <a:rPr lang="en-ZA" sz="1400" dirty="0" smtClean="0"/>
                        <a:t>Indicators</a:t>
                      </a:r>
                      <a:endParaRPr lang="en-ZA" sz="1400" dirty="0"/>
                    </a:p>
                  </a:txBody>
                  <a:tcPr marT="34290" marB="34290"/>
                </a:tc>
                <a:tc>
                  <a:txBody>
                    <a:bodyPr/>
                    <a:lstStyle/>
                    <a:p>
                      <a:r>
                        <a:rPr lang="en-ZA" sz="1400" dirty="0" smtClean="0"/>
                        <a:t>2007</a:t>
                      </a:r>
                      <a:r>
                        <a:rPr lang="en-ZA" sz="1400" baseline="0" dirty="0" smtClean="0"/>
                        <a:t> Base</a:t>
                      </a:r>
                      <a:endParaRPr lang="en-ZA" sz="1400" dirty="0"/>
                    </a:p>
                  </a:txBody>
                  <a:tcPr marT="34290" marB="34290"/>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ZA" sz="1400" dirty="0" smtClean="0"/>
                        <a:t>AS-IS Scenario</a:t>
                      </a:r>
                    </a:p>
                  </a:txBody>
                  <a:tcPr marT="34290" marB="34290"/>
                </a:tc>
                <a:tc>
                  <a:txBody>
                    <a:bodyPr/>
                    <a:lstStyle/>
                    <a:p>
                      <a:r>
                        <a:rPr lang="en-ZA" sz="1400" dirty="0" smtClean="0"/>
                        <a:t>Policy-Led Scenario</a:t>
                      </a:r>
                      <a:endParaRPr lang="en-ZA" sz="1400" dirty="0"/>
                    </a:p>
                  </a:txBody>
                  <a:tcPr marT="34290" marB="34290"/>
                </a:tc>
              </a:tr>
              <a:tr h="320040">
                <a:tc>
                  <a: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GB" sz="1200" b="1" dirty="0" smtClean="0"/>
                        <a:t>Wealth segregation</a:t>
                      </a:r>
                      <a:endParaRPr lang="en-ZA" sz="1200" b="1" dirty="0" smtClean="0"/>
                    </a:p>
                  </a:txBody>
                  <a:tcPr marT="34290" marB="34290"/>
                </a:tc>
                <a:tc>
                  <a:txBody>
                    <a:bodyPr/>
                    <a:lstStyle/>
                    <a:p>
                      <a:r>
                        <a:rPr lang="en-ZA" sz="800" dirty="0" smtClean="0"/>
                        <a:t>61%</a:t>
                      </a:r>
                      <a:r>
                        <a:rPr lang="en-ZA" sz="800" baseline="0" dirty="0" smtClean="0"/>
                        <a:t> pop  South</a:t>
                      </a:r>
                    </a:p>
                    <a:p>
                      <a:r>
                        <a:rPr lang="en-ZA" sz="800" baseline="0" dirty="0" smtClean="0"/>
                        <a:t>91% Low-income</a:t>
                      </a:r>
                    </a:p>
                  </a:txBody>
                  <a:tcPr marT="34290" marB="34290"/>
                </a:tc>
                <a:tc>
                  <a:txBody>
                    <a:bodyPr/>
                    <a:lstStyle/>
                    <a:p>
                      <a:r>
                        <a:rPr lang="en-ZA" sz="800" dirty="0" smtClean="0"/>
                        <a:t>60% pop South</a:t>
                      </a:r>
                    </a:p>
                    <a:p>
                      <a:r>
                        <a:rPr lang="en-ZA" sz="800" dirty="0" smtClean="0"/>
                        <a:t>90% Low-income</a:t>
                      </a:r>
                      <a:endParaRPr lang="en-ZA" sz="800" dirty="0"/>
                    </a:p>
                  </a:txBody>
                  <a:tcPr marT="34290" marB="34290"/>
                </a:tc>
                <a:tc>
                  <a:txBody>
                    <a:bodyPr/>
                    <a:lstStyle/>
                    <a:p>
                      <a:r>
                        <a:rPr lang="en-ZA" sz="800" dirty="0" smtClean="0"/>
                        <a:t>52% pop South</a:t>
                      </a:r>
                    </a:p>
                    <a:p>
                      <a:r>
                        <a:rPr lang="en-ZA" sz="800" dirty="0" smtClean="0"/>
                        <a:t>78% Low-income</a:t>
                      </a:r>
                    </a:p>
                  </a:txBody>
                  <a:tcPr marT="34290" marB="34290"/>
                </a:tc>
              </a:tr>
              <a:tr h="948690">
                <a:tc>
                  <a: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GB" sz="1200" b="1" dirty="0" smtClean="0"/>
                        <a:t>Distribution and quantity of economic nodes and centres </a:t>
                      </a:r>
                      <a:endParaRPr lang="en-ZA" sz="1200" b="1" dirty="0" smtClean="0"/>
                    </a:p>
                    <a:p>
                      <a:endParaRPr lang="en-ZA" sz="800" dirty="0"/>
                    </a:p>
                  </a:txBody>
                  <a:tcPr marT="34290" marB="34290"/>
                </a:tc>
                <a:tc>
                  <a:txBody>
                    <a:bodyPr/>
                    <a:lstStyle/>
                    <a:p>
                      <a:r>
                        <a:rPr lang="en-ZA" sz="800" dirty="0" smtClean="0"/>
                        <a:t>82% com North</a:t>
                      </a:r>
                    </a:p>
                    <a:p>
                      <a:r>
                        <a:rPr lang="en-ZA" sz="800" dirty="0" smtClean="0"/>
                        <a:t>312 patches</a:t>
                      </a:r>
                    </a:p>
                    <a:p>
                      <a:r>
                        <a:rPr lang="en-ZA" sz="800" dirty="0" smtClean="0"/>
                        <a:t>127 HH/Ha</a:t>
                      </a:r>
                    </a:p>
                    <a:p>
                      <a:endParaRPr lang="en-ZA" sz="800" dirty="0" smtClean="0"/>
                    </a:p>
                    <a:p>
                      <a:r>
                        <a:rPr lang="en-ZA" sz="800" dirty="0" smtClean="0"/>
                        <a:t>18% com South </a:t>
                      </a:r>
                    </a:p>
                    <a:p>
                      <a:r>
                        <a:rPr lang="en-ZA" sz="800" dirty="0" smtClean="0"/>
                        <a:t>143 patches</a:t>
                      </a:r>
                    </a:p>
                    <a:p>
                      <a:r>
                        <a:rPr lang="en-ZA" sz="800" dirty="0" smtClean="0"/>
                        <a:t>903 HH/HA</a:t>
                      </a:r>
                      <a:endParaRPr lang="en-ZA" sz="800" dirty="0"/>
                    </a:p>
                  </a:txBody>
                  <a:tcPr marT="34290" marB="34290"/>
                </a:tc>
                <a:tc>
                  <a:txBody>
                    <a:bodyPr/>
                    <a:lstStyle/>
                    <a:p>
                      <a:r>
                        <a:rPr lang="en-ZA" sz="800" dirty="0" smtClean="0"/>
                        <a:t>80% com North</a:t>
                      </a:r>
                    </a:p>
                    <a:p>
                      <a:r>
                        <a:rPr lang="en-ZA" sz="800" dirty="0" smtClean="0"/>
                        <a:t>325 patches</a:t>
                      </a:r>
                    </a:p>
                    <a:p>
                      <a:r>
                        <a:rPr lang="en-ZA" sz="800" dirty="0" smtClean="0"/>
                        <a:t>191 HH/Ha</a:t>
                      </a:r>
                    </a:p>
                    <a:p>
                      <a:endParaRPr lang="en-ZA" sz="80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ZA" sz="800" dirty="0" smtClean="0"/>
                        <a:t>20% com South</a:t>
                      </a:r>
                    </a:p>
                    <a:p>
                      <a:pPr marL="0" marR="0" indent="0" algn="l" defTabSz="914400" rtl="0" eaLnBrk="1" fontAlgn="auto" latinLnBrk="0" hangingPunct="1">
                        <a:lnSpc>
                          <a:spcPct val="100000"/>
                        </a:lnSpc>
                        <a:spcBef>
                          <a:spcPts val="0"/>
                        </a:spcBef>
                        <a:spcAft>
                          <a:spcPts val="0"/>
                        </a:spcAft>
                        <a:buClrTx/>
                        <a:buSzTx/>
                        <a:buFontTx/>
                        <a:buNone/>
                        <a:tabLst/>
                        <a:defRPr/>
                      </a:pPr>
                      <a:r>
                        <a:rPr lang="en-ZA" sz="800" dirty="0" smtClean="0"/>
                        <a:t>144 patches</a:t>
                      </a:r>
                    </a:p>
                    <a:p>
                      <a:pPr marL="0" marR="0" indent="0" algn="l" defTabSz="914400" rtl="0" eaLnBrk="1" fontAlgn="auto" latinLnBrk="0" hangingPunct="1">
                        <a:lnSpc>
                          <a:spcPct val="100000"/>
                        </a:lnSpc>
                        <a:spcBef>
                          <a:spcPts val="0"/>
                        </a:spcBef>
                        <a:spcAft>
                          <a:spcPts val="0"/>
                        </a:spcAft>
                        <a:buClrTx/>
                        <a:buSzTx/>
                        <a:buFontTx/>
                        <a:buNone/>
                        <a:tabLst/>
                        <a:defRPr/>
                      </a:pPr>
                      <a:r>
                        <a:rPr lang="en-ZA" sz="800" dirty="0" smtClean="0"/>
                        <a:t>1152 HH/Ha</a:t>
                      </a:r>
                    </a:p>
                  </a:txBody>
                  <a:tcPr marT="34290" marB="34290"/>
                </a:tc>
                <a:tc>
                  <a:txBody>
                    <a:bodyPr/>
                    <a:lstStyle/>
                    <a:p>
                      <a:r>
                        <a:rPr lang="en-ZA" sz="800" dirty="0" smtClean="0"/>
                        <a:t>67% com</a:t>
                      </a:r>
                      <a:r>
                        <a:rPr lang="en-ZA" sz="800" baseline="0" dirty="0" smtClean="0"/>
                        <a:t> North</a:t>
                      </a:r>
                    </a:p>
                    <a:p>
                      <a:r>
                        <a:rPr lang="en-ZA" sz="800" baseline="0" dirty="0" smtClean="0"/>
                        <a:t>371 patches</a:t>
                      </a:r>
                    </a:p>
                    <a:p>
                      <a:r>
                        <a:rPr lang="en-ZA" sz="800" baseline="0" dirty="0" smtClean="0"/>
                        <a:t>221 HH/Ha</a:t>
                      </a:r>
                    </a:p>
                    <a:p>
                      <a:endParaRPr lang="en-ZA" sz="800" baseline="0" dirty="0" smtClean="0"/>
                    </a:p>
                    <a:p>
                      <a:r>
                        <a:rPr lang="en-ZA" sz="800" baseline="0" dirty="0" smtClean="0"/>
                        <a:t>33% com South</a:t>
                      </a:r>
                    </a:p>
                    <a:p>
                      <a:r>
                        <a:rPr lang="en-ZA" sz="800" baseline="0" dirty="0" smtClean="0"/>
                        <a:t>221 patches</a:t>
                      </a:r>
                    </a:p>
                    <a:p>
                      <a:r>
                        <a:rPr lang="en-ZA" sz="800" baseline="0" dirty="0" smtClean="0"/>
                        <a:t>489 HH/Ha</a:t>
                      </a:r>
                    </a:p>
                  </a:txBody>
                  <a:tcPr marT="34290" marB="34290"/>
                </a:tc>
              </a:tr>
            </a:tbl>
          </a:graphicData>
        </a:graphic>
      </p:graphicFrame>
    </p:spTree>
    <p:extLst>
      <p:ext uri="{BB962C8B-B14F-4D97-AF65-F5344CB8AC3E}">
        <p14:creationId xmlns:p14="http://schemas.microsoft.com/office/powerpoint/2010/main" val="2724066768"/>
      </p:ext>
    </p:extLst>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5631" y="18702"/>
            <a:ext cx="8229600" cy="857250"/>
          </a:xfrm>
        </p:spPr>
        <p:txBody>
          <a:bodyPr>
            <a:normAutofit/>
          </a:bodyPr>
          <a:lstStyle/>
          <a:p>
            <a:pPr defTabSz="336947" fontAlgn="base">
              <a:lnSpc>
                <a:spcPct val="93000"/>
              </a:lnSpc>
              <a:spcAft>
                <a:spcPct val="0"/>
              </a:spcAft>
              <a:tabLst>
                <a:tab pos="0" algn="l"/>
                <a:tab pos="335756" algn="l"/>
                <a:tab pos="672704" algn="l"/>
                <a:tab pos="1009650" algn="l"/>
                <a:tab pos="1346597" algn="l"/>
                <a:tab pos="1683544" algn="l"/>
                <a:tab pos="2020491" algn="l"/>
                <a:tab pos="2357438" algn="l"/>
                <a:tab pos="2694385" algn="l"/>
                <a:tab pos="3031331" algn="l"/>
                <a:tab pos="3368279" algn="l"/>
                <a:tab pos="3705225" algn="l"/>
                <a:tab pos="4042172" algn="l"/>
                <a:tab pos="4379119" algn="l"/>
                <a:tab pos="4716066" algn="l"/>
                <a:tab pos="5053013" algn="l"/>
                <a:tab pos="5389960" algn="l"/>
                <a:tab pos="5726906" algn="l"/>
                <a:tab pos="6063854" algn="l"/>
                <a:tab pos="6400800" algn="l"/>
                <a:tab pos="6737747" algn="l"/>
              </a:tabLst>
            </a:pPr>
            <a:r>
              <a:rPr lang="en-ZA" dirty="0">
                <a:solidFill>
                  <a:prstClr val="white"/>
                </a:solidFill>
              </a:rPr>
              <a:t>Models @ Local Municipal / Metro Scale</a:t>
            </a:r>
            <a:endParaRPr lang="en-GB" dirty="0">
              <a:solidFill>
                <a:srgbClr val="FFFFFF"/>
              </a:solidFill>
            </a:endParaRPr>
          </a:p>
        </p:txBody>
      </p:sp>
      <p:sp>
        <p:nvSpPr>
          <p:cNvPr id="3" name="Content Placeholder 2"/>
          <p:cNvSpPr>
            <a:spLocks noGrp="1"/>
          </p:cNvSpPr>
          <p:nvPr>
            <p:ph sz="quarter" idx="10"/>
          </p:nvPr>
        </p:nvSpPr>
        <p:spPr>
          <a:xfrm>
            <a:off x="34916" y="1052513"/>
            <a:ext cx="9185564" cy="3381375"/>
          </a:xfrm>
        </p:spPr>
        <p:txBody>
          <a:bodyPr>
            <a:normAutofit fontScale="70000" lnSpcReduction="20000"/>
          </a:bodyPr>
          <a:lstStyle/>
          <a:p>
            <a:pPr>
              <a:lnSpc>
                <a:spcPct val="200000"/>
              </a:lnSpc>
            </a:pPr>
            <a:r>
              <a:rPr lang="en-ZA" dirty="0" smtClean="0">
                <a:latin typeface="+mn-lt"/>
              </a:rPr>
              <a:t>Case study: </a:t>
            </a:r>
            <a:r>
              <a:rPr lang="en-ZA" b="1" dirty="0" smtClean="0">
                <a:latin typeface="+mn-lt"/>
              </a:rPr>
              <a:t>City of Tshwane</a:t>
            </a:r>
          </a:p>
          <a:p>
            <a:pPr>
              <a:lnSpc>
                <a:spcPct val="200000"/>
              </a:lnSpc>
            </a:pPr>
            <a:r>
              <a:rPr lang="en-ZA" dirty="0" smtClean="0">
                <a:latin typeface="+mn-lt"/>
              </a:rPr>
              <a:t>Model: </a:t>
            </a:r>
            <a:r>
              <a:rPr lang="en-ZA" b="1" dirty="0" smtClean="0">
                <a:latin typeface="+mn-lt"/>
              </a:rPr>
              <a:t>Sleuth</a:t>
            </a:r>
          </a:p>
          <a:p>
            <a:pPr>
              <a:lnSpc>
                <a:spcPct val="200000"/>
              </a:lnSpc>
            </a:pPr>
            <a:r>
              <a:rPr lang="en-ZA" dirty="0" smtClean="0">
                <a:latin typeface="+mn-lt"/>
              </a:rPr>
              <a:t>Technique: </a:t>
            </a:r>
            <a:r>
              <a:rPr lang="en-ZA" b="1" dirty="0" smtClean="0">
                <a:latin typeface="+mn-lt"/>
              </a:rPr>
              <a:t>Cellular Automata model (CA) </a:t>
            </a:r>
          </a:p>
          <a:p>
            <a:pPr>
              <a:lnSpc>
                <a:spcPct val="200000"/>
              </a:lnSpc>
            </a:pPr>
            <a:r>
              <a:rPr lang="en-ZA" dirty="0">
                <a:latin typeface="+mn-lt"/>
              </a:rPr>
              <a:t>Resolution: </a:t>
            </a:r>
            <a:r>
              <a:rPr lang="en-ZA" b="1" dirty="0" smtClean="0">
                <a:latin typeface="+mn-lt"/>
              </a:rPr>
              <a:t>500m</a:t>
            </a:r>
            <a:endParaRPr lang="en-ZA" b="1" dirty="0">
              <a:latin typeface="+mn-lt"/>
            </a:endParaRPr>
          </a:p>
          <a:p>
            <a:pPr>
              <a:lnSpc>
                <a:spcPct val="200000"/>
              </a:lnSpc>
            </a:pPr>
            <a:r>
              <a:rPr lang="en-ZA" dirty="0">
                <a:latin typeface="+mn-lt"/>
              </a:rPr>
              <a:t>Temporal Scale: </a:t>
            </a:r>
            <a:r>
              <a:rPr lang="en-ZA" b="1" dirty="0">
                <a:latin typeface="+mn-lt"/>
              </a:rPr>
              <a:t>2015 – 2030 </a:t>
            </a:r>
            <a:r>
              <a:rPr lang="en-ZA" b="1" dirty="0" smtClean="0">
                <a:latin typeface="+mn-lt"/>
              </a:rPr>
              <a:t>(year </a:t>
            </a:r>
            <a:r>
              <a:rPr lang="en-ZA" b="1" dirty="0">
                <a:latin typeface="+mn-lt"/>
              </a:rPr>
              <a:t>intervals</a:t>
            </a:r>
            <a:r>
              <a:rPr lang="en-ZA" b="1" dirty="0" smtClean="0">
                <a:latin typeface="+mn-lt"/>
              </a:rPr>
              <a:t>)</a:t>
            </a:r>
          </a:p>
          <a:p>
            <a:pPr>
              <a:lnSpc>
                <a:spcPct val="200000"/>
              </a:lnSpc>
            </a:pPr>
            <a:r>
              <a:rPr lang="en-ZA" dirty="0" smtClean="0">
                <a:latin typeface="+mn-lt"/>
              </a:rPr>
              <a:t>What was tested: </a:t>
            </a:r>
            <a:r>
              <a:rPr lang="en-ZA" b="1" dirty="0" smtClean="0">
                <a:latin typeface="+mn-lt"/>
              </a:rPr>
              <a:t>Urban growth/sprawl</a:t>
            </a:r>
          </a:p>
          <a:p>
            <a:pPr>
              <a:lnSpc>
                <a:spcPct val="200000"/>
              </a:lnSpc>
            </a:pPr>
            <a:r>
              <a:rPr lang="en-ZA" dirty="0" smtClean="0">
                <a:latin typeface="+mn-lt"/>
              </a:rPr>
              <a:t>How was it measured: </a:t>
            </a:r>
            <a:r>
              <a:rPr lang="en-ZA" b="1" dirty="0" smtClean="0">
                <a:latin typeface="+mn-lt"/>
              </a:rPr>
              <a:t>Growth probability </a:t>
            </a:r>
          </a:p>
          <a:p>
            <a:pPr>
              <a:lnSpc>
                <a:spcPct val="200000"/>
              </a:lnSpc>
            </a:pPr>
            <a:r>
              <a:rPr lang="en-ZA" dirty="0" smtClean="0">
                <a:latin typeface="+mn-lt"/>
              </a:rPr>
              <a:t>How many scenarios: </a:t>
            </a:r>
            <a:r>
              <a:rPr lang="en-ZA" b="1" dirty="0" smtClean="0">
                <a:latin typeface="+mn-lt"/>
              </a:rPr>
              <a:t>Not scenario based, Probability of growth based on decades of growth data</a:t>
            </a:r>
          </a:p>
        </p:txBody>
      </p:sp>
      <p:pic>
        <p:nvPicPr>
          <p:cNvPr id="512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224367" y="970289"/>
            <a:ext cx="1919634" cy="141663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39811917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0006" y="12320"/>
            <a:ext cx="8229600" cy="857250"/>
          </a:xfrm>
        </p:spPr>
        <p:txBody>
          <a:bodyPr>
            <a:normAutofit/>
          </a:bodyPr>
          <a:lstStyle/>
          <a:p>
            <a:r>
              <a:rPr lang="en-ZA" sz="2000" dirty="0" smtClean="0"/>
              <a:t>Sleuth growth probability through Machine Learning</a:t>
            </a:r>
            <a:endParaRPr lang="en-GB" sz="2000" dirty="0"/>
          </a:p>
        </p:txBody>
      </p:sp>
      <p:pic>
        <p:nvPicPr>
          <p:cNvPr id="819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5310" y="1393529"/>
            <a:ext cx="4524499" cy="316486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8195"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643251" y="1393529"/>
            <a:ext cx="4494811" cy="317925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22734142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3"/>
          <p:cNvSpPr txBox="1">
            <a:spLocks/>
          </p:cNvSpPr>
          <p:nvPr/>
        </p:nvSpPr>
        <p:spPr>
          <a:xfrm>
            <a:off x="361950" y="202406"/>
            <a:ext cx="7812088" cy="547688"/>
          </a:xfrm>
          <a:prstGeom prst="rect">
            <a:avLst/>
          </a:prstGeom>
        </p:spPr>
        <p:txBody>
          <a:bodyPr vert="horz" lIns="91440" tIns="45720" rIns="91440" bIns="45720" rtlCol="0" anchor="ctr">
            <a:normAutofit/>
          </a:bodyPr>
          <a:lstStyle>
            <a:lvl1pPr algn="l" defTabSz="457200" rtl="0" eaLnBrk="1" latinLnBrk="0" hangingPunct="1">
              <a:spcBef>
                <a:spcPct val="0"/>
              </a:spcBef>
              <a:buNone/>
              <a:defRPr sz="2800" b="1" kern="1200">
                <a:solidFill>
                  <a:schemeClr val="bg1"/>
                </a:solidFill>
                <a:latin typeface="Arial"/>
                <a:ea typeface="+mj-ea"/>
                <a:cs typeface="Arial"/>
              </a:defRPr>
            </a:lvl1pPr>
          </a:lstStyle>
          <a:p>
            <a:r>
              <a:rPr lang="en-ZA" dirty="0" smtClean="0">
                <a:latin typeface="Arial" panose="020B0604020202020204" pitchFamily="34" charset="0"/>
                <a:cs typeface="Arial" panose="020B0604020202020204" pitchFamily="34" charset="0"/>
              </a:rPr>
              <a:t>The spatial planning challenge</a:t>
            </a:r>
            <a:endParaRPr lang="en-GB" dirty="0">
              <a:latin typeface="Arial" panose="020B0604020202020204" pitchFamily="34" charset="0"/>
              <a:cs typeface="Arial" panose="020B0604020202020204" pitchFamily="34" charset="0"/>
            </a:endParaRPr>
          </a:p>
        </p:txBody>
      </p:sp>
      <p:pic>
        <p:nvPicPr>
          <p:cNvPr id="7"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68740" y="924615"/>
            <a:ext cx="8229601" cy="417039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50751466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5631" y="18702"/>
            <a:ext cx="8229600" cy="857250"/>
          </a:xfrm>
        </p:spPr>
        <p:txBody>
          <a:bodyPr>
            <a:normAutofit/>
          </a:bodyPr>
          <a:lstStyle/>
          <a:p>
            <a:pPr defTabSz="336947" fontAlgn="base">
              <a:lnSpc>
                <a:spcPct val="93000"/>
              </a:lnSpc>
              <a:spcAft>
                <a:spcPct val="0"/>
              </a:spcAft>
              <a:tabLst>
                <a:tab pos="0" algn="l"/>
                <a:tab pos="335756" algn="l"/>
                <a:tab pos="672704" algn="l"/>
                <a:tab pos="1009650" algn="l"/>
                <a:tab pos="1346597" algn="l"/>
                <a:tab pos="1683544" algn="l"/>
                <a:tab pos="2020491" algn="l"/>
                <a:tab pos="2357438" algn="l"/>
                <a:tab pos="2694385" algn="l"/>
                <a:tab pos="3031331" algn="l"/>
                <a:tab pos="3368279" algn="l"/>
                <a:tab pos="3705225" algn="l"/>
                <a:tab pos="4042172" algn="l"/>
                <a:tab pos="4379119" algn="l"/>
                <a:tab pos="4716066" algn="l"/>
                <a:tab pos="5053013" algn="l"/>
                <a:tab pos="5389960" algn="l"/>
                <a:tab pos="5726906" algn="l"/>
                <a:tab pos="6063854" algn="l"/>
                <a:tab pos="6400800" algn="l"/>
                <a:tab pos="6737747" algn="l"/>
              </a:tabLst>
            </a:pPr>
            <a:r>
              <a:rPr lang="en-ZA" dirty="0">
                <a:solidFill>
                  <a:prstClr val="white"/>
                </a:solidFill>
              </a:rPr>
              <a:t>Models @ Local Municipal / Metro Scale</a:t>
            </a:r>
            <a:endParaRPr lang="en-GB" dirty="0">
              <a:solidFill>
                <a:srgbClr val="FFFFFF"/>
              </a:solidFill>
            </a:endParaRPr>
          </a:p>
        </p:txBody>
      </p:sp>
      <p:sp>
        <p:nvSpPr>
          <p:cNvPr id="3" name="Content Placeholder 2"/>
          <p:cNvSpPr>
            <a:spLocks noGrp="1"/>
          </p:cNvSpPr>
          <p:nvPr>
            <p:ph sz="quarter" idx="10"/>
          </p:nvPr>
        </p:nvSpPr>
        <p:spPr>
          <a:xfrm>
            <a:off x="148442" y="1052513"/>
            <a:ext cx="8995558" cy="3381375"/>
          </a:xfrm>
        </p:spPr>
        <p:txBody>
          <a:bodyPr>
            <a:normAutofit fontScale="70000" lnSpcReduction="20000"/>
          </a:bodyPr>
          <a:lstStyle/>
          <a:p>
            <a:pPr>
              <a:lnSpc>
                <a:spcPct val="200000"/>
              </a:lnSpc>
            </a:pPr>
            <a:r>
              <a:rPr lang="en-ZA" dirty="0" smtClean="0">
                <a:latin typeface="+mn-lt"/>
              </a:rPr>
              <a:t>Case study: </a:t>
            </a:r>
            <a:r>
              <a:rPr lang="en-ZA" b="1" dirty="0" smtClean="0">
                <a:latin typeface="+mn-lt"/>
              </a:rPr>
              <a:t>Ekurhuleni Metropolitan Municipality</a:t>
            </a:r>
          </a:p>
          <a:p>
            <a:pPr>
              <a:lnSpc>
                <a:spcPct val="200000"/>
              </a:lnSpc>
            </a:pPr>
            <a:r>
              <a:rPr lang="en-ZA" dirty="0" smtClean="0">
                <a:latin typeface="+mn-lt"/>
              </a:rPr>
              <a:t>Model: </a:t>
            </a:r>
            <a:r>
              <a:rPr lang="en-ZA" b="1" dirty="0" err="1" smtClean="0">
                <a:latin typeface="+mn-lt"/>
              </a:rPr>
              <a:t>UrbanSim</a:t>
            </a:r>
            <a:endParaRPr lang="en-ZA" b="1" dirty="0" smtClean="0">
              <a:latin typeface="+mn-lt"/>
            </a:endParaRPr>
          </a:p>
          <a:p>
            <a:pPr>
              <a:lnSpc>
                <a:spcPct val="200000"/>
              </a:lnSpc>
            </a:pPr>
            <a:r>
              <a:rPr lang="en-ZA" dirty="0" smtClean="0">
                <a:latin typeface="+mn-lt"/>
              </a:rPr>
              <a:t>Technique: </a:t>
            </a:r>
            <a:r>
              <a:rPr lang="en-ZA" b="1" dirty="0" smtClean="0">
                <a:latin typeface="+mn-lt"/>
              </a:rPr>
              <a:t>Agent Based Model (ABM)</a:t>
            </a:r>
          </a:p>
          <a:p>
            <a:pPr>
              <a:lnSpc>
                <a:spcPct val="200000"/>
              </a:lnSpc>
            </a:pPr>
            <a:r>
              <a:rPr lang="en-ZA" dirty="0">
                <a:latin typeface="+mn-lt"/>
              </a:rPr>
              <a:t>Resolution: </a:t>
            </a:r>
            <a:r>
              <a:rPr lang="en-ZA" b="1" dirty="0" smtClean="0">
                <a:latin typeface="+mn-lt"/>
              </a:rPr>
              <a:t>Erf level</a:t>
            </a:r>
            <a:endParaRPr lang="en-ZA" b="1" dirty="0">
              <a:latin typeface="+mn-lt"/>
            </a:endParaRPr>
          </a:p>
          <a:p>
            <a:pPr>
              <a:lnSpc>
                <a:spcPct val="200000"/>
              </a:lnSpc>
            </a:pPr>
            <a:r>
              <a:rPr lang="en-ZA" dirty="0">
                <a:latin typeface="+mn-lt"/>
              </a:rPr>
              <a:t>Temporal Scale: </a:t>
            </a:r>
            <a:r>
              <a:rPr lang="en-ZA" b="1" dirty="0" smtClean="0">
                <a:latin typeface="+mn-lt"/>
              </a:rPr>
              <a:t>2011 </a:t>
            </a:r>
            <a:r>
              <a:rPr lang="en-ZA" b="1" dirty="0">
                <a:latin typeface="+mn-lt"/>
              </a:rPr>
              <a:t>– 2030 </a:t>
            </a:r>
            <a:r>
              <a:rPr lang="en-ZA" b="1" dirty="0" smtClean="0">
                <a:latin typeface="+mn-lt"/>
              </a:rPr>
              <a:t>(year </a:t>
            </a:r>
            <a:r>
              <a:rPr lang="en-ZA" b="1" dirty="0">
                <a:latin typeface="+mn-lt"/>
              </a:rPr>
              <a:t>intervals</a:t>
            </a:r>
            <a:r>
              <a:rPr lang="en-ZA" b="1" dirty="0" smtClean="0">
                <a:latin typeface="+mn-lt"/>
              </a:rPr>
              <a:t>)</a:t>
            </a:r>
          </a:p>
          <a:p>
            <a:pPr>
              <a:lnSpc>
                <a:spcPct val="200000"/>
              </a:lnSpc>
            </a:pPr>
            <a:r>
              <a:rPr lang="en-ZA" dirty="0" smtClean="0">
                <a:latin typeface="+mn-lt"/>
              </a:rPr>
              <a:t>What was tested: </a:t>
            </a:r>
            <a:r>
              <a:rPr lang="en-ZA" b="1" dirty="0" smtClean="0">
                <a:latin typeface="+mn-lt"/>
              </a:rPr>
              <a:t>Budget Implications &amp; trade-offs</a:t>
            </a:r>
          </a:p>
          <a:p>
            <a:pPr>
              <a:lnSpc>
                <a:spcPct val="200000"/>
              </a:lnSpc>
            </a:pPr>
            <a:r>
              <a:rPr lang="en-ZA" dirty="0" smtClean="0">
                <a:latin typeface="+mn-lt"/>
              </a:rPr>
              <a:t>How was it measured: Indicators on </a:t>
            </a:r>
            <a:r>
              <a:rPr lang="en-ZA" b="1" dirty="0" smtClean="0">
                <a:latin typeface="+mn-lt"/>
              </a:rPr>
              <a:t>access to job opportunities, transport costs, household growth &amp; densification </a:t>
            </a:r>
          </a:p>
          <a:p>
            <a:pPr>
              <a:lnSpc>
                <a:spcPct val="200000"/>
              </a:lnSpc>
            </a:pPr>
            <a:r>
              <a:rPr lang="en-ZA" dirty="0" smtClean="0">
                <a:latin typeface="+mn-lt"/>
              </a:rPr>
              <a:t>How many scenarios:</a:t>
            </a:r>
          </a:p>
          <a:p>
            <a:pPr>
              <a:lnSpc>
                <a:spcPct val="200000"/>
              </a:lnSpc>
            </a:pPr>
            <a:endParaRPr lang="en-ZA" b="1" dirty="0" smtClean="0"/>
          </a:p>
        </p:txBody>
      </p:sp>
      <p:pic>
        <p:nvPicPr>
          <p:cNvPr id="614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371487" y="979778"/>
            <a:ext cx="1772512" cy="83120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147"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885702" y="3865418"/>
            <a:ext cx="3568537" cy="118481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148"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817875" y="1840963"/>
            <a:ext cx="2326125" cy="11575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649709772"/>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pic>
        <p:nvPicPr>
          <p:cNvPr id="12290" name="Picture 2"/>
          <p:cNvPicPr>
            <a:picLocks noGrp="1" noChangeAspect="1" noChangeArrowheads="1"/>
          </p:cNvPicPr>
          <p:nvPr>
            <p:ph sz="quarter" idx="10"/>
          </p:nvPr>
        </p:nvPicPr>
        <p:blipFill>
          <a:blip r:embed="rId3">
            <a:extLst>
              <a:ext uri="{28A0092B-C50C-407E-A947-70E740481C1C}">
                <a14:useLocalDpi xmlns:a14="http://schemas.microsoft.com/office/drawing/2010/main" val="0"/>
              </a:ext>
            </a:extLst>
          </a:blip>
          <a:srcRect/>
          <a:stretch>
            <a:fillRect/>
          </a:stretch>
        </p:blipFill>
        <p:spPr bwMode="auto">
          <a:xfrm>
            <a:off x="53079" y="30134"/>
            <a:ext cx="9090921" cy="506532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Rectangle 2"/>
          <p:cNvSpPr/>
          <p:nvPr/>
        </p:nvSpPr>
        <p:spPr>
          <a:xfrm>
            <a:off x="1852551" y="1371600"/>
            <a:ext cx="6169231" cy="2547257"/>
          </a:xfrm>
          <a:prstGeom prst="rect">
            <a:avLst/>
          </a:prstGeom>
        </p:spPr>
        <p:style>
          <a:lnRef idx="1">
            <a:schemeClr val="dk1"/>
          </a:lnRef>
          <a:fillRef idx="3">
            <a:schemeClr val="dk1"/>
          </a:fillRef>
          <a:effectRef idx="2">
            <a:schemeClr val="dk1"/>
          </a:effectRef>
          <a:fontRef idx="minor">
            <a:schemeClr val="lt1"/>
          </a:fontRef>
        </p:style>
        <p:txBody>
          <a:bodyPr rtlCol="0" anchor="ctr"/>
          <a:lstStyle/>
          <a:p>
            <a:r>
              <a:rPr lang="en-ZA" sz="1600" dirty="0" smtClean="0"/>
              <a:t>Most advanced modelling capability – ultimate “What-if” tool</a:t>
            </a:r>
          </a:p>
          <a:p>
            <a:endParaRPr lang="en-ZA" sz="1600" dirty="0" smtClean="0"/>
          </a:p>
          <a:p>
            <a:pPr marL="285750" indent="-285750">
              <a:buFont typeface="Arial" panose="020B0604020202020204" pitchFamily="34" charset="0"/>
              <a:buChar char="•"/>
            </a:pPr>
            <a:r>
              <a:rPr lang="en-ZA" sz="1600" dirty="0"/>
              <a:t>Simulates choice behaviour </a:t>
            </a:r>
          </a:p>
          <a:p>
            <a:pPr marL="285750" indent="-285750">
              <a:buFont typeface="Arial" panose="020B0604020202020204" pitchFamily="34" charset="0"/>
              <a:buChar char="•"/>
            </a:pPr>
            <a:r>
              <a:rPr lang="en-US" sz="1600" dirty="0"/>
              <a:t>Successfully implemented in 3 metropolitan cities</a:t>
            </a:r>
          </a:p>
          <a:p>
            <a:pPr marL="285750" indent="-285750">
              <a:buFont typeface="Arial" panose="020B0604020202020204" pitchFamily="34" charset="0"/>
              <a:buChar char="•"/>
            </a:pPr>
            <a:r>
              <a:rPr lang="en-US" sz="1600" dirty="0"/>
              <a:t>We have informed and supported policy and planning processes through testing their spatial strategies, SDF’s, IDP’s etc</a:t>
            </a:r>
            <a:r>
              <a:rPr lang="en-US" sz="1600" dirty="0" smtClean="0"/>
              <a:t>.</a:t>
            </a:r>
          </a:p>
          <a:p>
            <a:pPr marL="285750" indent="-285750">
              <a:buFont typeface="Arial" panose="020B0604020202020204" pitchFamily="34" charset="0"/>
              <a:buChar char="•"/>
            </a:pPr>
            <a:r>
              <a:rPr lang="en-US" sz="1600" dirty="0" err="1" smtClean="0"/>
              <a:t>E.g</a:t>
            </a:r>
            <a:r>
              <a:rPr lang="en-US" sz="1600" dirty="0" smtClean="0"/>
              <a:t> when &amp; how much land should be released for development, the desired land use mix to obtain densities &amp; low transport costs &amp; budget implications of policies etc..</a:t>
            </a:r>
            <a:endParaRPr lang="en-US" sz="1600" dirty="0"/>
          </a:p>
        </p:txBody>
      </p:sp>
    </p:spTree>
    <p:extLst>
      <p:ext uri="{BB962C8B-B14F-4D97-AF65-F5344CB8AC3E}">
        <p14:creationId xmlns:p14="http://schemas.microsoft.com/office/powerpoint/2010/main" val="4789521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9607" y="30133"/>
            <a:ext cx="8229600" cy="857250"/>
          </a:xfrm>
        </p:spPr>
        <p:txBody>
          <a:bodyPr/>
          <a:lstStyle/>
          <a:p>
            <a:r>
              <a:rPr lang="en-ZA" dirty="0" smtClean="0"/>
              <a:t>Current Investment: Cloud based </a:t>
            </a:r>
            <a:r>
              <a:rPr lang="en-ZA" dirty="0" err="1" smtClean="0"/>
              <a:t>UrbanSIM</a:t>
            </a:r>
            <a:endParaRPr lang="en-GB" dirty="0"/>
          </a:p>
        </p:txBody>
      </p:sp>
      <p:sp>
        <p:nvSpPr>
          <p:cNvPr id="3" name="Content Placeholder 2"/>
          <p:cNvSpPr>
            <a:spLocks noGrp="1"/>
          </p:cNvSpPr>
          <p:nvPr>
            <p:ph sz="quarter" idx="10"/>
          </p:nvPr>
        </p:nvSpPr>
        <p:spPr/>
        <p:txBody>
          <a:bodyPr/>
          <a:lstStyle/>
          <a:p>
            <a:endParaRPr lang="en-GB"/>
          </a:p>
        </p:txBody>
      </p:sp>
      <p:pic>
        <p:nvPicPr>
          <p:cNvPr id="717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9919" y="887383"/>
            <a:ext cx="3200400" cy="190778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7171"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6932" y="2924428"/>
            <a:ext cx="3306374" cy="211009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7172"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493665" y="1203494"/>
            <a:ext cx="5517112" cy="344186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53597206"/>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9" name="Line 2"/>
          <p:cNvSpPr>
            <a:spLocks noChangeShapeType="1"/>
          </p:cNvSpPr>
          <p:nvPr/>
        </p:nvSpPr>
        <p:spPr bwMode="auto">
          <a:xfrm>
            <a:off x="6084094" y="2031206"/>
            <a:ext cx="1191" cy="2214563"/>
          </a:xfrm>
          <a:prstGeom prst="line">
            <a:avLst/>
          </a:prstGeom>
          <a:noFill/>
          <a:ln w="9360">
            <a:solidFill>
              <a:srgbClr val="F8F8F8"/>
            </a:solidFill>
            <a:miter lim="800000"/>
            <a:headEnd/>
            <a:tailEnd/>
          </a:ln>
        </p:spPr>
        <p:txBody>
          <a:bodyPr/>
          <a:lstStyle/>
          <a:p>
            <a:pPr defTabSz="336947" fontAlgn="base">
              <a:spcBef>
                <a:spcPct val="0"/>
              </a:spcBef>
              <a:spcAft>
                <a:spcPct val="0"/>
              </a:spcAft>
            </a:pPr>
            <a:endParaRPr lang="en-GB">
              <a:solidFill>
                <a:srgbClr val="FFFFFF"/>
              </a:solidFill>
            </a:endParaRPr>
          </a:p>
        </p:txBody>
      </p:sp>
      <p:sp>
        <p:nvSpPr>
          <p:cNvPr id="19460" name="Line 3"/>
          <p:cNvSpPr>
            <a:spLocks noChangeShapeType="1"/>
          </p:cNvSpPr>
          <p:nvPr/>
        </p:nvSpPr>
        <p:spPr bwMode="auto">
          <a:xfrm>
            <a:off x="4787504" y="2085975"/>
            <a:ext cx="1190" cy="2214563"/>
          </a:xfrm>
          <a:prstGeom prst="line">
            <a:avLst/>
          </a:prstGeom>
          <a:noFill/>
          <a:ln w="9360">
            <a:solidFill>
              <a:srgbClr val="F8F8F8"/>
            </a:solidFill>
            <a:miter lim="800000"/>
            <a:headEnd/>
            <a:tailEnd/>
          </a:ln>
        </p:spPr>
        <p:txBody>
          <a:bodyPr/>
          <a:lstStyle/>
          <a:p>
            <a:pPr defTabSz="336947" fontAlgn="base">
              <a:spcBef>
                <a:spcPct val="0"/>
              </a:spcBef>
              <a:spcAft>
                <a:spcPct val="0"/>
              </a:spcAft>
            </a:pPr>
            <a:endParaRPr lang="en-GB">
              <a:solidFill>
                <a:srgbClr val="FFFFFF"/>
              </a:solidFill>
            </a:endParaRPr>
          </a:p>
        </p:txBody>
      </p:sp>
      <p:sp>
        <p:nvSpPr>
          <p:cNvPr id="19461" name="Line 4"/>
          <p:cNvSpPr>
            <a:spLocks noChangeShapeType="1"/>
          </p:cNvSpPr>
          <p:nvPr/>
        </p:nvSpPr>
        <p:spPr bwMode="auto">
          <a:xfrm>
            <a:off x="3545681" y="1977628"/>
            <a:ext cx="1191" cy="2214563"/>
          </a:xfrm>
          <a:prstGeom prst="line">
            <a:avLst/>
          </a:prstGeom>
          <a:noFill/>
          <a:ln w="9360">
            <a:solidFill>
              <a:srgbClr val="F8F8F8"/>
            </a:solidFill>
            <a:miter lim="800000"/>
            <a:headEnd/>
            <a:tailEnd/>
          </a:ln>
        </p:spPr>
        <p:txBody>
          <a:bodyPr/>
          <a:lstStyle/>
          <a:p>
            <a:pPr defTabSz="336947" fontAlgn="base">
              <a:spcBef>
                <a:spcPct val="0"/>
              </a:spcBef>
              <a:spcAft>
                <a:spcPct val="0"/>
              </a:spcAft>
            </a:pPr>
            <a:endParaRPr lang="en-GB">
              <a:solidFill>
                <a:srgbClr val="FFFFFF"/>
              </a:solidFill>
            </a:endParaRPr>
          </a:p>
        </p:txBody>
      </p:sp>
      <p:sp>
        <p:nvSpPr>
          <p:cNvPr id="19468" name="Oval 11"/>
          <p:cNvSpPr>
            <a:spLocks noChangeArrowheads="1"/>
          </p:cNvSpPr>
          <p:nvPr/>
        </p:nvSpPr>
        <p:spPr bwMode="auto">
          <a:xfrm>
            <a:off x="4577954" y="1154906"/>
            <a:ext cx="1322784" cy="1214438"/>
          </a:xfrm>
          <a:prstGeom prst="ellipse">
            <a:avLst/>
          </a:prstGeom>
          <a:noFill/>
          <a:ln w="9525">
            <a:noFill/>
            <a:round/>
            <a:headEnd/>
            <a:tailEnd/>
          </a:ln>
        </p:spPr>
        <p:txBody>
          <a:bodyPr wrap="none" anchor="ctr"/>
          <a:lstStyle/>
          <a:p>
            <a:pPr defTabSz="336947" eaLnBrk="0" fontAlgn="base" hangingPunct="0">
              <a:lnSpc>
                <a:spcPct val="81000"/>
              </a:lnSpc>
              <a:spcBef>
                <a:spcPct val="0"/>
              </a:spcBef>
              <a:spcAft>
                <a:spcPct val="0"/>
              </a:spcAft>
              <a:buClr>
                <a:srgbClr val="AFAFAF"/>
              </a:buClr>
              <a:buSzPct val="100000"/>
            </a:pPr>
            <a:endParaRPr lang="en-US">
              <a:solidFill>
                <a:srgbClr val="FFFFFF"/>
              </a:solidFill>
            </a:endParaRPr>
          </a:p>
        </p:txBody>
      </p:sp>
      <p:sp>
        <p:nvSpPr>
          <p:cNvPr id="19469" name="Oval 12"/>
          <p:cNvSpPr>
            <a:spLocks noChangeArrowheads="1"/>
          </p:cNvSpPr>
          <p:nvPr/>
        </p:nvSpPr>
        <p:spPr bwMode="auto">
          <a:xfrm>
            <a:off x="5807869" y="1154906"/>
            <a:ext cx="1322785" cy="1214438"/>
          </a:xfrm>
          <a:prstGeom prst="ellipse">
            <a:avLst/>
          </a:prstGeom>
          <a:noFill/>
          <a:ln w="9525">
            <a:noFill/>
            <a:round/>
            <a:headEnd/>
            <a:tailEnd/>
          </a:ln>
        </p:spPr>
        <p:txBody>
          <a:bodyPr wrap="none" anchor="ctr"/>
          <a:lstStyle/>
          <a:p>
            <a:pPr defTabSz="336947" eaLnBrk="0" fontAlgn="base" hangingPunct="0">
              <a:lnSpc>
                <a:spcPct val="81000"/>
              </a:lnSpc>
              <a:spcBef>
                <a:spcPct val="0"/>
              </a:spcBef>
              <a:spcAft>
                <a:spcPct val="0"/>
              </a:spcAft>
              <a:buClr>
                <a:srgbClr val="AFAFAF"/>
              </a:buClr>
              <a:buSzPct val="100000"/>
            </a:pPr>
            <a:endParaRPr lang="en-US">
              <a:solidFill>
                <a:srgbClr val="FFFFFF"/>
              </a:solidFill>
            </a:endParaRPr>
          </a:p>
        </p:txBody>
      </p:sp>
      <p:sp>
        <p:nvSpPr>
          <p:cNvPr id="19471" name="AutoShape 14"/>
          <p:cNvSpPr>
            <a:spLocks noChangeArrowheads="1"/>
          </p:cNvSpPr>
          <p:nvPr/>
        </p:nvSpPr>
        <p:spPr bwMode="auto">
          <a:xfrm>
            <a:off x="1154906" y="3401616"/>
            <a:ext cx="1653779" cy="275034"/>
          </a:xfrm>
          <a:prstGeom prst="roundRect">
            <a:avLst>
              <a:gd name="adj" fmla="val 431"/>
            </a:avLst>
          </a:prstGeom>
          <a:noFill/>
          <a:ln w="9525">
            <a:noFill/>
            <a:round/>
            <a:headEnd/>
            <a:tailEnd/>
          </a:ln>
        </p:spPr>
        <p:txBody>
          <a:bodyPr wrap="none" lIns="67500" tIns="33750" rIns="67500" bIns="33750" anchor="ctr" anchorCtr="1"/>
          <a:lstStyle/>
          <a:p>
            <a:pPr algn="r" defTabSz="336947" eaLnBrk="0" fontAlgn="base" hangingPunct="0">
              <a:lnSpc>
                <a:spcPct val="76000"/>
              </a:lnSpc>
              <a:spcBef>
                <a:spcPct val="0"/>
              </a:spcBef>
              <a:spcAft>
                <a:spcPct val="0"/>
              </a:spcAft>
              <a:buClr>
                <a:srgbClr val="AFAFAF"/>
              </a:buClr>
              <a:buSzPct val="100000"/>
              <a:tabLst>
                <a:tab pos="0" algn="l"/>
                <a:tab pos="335756" algn="l"/>
                <a:tab pos="672704" algn="l"/>
                <a:tab pos="1009650" algn="l"/>
                <a:tab pos="1346597" algn="l"/>
                <a:tab pos="1683544" algn="l"/>
                <a:tab pos="2020491" algn="l"/>
                <a:tab pos="2357438" algn="l"/>
                <a:tab pos="2694385" algn="l"/>
                <a:tab pos="3031331" algn="l"/>
                <a:tab pos="3368279" algn="l"/>
                <a:tab pos="3705225" algn="l"/>
                <a:tab pos="4042172" algn="l"/>
                <a:tab pos="4379119" algn="l"/>
                <a:tab pos="4716066" algn="l"/>
                <a:tab pos="5053013" algn="l"/>
                <a:tab pos="5389960" algn="l"/>
                <a:tab pos="5726906" algn="l"/>
                <a:tab pos="6063854" algn="l"/>
                <a:tab pos="6400800" algn="l"/>
                <a:tab pos="6737747" algn="l"/>
              </a:tabLst>
            </a:pPr>
            <a:endParaRPr lang="en-GB" sz="1200" b="1" dirty="0">
              <a:solidFill>
                <a:srgbClr val="012D50"/>
              </a:solidFill>
            </a:endParaRPr>
          </a:p>
        </p:txBody>
      </p:sp>
      <p:sp>
        <p:nvSpPr>
          <p:cNvPr id="19479" name="Text Box 23"/>
          <p:cNvSpPr txBox="1">
            <a:spLocks noChangeArrowheads="1"/>
          </p:cNvSpPr>
          <p:nvPr/>
        </p:nvSpPr>
        <p:spPr bwMode="auto">
          <a:xfrm>
            <a:off x="148232" y="190479"/>
            <a:ext cx="5091113" cy="520304"/>
          </a:xfrm>
          <a:prstGeom prst="rect">
            <a:avLst/>
          </a:prstGeom>
          <a:noFill/>
          <a:ln w="9525">
            <a:noFill/>
            <a:round/>
            <a:headEnd/>
            <a:tailEnd/>
          </a:ln>
        </p:spPr>
        <p:txBody>
          <a:bodyPr wrap="none" lIns="67500" tIns="33750" rIns="67500" bIns="33750"/>
          <a:lstStyle/>
          <a:p>
            <a:pPr defTabSz="336947" fontAlgn="base">
              <a:lnSpc>
                <a:spcPct val="93000"/>
              </a:lnSpc>
              <a:spcBef>
                <a:spcPct val="0"/>
              </a:spcBef>
              <a:spcAft>
                <a:spcPct val="0"/>
              </a:spcAft>
              <a:buClr>
                <a:srgbClr val="AFAFAF"/>
              </a:buClr>
              <a:buSzPct val="100000"/>
              <a:tabLst>
                <a:tab pos="0" algn="l"/>
                <a:tab pos="335756" algn="l"/>
                <a:tab pos="672704" algn="l"/>
                <a:tab pos="1009650" algn="l"/>
                <a:tab pos="1346597" algn="l"/>
                <a:tab pos="1683544" algn="l"/>
                <a:tab pos="2020491" algn="l"/>
                <a:tab pos="2357438" algn="l"/>
                <a:tab pos="2694385" algn="l"/>
                <a:tab pos="3031331" algn="l"/>
                <a:tab pos="3368279" algn="l"/>
                <a:tab pos="3705225" algn="l"/>
                <a:tab pos="4042172" algn="l"/>
                <a:tab pos="4379119" algn="l"/>
                <a:tab pos="4716066" algn="l"/>
                <a:tab pos="5053013" algn="l"/>
                <a:tab pos="5389960" algn="l"/>
                <a:tab pos="5726906" algn="l"/>
                <a:tab pos="6063854" algn="l"/>
                <a:tab pos="6400800" algn="l"/>
                <a:tab pos="6737747" algn="l"/>
              </a:tabLst>
            </a:pPr>
            <a:r>
              <a:rPr lang="en-ZA" sz="2500" b="1" dirty="0" smtClean="0">
                <a:solidFill>
                  <a:prstClr val="white"/>
                </a:solidFill>
                <a:ea typeface="+mj-ea"/>
                <a:cs typeface="Arial"/>
              </a:rPr>
              <a:t>Models @ </a:t>
            </a:r>
            <a:r>
              <a:rPr lang="en-ZA" sz="2500" b="1" dirty="0">
                <a:solidFill>
                  <a:prstClr val="white"/>
                </a:solidFill>
                <a:cs typeface="Arial"/>
              </a:rPr>
              <a:t>District </a:t>
            </a:r>
            <a:r>
              <a:rPr lang="en-ZA" sz="2800" b="1" dirty="0">
                <a:solidFill>
                  <a:prstClr val="white"/>
                </a:solidFill>
              </a:rPr>
              <a:t>Municipality</a:t>
            </a:r>
            <a:r>
              <a:rPr lang="en-ZA" sz="2800" dirty="0">
                <a:solidFill>
                  <a:prstClr val="white"/>
                </a:solidFill>
              </a:rPr>
              <a:t> </a:t>
            </a:r>
            <a:r>
              <a:rPr lang="en-ZA" sz="2500" b="1" dirty="0" smtClean="0">
                <a:solidFill>
                  <a:prstClr val="white"/>
                </a:solidFill>
                <a:cs typeface="Arial"/>
              </a:rPr>
              <a:t>level</a:t>
            </a:r>
            <a:endParaRPr lang="en-GB" sz="2400" b="1" dirty="0">
              <a:solidFill>
                <a:srgbClr val="FFFFFF"/>
              </a:solidFill>
            </a:endParaRPr>
          </a:p>
        </p:txBody>
      </p:sp>
      <p:sp>
        <p:nvSpPr>
          <p:cNvPr id="20" name="Rectangle 19"/>
          <p:cNvSpPr/>
          <p:nvPr/>
        </p:nvSpPr>
        <p:spPr>
          <a:xfrm>
            <a:off x="-18135" y="880534"/>
            <a:ext cx="1916831" cy="4262966"/>
          </a:xfrm>
          <a:prstGeom prst="rect">
            <a:avLst/>
          </a:prstGeom>
          <a:solidFill>
            <a:schemeClr val="bg1">
              <a:lumMod val="95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en-GB" sz="1350">
              <a:solidFill>
                <a:prstClr val="white"/>
              </a:solidFill>
            </a:endParaRPr>
          </a:p>
        </p:txBody>
      </p:sp>
      <p:sp>
        <p:nvSpPr>
          <p:cNvPr id="21" name="Pentagon 20"/>
          <p:cNvSpPr/>
          <p:nvPr/>
        </p:nvSpPr>
        <p:spPr>
          <a:xfrm>
            <a:off x="-1" y="885472"/>
            <a:ext cx="2494983" cy="432048"/>
          </a:xfrm>
          <a:prstGeom prst="homePlate">
            <a:avLst/>
          </a:prstGeom>
          <a:solidFill>
            <a:srgbClr val="012D50"/>
          </a:solidFill>
          <a:ln>
            <a:solidFill>
              <a:srgbClr val="012D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r>
              <a:rPr lang="en-GB" sz="1200" b="1" dirty="0" smtClean="0">
                <a:solidFill>
                  <a:prstClr val="white"/>
                </a:solidFill>
                <a:cs typeface="Arial" pitchFamily="34" charset="0"/>
              </a:rPr>
              <a:t>CSIR adapted &amp; applied models</a:t>
            </a:r>
            <a:endParaRPr lang="en-GB" sz="1000" b="1" dirty="0">
              <a:solidFill>
                <a:prstClr val="white"/>
              </a:solidFill>
              <a:cs typeface="Arial" pitchFamily="34" charset="0"/>
            </a:endParaRPr>
          </a:p>
        </p:txBody>
      </p:sp>
      <p:sp>
        <p:nvSpPr>
          <p:cNvPr id="24" name="Rectangle 23"/>
          <p:cNvSpPr/>
          <p:nvPr/>
        </p:nvSpPr>
        <p:spPr>
          <a:xfrm rot="20970829">
            <a:off x="7209742" y="2355162"/>
            <a:ext cx="184731" cy="207749"/>
          </a:xfrm>
          <a:prstGeom prst="rect">
            <a:avLst/>
          </a:prstGeom>
        </p:spPr>
        <p:txBody>
          <a:bodyPr wrap="none">
            <a:spAutoFit/>
          </a:bodyPr>
          <a:lstStyle/>
          <a:p>
            <a:pPr fontAlgn="base">
              <a:spcBef>
                <a:spcPct val="0"/>
              </a:spcBef>
              <a:spcAft>
                <a:spcPct val="0"/>
              </a:spcAft>
            </a:pPr>
            <a:endParaRPr lang="en-GB" sz="750" dirty="0">
              <a:solidFill>
                <a:prstClr val="white"/>
              </a:solidFill>
              <a:cs typeface="Arial" pitchFamily="34" charset="0"/>
            </a:endParaRPr>
          </a:p>
        </p:txBody>
      </p:sp>
      <p:sp>
        <p:nvSpPr>
          <p:cNvPr id="33" name="Rectangle 32"/>
          <p:cNvSpPr/>
          <p:nvPr/>
        </p:nvSpPr>
        <p:spPr>
          <a:xfrm>
            <a:off x="5652120" y="4142067"/>
            <a:ext cx="784189" cy="219291"/>
          </a:xfrm>
          <a:prstGeom prst="rect">
            <a:avLst/>
          </a:prstGeom>
        </p:spPr>
        <p:txBody>
          <a:bodyPr wrap="none">
            <a:spAutoFit/>
          </a:bodyPr>
          <a:lstStyle/>
          <a:p>
            <a:pPr fontAlgn="base">
              <a:spcBef>
                <a:spcPct val="0"/>
              </a:spcBef>
              <a:spcAft>
                <a:spcPct val="0"/>
              </a:spcAft>
            </a:pPr>
            <a:r>
              <a:rPr lang="en-GB" sz="825" dirty="0">
                <a:solidFill>
                  <a:prstClr val="white"/>
                </a:solidFill>
                <a:cs typeface="Arial" pitchFamily="34" charset="0"/>
              </a:rPr>
              <a:t>Port Elizabeth</a:t>
            </a:r>
          </a:p>
        </p:txBody>
      </p:sp>
      <p:sp>
        <p:nvSpPr>
          <p:cNvPr id="35" name="Rectangle 34"/>
          <p:cNvSpPr/>
          <p:nvPr/>
        </p:nvSpPr>
        <p:spPr>
          <a:xfrm>
            <a:off x="6732343" y="3331977"/>
            <a:ext cx="506870" cy="219291"/>
          </a:xfrm>
          <a:prstGeom prst="rect">
            <a:avLst/>
          </a:prstGeom>
        </p:spPr>
        <p:txBody>
          <a:bodyPr wrap="none">
            <a:spAutoFit/>
          </a:bodyPr>
          <a:lstStyle/>
          <a:p>
            <a:pPr fontAlgn="base">
              <a:spcBef>
                <a:spcPct val="0"/>
              </a:spcBef>
              <a:spcAft>
                <a:spcPct val="0"/>
              </a:spcAft>
            </a:pPr>
            <a:r>
              <a:rPr lang="en-GB" sz="825" dirty="0">
                <a:solidFill>
                  <a:prstClr val="white"/>
                </a:solidFill>
                <a:cs typeface="Arial" pitchFamily="34" charset="0"/>
              </a:rPr>
              <a:t>Durban</a:t>
            </a:r>
          </a:p>
        </p:txBody>
      </p:sp>
      <p:sp>
        <p:nvSpPr>
          <p:cNvPr id="38" name="TextBox 37"/>
          <p:cNvSpPr txBox="1"/>
          <p:nvPr/>
        </p:nvSpPr>
        <p:spPr>
          <a:xfrm>
            <a:off x="-4825" y="1412042"/>
            <a:ext cx="2019012" cy="3208571"/>
          </a:xfrm>
          <a:prstGeom prst="rect">
            <a:avLst/>
          </a:prstGeom>
          <a:noFill/>
        </p:spPr>
        <p:txBody>
          <a:bodyPr wrap="square">
            <a:spAutoFit/>
          </a:bodyPr>
          <a:lstStyle/>
          <a:p>
            <a:pPr fontAlgn="base">
              <a:spcBef>
                <a:spcPct val="0"/>
              </a:spcBef>
              <a:spcAft>
                <a:spcPct val="0"/>
              </a:spcAft>
              <a:defRPr/>
            </a:pPr>
            <a:r>
              <a:rPr lang="en-GB" sz="1350" b="1" dirty="0" smtClean="0">
                <a:solidFill>
                  <a:schemeClr val="tx2">
                    <a:lumMod val="50000"/>
                  </a:schemeClr>
                </a:solidFill>
                <a:cs typeface="Arial" charset="0"/>
              </a:rPr>
              <a:t>Scales:</a:t>
            </a:r>
          </a:p>
          <a:p>
            <a:pPr fontAlgn="base">
              <a:spcBef>
                <a:spcPct val="0"/>
              </a:spcBef>
              <a:spcAft>
                <a:spcPct val="0"/>
              </a:spcAft>
              <a:defRPr/>
            </a:pPr>
            <a:r>
              <a:rPr lang="en-GB" sz="1350" dirty="0" smtClean="0">
                <a:solidFill>
                  <a:schemeClr val="tx2">
                    <a:lumMod val="50000"/>
                  </a:schemeClr>
                </a:solidFill>
                <a:cs typeface="Arial" charset="0"/>
              </a:rPr>
              <a:t>District Municipal</a:t>
            </a:r>
          </a:p>
          <a:p>
            <a:pPr fontAlgn="base">
              <a:spcBef>
                <a:spcPct val="0"/>
              </a:spcBef>
              <a:spcAft>
                <a:spcPct val="0"/>
              </a:spcAft>
              <a:defRPr/>
            </a:pPr>
            <a:endParaRPr lang="en-GB" sz="1350" dirty="0">
              <a:solidFill>
                <a:schemeClr val="tx2">
                  <a:lumMod val="50000"/>
                </a:schemeClr>
              </a:solidFill>
              <a:cs typeface="Arial" charset="0"/>
            </a:endParaRPr>
          </a:p>
          <a:p>
            <a:pPr fontAlgn="base">
              <a:spcBef>
                <a:spcPct val="0"/>
              </a:spcBef>
              <a:spcAft>
                <a:spcPct val="0"/>
              </a:spcAft>
              <a:defRPr/>
            </a:pPr>
            <a:r>
              <a:rPr lang="en-GB" sz="1350" b="1" dirty="0">
                <a:solidFill>
                  <a:schemeClr val="tx2">
                    <a:lumMod val="50000"/>
                  </a:schemeClr>
                </a:solidFill>
                <a:cs typeface="Arial" charset="0"/>
              </a:rPr>
              <a:t>Models:</a:t>
            </a:r>
          </a:p>
          <a:p>
            <a:pPr fontAlgn="base">
              <a:spcBef>
                <a:spcPct val="0"/>
              </a:spcBef>
              <a:spcAft>
                <a:spcPct val="0"/>
              </a:spcAft>
              <a:defRPr/>
            </a:pPr>
            <a:r>
              <a:rPr lang="en-GB" sz="1350" dirty="0">
                <a:solidFill>
                  <a:schemeClr val="tx2">
                    <a:lumMod val="50000"/>
                  </a:schemeClr>
                </a:solidFill>
                <a:cs typeface="Arial" charset="0"/>
              </a:rPr>
              <a:t>Dyna-Clue </a:t>
            </a:r>
            <a:r>
              <a:rPr lang="en-GB" sz="1350" dirty="0" smtClean="0">
                <a:solidFill>
                  <a:schemeClr val="tx2">
                    <a:lumMod val="50000"/>
                  </a:schemeClr>
                </a:solidFill>
                <a:cs typeface="Arial" charset="0"/>
              </a:rPr>
              <a:t>model</a:t>
            </a:r>
            <a:endParaRPr lang="en-GB" sz="1350" dirty="0">
              <a:solidFill>
                <a:schemeClr val="tx2">
                  <a:lumMod val="50000"/>
                </a:schemeClr>
              </a:solidFill>
              <a:cs typeface="Arial" charset="0"/>
            </a:endParaRPr>
          </a:p>
          <a:p>
            <a:pPr fontAlgn="base">
              <a:spcBef>
                <a:spcPct val="0"/>
              </a:spcBef>
              <a:spcAft>
                <a:spcPct val="0"/>
              </a:spcAft>
              <a:defRPr/>
            </a:pPr>
            <a:endParaRPr lang="en-GB" sz="1350" dirty="0">
              <a:solidFill>
                <a:schemeClr val="tx2">
                  <a:lumMod val="50000"/>
                </a:schemeClr>
              </a:solidFill>
              <a:cs typeface="Arial" charset="0"/>
            </a:endParaRPr>
          </a:p>
          <a:p>
            <a:pPr fontAlgn="base">
              <a:spcBef>
                <a:spcPct val="0"/>
              </a:spcBef>
              <a:spcAft>
                <a:spcPct val="0"/>
              </a:spcAft>
              <a:defRPr/>
            </a:pPr>
            <a:r>
              <a:rPr lang="en-GB" sz="1350" b="1" dirty="0" smtClean="0">
                <a:solidFill>
                  <a:schemeClr val="tx2">
                    <a:lumMod val="50000"/>
                  </a:schemeClr>
                </a:solidFill>
                <a:cs typeface="Arial" charset="0"/>
              </a:rPr>
              <a:t>Techniques:</a:t>
            </a:r>
            <a:endParaRPr lang="en-GB" sz="1350" b="1" dirty="0">
              <a:solidFill>
                <a:schemeClr val="tx2">
                  <a:lumMod val="50000"/>
                </a:schemeClr>
              </a:solidFill>
              <a:cs typeface="Arial" charset="0"/>
            </a:endParaRPr>
          </a:p>
          <a:p>
            <a:pPr fontAlgn="base">
              <a:spcBef>
                <a:spcPct val="0"/>
              </a:spcBef>
              <a:spcAft>
                <a:spcPct val="0"/>
              </a:spcAft>
              <a:defRPr/>
            </a:pPr>
            <a:r>
              <a:rPr lang="en-GB" sz="1350" dirty="0" smtClean="0">
                <a:solidFill>
                  <a:schemeClr val="tx2">
                    <a:lumMod val="50000"/>
                  </a:schemeClr>
                </a:solidFill>
                <a:cs typeface="Arial" charset="0"/>
              </a:rPr>
              <a:t>Hybrid</a:t>
            </a:r>
          </a:p>
          <a:p>
            <a:pPr fontAlgn="base">
              <a:spcBef>
                <a:spcPct val="0"/>
              </a:spcBef>
              <a:spcAft>
                <a:spcPct val="0"/>
              </a:spcAft>
              <a:defRPr/>
            </a:pPr>
            <a:endParaRPr lang="en-ZA" sz="1350" dirty="0">
              <a:solidFill>
                <a:schemeClr val="tx2">
                  <a:lumMod val="50000"/>
                </a:schemeClr>
              </a:solidFill>
              <a:cs typeface="Arial" charset="0"/>
            </a:endParaRPr>
          </a:p>
          <a:p>
            <a:pPr fontAlgn="base">
              <a:spcBef>
                <a:spcPct val="0"/>
              </a:spcBef>
              <a:spcAft>
                <a:spcPct val="0"/>
              </a:spcAft>
              <a:defRPr/>
            </a:pPr>
            <a:r>
              <a:rPr lang="en-GB" sz="1350" b="1" dirty="0">
                <a:solidFill>
                  <a:schemeClr val="tx2">
                    <a:lumMod val="50000"/>
                  </a:schemeClr>
                </a:solidFill>
                <a:cs typeface="Arial" charset="0"/>
              </a:rPr>
              <a:t>Resolution:</a:t>
            </a:r>
          </a:p>
          <a:p>
            <a:pPr fontAlgn="base">
              <a:spcBef>
                <a:spcPct val="0"/>
              </a:spcBef>
              <a:spcAft>
                <a:spcPct val="0"/>
              </a:spcAft>
              <a:defRPr/>
            </a:pPr>
            <a:r>
              <a:rPr lang="en-ZA" sz="1350" dirty="0">
                <a:solidFill>
                  <a:schemeClr val="tx2">
                    <a:lumMod val="50000"/>
                  </a:schemeClr>
                </a:solidFill>
                <a:cs typeface="Arial" charset="0"/>
              </a:rPr>
              <a:t>3</a:t>
            </a:r>
            <a:r>
              <a:rPr lang="en-ZA" sz="1350" dirty="0" smtClean="0">
                <a:solidFill>
                  <a:schemeClr val="tx2">
                    <a:lumMod val="50000"/>
                  </a:schemeClr>
                </a:solidFill>
                <a:cs typeface="Arial" charset="0"/>
              </a:rPr>
              <a:t>00m</a:t>
            </a:r>
            <a:endParaRPr lang="en-GB" sz="1350" dirty="0">
              <a:solidFill>
                <a:schemeClr val="tx2">
                  <a:lumMod val="50000"/>
                </a:schemeClr>
              </a:solidFill>
              <a:cs typeface="Arial" charset="0"/>
            </a:endParaRPr>
          </a:p>
          <a:p>
            <a:pPr fontAlgn="base">
              <a:spcBef>
                <a:spcPct val="0"/>
              </a:spcBef>
              <a:spcAft>
                <a:spcPct val="0"/>
              </a:spcAft>
              <a:defRPr/>
            </a:pPr>
            <a:endParaRPr lang="en-GB" sz="1350" dirty="0" smtClean="0">
              <a:solidFill>
                <a:schemeClr val="tx2">
                  <a:lumMod val="50000"/>
                </a:schemeClr>
              </a:solidFill>
              <a:cs typeface="Arial" charset="0"/>
            </a:endParaRPr>
          </a:p>
          <a:p>
            <a:pPr fontAlgn="base">
              <a:spcBef>
                <a:spcPct val="0"/>
              </a:spcBef>
              <a:spcAft>
                <a:spcPct val="0"/>
              </a:spcAft>
              <a:defRPr/>
            </a:pPr>
            <a:r>
              <a:rPr lang="en-GB" sz="1350" b="1" dirty="0" smtClean="0">
                <a:solidFill>
                  <a:schemeClr val="tx2">
                    <a:lumMod val="50000"/>
                  </a:schemeClr>
                </a:solidFill>
                <a:cs typeface="Arial" charset="0"/>
              </a:rPr>
              <a:t>Locations:</a:t>
            </a:r>
          </a:p>
          <a:p>
            <a:pPr fontAlgn="base">
              <a:spcBef>
                <a:spcPct val="0"/>
              </a:spcBef>
              <a:spcAft>
                <a:spcPct val="0"/>
              </a:spcAft>
              <a:defRPr/>
            </a:pPr>
            <a:r>
              <a:rPr lang="en-GB" sz="1350" dirty="0" smtClean="0">
                <a:solidFill>
                  <a:schemeClr val="tx2">
                    <a:lumMod val="50000"/>
                  </a:schemeClr>
                </a:solidFill>
                <a:cs typeface="Arial" charset="0"/>
              </a:rPr>
              <a:t>Frances Baard DM &amp; </a:t>
            </a:r>
          </a:p>
          <a:p>
            <a:pPr fontAlgn="base">
              <a:spcBef>
                <a:spcPct val="0"/>
              </a:spcBef>
              <a:spcAft>
                <a:spcPct val="0"/>
              </a:spcAft>
              <a:defRPr/>
            </a:pPr>
            <a:r>
              <a:rPr lang="en-GB" sz="1350" dirty="0" smtClean="0">
                <a:solidFill>
                  <a:schemeClr val="tx2">
                    <a:lumMod val="50000"/>
                  </a:schemeClr>
                </a:solidFill>
                <a:cs typeface="Arial" charset="0"/>
              </a:rPr>
              <a:t>John </a:t>
            </a:r>
            <a:r>
              <a:rPr lang="en-GB" sz="1350" dirty="0" err="1" smtClean="0">
                <a:solidFill>
                  <a:schemeClr val="tx2">
                    <a:lumMod val="50000"/>
                  </a:schemeClr>
                </a:solidFill>
                <a:cs typeface="Arial" charset="0"/>
              </a:rPr>
              <a:t>Taolo</a:t>
            </a:r>
            <a:r>
              <a:rPr lang="en-GB" sz="1350" dirty="0" smtClean="0">
                <a:solidFill>
                  <a:schemeClr val="tx2">
                    <a:lumMod val="50000"/>
                  </a:schemeClr>
                </a:solidFill>
                <a:cs typeface="Arial" charset="0"/>
              </a:rPr>
              <a:t> </a:t>
            </a:r>
            <a:r>
              <a:rPr lang="en-GB" sz="1350" dirty="0" err="1" smtClean="0">
                <a:solidFill>
                  <a:schemeClr val="tx2">
                    <a:lumMod val="50000"/>
                  </a:schemeClr>
                </a:solidFill>
                <a:cs typeface="Arial" charset="0"/>
              </a:rPr>
              <a:t>Gaetsewe</a:t>
            </a:r>
            <a:r>
              <a:rPr lang="en-GB" sz="1350" dirty="0" smtClean="0">
                <a:solidFill>
                  <a:schemeClr val="tx2">
                    <a:lumMod val="50000"/>
                  </a:schemeClr>
                </a:solidFill>
                <a:cs typeface="Arial" charset="0"/>
              </a:rPr>
              <a:t> DM</a:t>
            </a:r>
            <a:endParaRPr lang="en-GB" sz="1350" dirty="0">
              <a:solidFill>
                <a:schemeClr val="tx2">
                  <a:lumMod val="50000"/>
                </a:schemeClr>
              </a:solidFill>
              <a:cs typeface="Arial" charset="0"/>
            </a:endParaRPr>
          </a:p>
        </p:txBody>
      </p:sp>
      <p:pic>
        <p:nvPicPr>
          <p:cNvPr id="921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693788" y="874798"/>
            <a:ext cx="5866418" cy="417996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758306588"/>
      </p:ext>
    </p:extLst>
  </p:cSld>
  <p:clrMapOvr>
    <a:masterClrMapping/>
  </p:clrMapOvr>
  <p:transition spd="med">
    <p:fade/>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5631" y="18702"/>
            <a:ext cx="8229600" cy="857250"/>
          </a:xfrm>
        </p:spPr>
        <p:txBody>
          <a:bodyPr>
            <a:normAutofit/>
          </a:bodyPr>
          <a:lstStyle/>
          <a:p>
            <a:pPr defTabSz="336947" fontAlgn="base">
              <a:lnSpc>
                <a:spcPct val="93000"/>
              </a:lnSpc>
              <a:spcAft>
                <a:spcPct val="0"/>
              </a:spcAft>
              <a:tabLst>
                <a:tab pos="0" algn="l"/>
                <a:tab pos="335756" algn="l"/>
                <a:tab pos="672704" algn="l"/>
                <a:tab pos="1009650" algn="l"/>
                <a:tab pos="1346597" algn="l"/>
                <a:tab pos="1683544" algn="l"/>
                <a:tab pos="2020491" algn="l"/>
                <a:tab pos="2357438" algn="l"/>
                <a:tab pos="2694385" algn="l"/>
                <a:tab pos="3031331" algn="l"/>
                <a:tab pos="3368279" algn="l"/>
                <a:tab pos="3705225" algn="l"/>
                <a:tab pos="4042172" algn="l"/>
                <a:tab pos="4379119" algn="l"/>
                <a:tab pos="4716066" algn="l"/>
                <a:tab pos="5053013" algn="l"/>
                <a:tab pos="5389960" algn="l"/>
                <a:tab pos="5726906" algn="l"/>
                <a:tab pos="6063854" algn="l"/>
                <a:tab pos="6400800" algn="l"/>
                <a:tab pos="6737747" algn="l"/>
              </a:tabLst>
            </a:pPr>
            <a:r>
              <a:rPr lang="en-ZA" dirty="0">
                <a:solidFill>
                  <a:prstClr val="white"/>
                </a:solidFill>
              </a:rPr>
              <a:t>Models @ </a:t>
            </a:r>
            <a:r>
              <a:rPr lang="en-ZA" dirty="0" smtClean="0">
                <a:solidFill>
                  <a:prstClr val="white"/>
                </a:solidFill>
              </a:rPr>
              <a:t>District Municipality</a:t>
            </a:r>
            <a:endParaRPr lang="en-GB" dirty="0">
              <a:solidFill>
                <a:srgbClr val="FFFFFF"/>
              </a:solidFill>
            </a:endParaRPr>
          </a:p>
        </p:txBody>
      </p:sp>
      <p:sp>
        <p:nvSpPr>
          <p:cNvPr id="3" name="Content Placeholder 2"/>
          <p:cNvSpPr>
            <a:spLocks noGrp="1"/>
          </p:cNvSpPr>
          <p:nvPr>
            <p:ph sz="quarter" idx="10"/>
          </p:nvPr>
        </p:nvSpPr>
        <p:spPr>
          <a:xfrm>
            <a:off x="148442" y="1052513"/>
            <a:ext cx="8995558" cy="3381375"/>
          </a:xfrm>
        </p:spPr>
        <p:txBody>
          <a:bodyPr>
            <a:normAutofit fontScale="62500" lnSpcReduction="20000"/>
          </a:bodyPr>
          <a:lstStyle/>
          <a:p>
            <a:pPr fontAlgn="base">
              <a:spcBef>
                <a:spcPct val="0"/>
              </a:spcBef>
              <a:spcAft>
                <a:spcPct val="0"/>
              </a:spcAft>
              <a:defRPr/>
            </a:pPr>
            <a:r>
              <a:rPr lang="en-ZA" sz="1900" dirty="0" smtClean="0">
                <a:latin typeface="+mn-lt"/>
              </a:rPr>
              <a:t>Case study: </a:t>
            </a:r>
            <a:r>
              <a:rPr lang="en-GB" sz="1900" b="1" dirty="0" smtClean="0">
                <a:solidFill>
                  <a:schemeClr val="tx2">
                    <a:lumMod val="50000"/>
                  </a:schemeClr>
                </a:solidFill>
                <a:latin typeface="+mn-lt"/>
                <a:cs typeface="Arial" charset="0"/>
              </a:rPr>
              <a:t>John </a:t>
            </a:r>
            <a:r>
              <a:rPr lang="en-GB" sz="1900" b="1" dirty="0" err="1">
                <a:solidFill>
                  <a:schemeClr val="tx2">
                    <a:lumMod val="50000"/>
                  </a:schemeClr>
                </a:solidFill>
                <a:latin typeface="+mn-lt"/>
                <a:cs typeface="Arial" charset="0"/>
              </a:rPr>
              <a:t>Taolo</a:t>
            </a:r>
            <a:r>
              <a:rPr lang="en-GB" sz="1900" b="1" dirty="0">
                <a:solidFill>
                  <a:schemeClr val="tx2">
                    <a:lumMod val="50000"/>
                  </a:schemeClr>
                </a:solidFill>
                <a:latin typeface="+mn-lt"/>
                <a:cs typeface="Arial" charset="0"/>
              </a:rPr>
              <a:t> </a:t>
            </a:r>
            <a:r>
              <a:rPr lang="en-GB" sz="1900" b="1" dirty="0" err="1">
                <a:solidFill>
                  <a:schemeClr val="tx2">
                    <a:lumMod val="50000"/>
                  </a:schemeClr>
                </a:solidFill>
                <a:latin typeface="+mn-lt"/>
                <a:cs typeface="Arial" charset="0"/>
              </a:rPr>
              <a:t>Gaetsewe</a:t>
            </a:r>
            <a:r>
              <a:rPr lang="en-GB" sz="1900" b="1" dirty="0">
                <a:solidFill>
                  <a:schemeClr val="tx2">
                    <a:lumMod val="50000"/>
                  </a:schemeClr>
                </a:solidFill>
                <a:latin typeface="+mn-lt"/>
                <a:cs typeface="Arial" charset="0"/>
              </a:rPr>
              <a:t> DM</a:t>
            </a:r>
          </a:p>
          <a:p>
            <a:pPr>
              <a:lnSpc>
                <a:spcPct val="200000"/>
              </a:lnSpc>
            </a:pPr>
            <a:r>
              <a:rPr lang="en-ZA" sz="1900" dirty="0" smtClean="0">
                <a:latin typeface="+mn-lt"/>
              </a:rPr>
              <a:t>Model: </a:t>
            </a:r>
            <a:r>
              <a:rPr lang="en-ZA" sz="1900" b="1" dirty="0" smtClean="0">
                <a:latin typeface="+mn-lt"/>
              </a:rPr>
              <a:t>Dyna-Clue model</a:t>
            </a:r>
          </a:p>
          <a:p>
            <a:pPr>
              <a:lnSpc>
                <a:spcPct val="200000"/>
              </a:lnSpc>
            </a:pPr>
            <a:r>
              <a:rPr lang="en-ZA" sz="1900" dirty="0" smtClean="0">
                <a:latin typeface="+mn-lt"/>
              </a:rPr>
              <a:t>Technique: </a:t>
            </a:r>
            <a:r>
              <a:rPr lang="en-ZA" sz="1900" b="1" dirty="0" smtClean="0">
                <a:latin typeface="+mn-lt"/>
              </a:rPr>
              <a:t>Hybrid model </a:t>
            </a:r>
          </a:p>
          <a:p>
            <a:pPr>
              <a:lnSpc>
                <a:spcPct val="200000"/>
              </a:lnSpc>
            </a:pPr>
            <a:r>
              <a:rPr lang="en-ZA" sz="1900" dirty="0">
                <a:latin typeface="+mn-lt"/>
              </a:rPr>
              <a:t>Resolution: </a:t>
            </a:r>
            <a:r>
              <a:rPr lang="en-ZA" sz="1900" b="1" dirty="0" smtClean="0">
                <a:latin typeface="+mn-lt"/>
              </a:rPr>
              <a:t>300m</a:t>
            </a:r>
            <a:endParaRPr lang="en-ZA" sz="1900" b="1" dirty="0">
              <a:latin typeface="+mn-lt"/>
            </a:endParaRPr>
          </a:p>
          <a:p>
            <a:pPr>
              <a:lnSpc>
                <a:spcPct val="200000"/>
              </a:lnSpc>
            </a:pPr>
            <a:r>
              <a:rPr lang="en-ZA" sz="1900" dirty="0">
                <a:latin typeface="+mn-lt"/>
              </a:rPr>
              <a:t>Temporal Scale: </a:t>
            </a:r>
            <a:r>
              <a:rPr lang="en-ZA" sz="1900" b="1" dirty="0" smtClean="0">
                <a:latin typeface="+mn-lt"/>
              </a:rPr>
              <a:t>2001 </a:t>
            </a:r>
            <a:r>
              <a:rPr lang="en-ZA" sz="1900" b="1" dirty="0">
                <a:latin typeface="+mn-lt"/>
              </a:rPr>
              <a:t>– 2030 </a:t>
            </a:r>
            <a:r>
              <a:rPr lang="en-ZA" sz="1900" b="1" dirty="0" smtClean="0">
                <a:latin typeface="+mn-lt"/>
              </a:rPr>
              <a:t>(year </a:t>
            </a:r>
            <a:r>
              <a:rPr lang="en-ZA" sz="1900" b="1" dirty="0">
                <a:latin typeface="+mn-lt"/>
              </a:rPr>
              <a:t>intervals</a:t>
            </a:r>
            <a:r>
              <a:rPr lang="en-ZA" sz="1900" b="1" dirty="0" smtClean="0">
                <a:latin typeface="+mn-lt"/>
              </a:rPr>
              <a:t>)</a:t>
            </a:r>
          </a:p>
          <a:p>
            <a:pPr>
              <a:lnSpc>
                <a:spcPct val="200000"/>
              </a:lnSpc>
            </a:pPr>
            <a:r>
              <a:rPr lang="en-ZA" sz="1900" dirty="0" smtClean="0">
                <a:latin typeface="+mn-lt"/>
              </a:rPr>
              <a:t>What was tested: </a:t>
            </a:r>
            <a:r>
              <a:rPr lang="en-ZA" sz="1900" b="1" dirty="0" smtClean="0">
                <a:latin typeface="+mn-lt"/>
              </a:rPr>
              <a:t>Regional plans &amp; policies</a:t>
            </a:r>
          </a:p>
          <a:p>
            <a:pPr marL="342900" lvl="1" indent="-342900">
              <a:lnSpc>
                <a:spcPct val="200000"/>
              </a:lnSpc>
              <a:buFont typeface="Arial"/>
              <a:buChar char="•"/>
            </a:pPr>
            <a:r>
              <a:rPr lang="en-ZA" sz="1900" dirty="0" smtClean="0">
                <a:latin typeface="+mn-lt"/>
              </a:rPr>
              <a:t>Stakeholders</a:t>
            </a:r>
            <a:r>
              <a:rPr lang="en-ZA" sz="1900" b="1" dirty="0" smtClean="0">
                <a:latin typeface="+mn-lt"/>
              </a:rPr>
              <a:t>: </a:t>
            </a:r>
            <a:r>
              <a:rPr lang="en-ZA" sz="1900" b="1" dirty="0">
                <a:latin typeface="+mn-lt"/>
              </a:rPr>
              <a:t>NC </a:t>
            </a:r>
            <a:r>
              <a:rPr lang="en-ZA" sz="1900" b="1" dirty="0" err="1">
                <a:latin typeface="+mn-lt"/>
              </a:rPr>
              <a:t>Spluma</a:t>
            </a:r>
            <a:r>
              <a:rPr lang="en-ZA" sz="1900" b="1" dirty="0">
                <a:latin typeface="+mn-lt"/>
              </a:rPr>
              <a:t> implementation forum, NC DRDLR, Provincial Government, DM &amp; </a:t>
            </a:r>
            <a:r>
              <a:rPr lang="en-ZA" sz="1900" b="1" dirty="0" smtClean="0">
                <a:latin typeface="+mn-lt"/>
              </a:rPr>
              <a:t>LM representatives</a:t>
            </a:r>
          </a:p>
          <a:p>
            <a:pPr>
              <a:lnSpc>
                <a:spcPct val="200000"/>
              </a:lnSpc>
            </a:pPr>
            <a:r>
              <a:rPr lang="en-ZA" sz="1900" dirty="0" smtClean="0">
                <a:latin typeface="+mn-lt"/>
              </a:rPr>
              <a:t>How was it measured: Indicators on </a:t>
            </a:r>
            <a:r>
              <a:rPr lang="en-ZA" sz="1900" b="1" dirty="0" smtClean="0">
                <a:latin typeface="+mn-lt"/>
              </a:rPr>
              <a:t>land use change &amp; town growth/decline</a:t>
            </a:r>
          </a:p>
          <a:p>
            <a:pPr>
              <a:lnSpc>
                <a:spcPct val="200000"/>
              </a:lnSpc>
            </a:pPr>
            <a:r>
              <a:rPr lang="en-ZA" sz="1900" dirty="0" smtClean="0">
                <a:latin typeface="+mn-lt"/>
              </a:rPr>
              <a:t>How many scenarios: </a:t>
            </a:r>
            <a:r>
              <a:rPr lang="en-ZA" sz="1900" b="1" dirty="0" smtClean="0">
                <a:latin typeface="+mn-lt"/>
              </a:rPr>
              <a:t>2; Most likely; Most probable. </a:t>
            </a:r>
            <a:r>
              <a:rPr lang="en-GB" sz="1900" dirty="0" smtClean="0">
                <a:latin typeface="+mn-lt"/>
              </a:rPr>
              <a:t>Evidence was used for political engagements</a:t>
            </a:r>
            <a:endParaRPr lang="en-GB" sz="1900" dirty="0">
              <a:latin typeface="+mn-lt"/>
            </a:endParaRPr>
          </a:p>
          <a:p>
            <a:pPr>
              <a:lnSpc>
                <a:spcPct val="200000"/>
              </a:lnSpc>
            </a:pPr>
            <a:endParaRPr lang="en-ZA" b="1" dirty="0" smtClean="0"/>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469577" y="919966"/>
            <a:ext cx="1674421" cy="110440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242692542"/>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1138" name="Picture 8"/>
          <p:cNvPicPr>
            <a:picLocks noChangeAspect="1"/>
          </p:cNvPicPr>
          <p:nvPr/>
        </p:nvPicPr>
        <p:blipFill>
          <a:blip r:embed="rId2">
            <a:extLst>
              <a:ext uri="{28A0092B-C50C-407E-A947-70E740481C1C}">
                <a14:useLocalDpi xmlns:a14="http://schemas.microsoft.com/office/drawing/2010/main" val="0"/>
              </a:ext>
            </a:extLst>
          </a:blip>
          <a:srcRect l="3745" t="5815" r="4488" b="4710"/>
          <a:stretch>
            <a:fillRect/>
          </a:stretch>
        </p:blipFill>
        <p:spPr bwMode="auto">
          <a:xfrm>
            <a:off x="4643438" y="1329929"/>
            <a:ext cx="4500562" cy="24264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1139" name="Picture 3" descr="C:\Users\ALeRoux1\Dropbox\DRDLL - Regional land use model\Gerbrand\3DMaps\Sc1_Maps\JT_3D_30_SC1.png"/>
          <p:cNvPicPr>
            <a:picLocks noChangeAspect="1" noChangeArrowheads="1"/>
          </p:cNvPicPr>
          <p:nvPr/>
        </p:nvPicPr>
        <p:blipFill>
          <a:blip r:embed="rId3">
            <a:extLst>
              <a:ext uri="{28A0092B-C50C-407E-A947-70E740481C1C}">
                <a14:useLocalDpi xmlns:a14="http://schemas.microsoft.com/office/drawing/2010/main" val="0"/>
              </a:ext>
            </a:extLst>
          </a:blip>
          <a:srcRect l="3392" t="5734" r="4272" b="4736"/>
          <a:stretch>
            <a:fillRect/>
          </a:stretch>
        </p:blipFill>
        <p:spPr bwMode="auto">
          <a:xfrm>
            <a:off x="4627564" y="1343025"/>
            <a:ext cx="4524375" cy="24276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4" name="Table 3"/>
          <p:cNvGraphicFramePr>
            <a:graphicFrameLocks noGrp="1"/>
          </p:cNvGraphicFramePr>
          <p:nvPr/>
        </p:nvGraphicFramePr>
        <p:xfrm>
          <a:off x="0" y="0"/>
          <a:ext cx="9144000" cy="3868341"/>
        </p:xfrm>
        <a:graphic>
          <a:graphicData uri="http://schemas.openxmlformats.org/drawingml/2006/table">
            <a:tbl>
              <a:tblPr firstRow="1" bandRow="1">
                <a:tableStyleId>{5C22544A-7EE6-4342-B048-85BDC9FD1C3A}</a:tableStyleId>
              </a:tblPr>
              <a:tblGrid>
                <a:gridCol w="4572000"/>
                <a:gridCol w="4572000"/>
              </a:tblGrid>
              <a:tr h="3868341">
                <a:tc>
                  <a:txBody>
                    <a:bodyPr/>
                    <a:lstStyle/>
                    <a:p>
                      <a:endParaRPr lang="en-GB" sz="1400" dirty="0"/>
                    </a:p>
                  </a:txBody>
                  <a:tcPr marT="34294" marB="3429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1400" dirty="0"/>
                    </a:p>
                  </a:txBody>
                  <a:tcPr marT="34294" marB="3429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bl>
          </a:graphicData>
        </a:graphic>
      </p:graphicFrame>
      <p:sp>
        <p:nvSpPr>
          <p:cNvPr id="91148" name="TextBox 4"/>
          <p:cNvSpPr txBox="1">
            <a:spLocks noChangeArrowheads="1"/>
          </p:cNvSpPr>
          <p:nvPr/>
        </p:nvSpPr>
        <p:spPr bwMode="auto">
          <a:xfrm>
            <a:off x="611188" y="215503"/>
            <a:ext cx="309721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r>
              <a:rPr lang="en-ZA" altLang="en-US" sz="2400">
                <a:solidFill>
                  <a:srgbClr val="FFFFFF"/>
                </a:solidFill>
              </a:rPr>
              <a:t>JTG Extrapolated future</a:t>
            </a:r>
            <a:endParaRPr lang="en-GB" altLang="en-US" sz="2400">
              <a:solidFill>
                <a:srgbClr val="FFFFFF"/>
              </a:solidFill>
            </a:endParaRPr>
          </a:p>
        </p:txBody>
      </p:sp>
      <p:sp>
        <p:nvSpPr>
          <p:cNvPr id="91149" name="TextBox 5"/>
          <p:cNvSpPr txBox="1">
            <a:spLocks noChangeArrowheads="1"/>
          </p:cNvSpPr>
          <p:nvPr/>
        </p:nvSpPr>
        <p:spPr bwMode="auto">
          <a:xfrm>
            <a:off x="5457826" y="250032"/>
            <a:ext cx="336232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r>
              <a:rPr lang="en-ZA" altLang="en-US" sz="2400">
                <a:solidFill>
                  <a:srgbClr val="FFFFFF"/>
                </a:solidFill>
              </a:rPr>
              <a:t>JTG Most probable future</a:t>
            </a:r>
            <a:endParaRPr lang="en-GB" altLang="en-US" sz="2400">
              <a:solidFill>
                <a:srgbClr val="FFFFFF"/>
              </a:solidFill>
            </a:endParaRPr>
          </a:p>
        </p:txBody>
      </p:sp>
      <p:sp>
        <p:nvSpPr>
          <p:cNvPr id="91150" name="TextBox 6"/>
          <p:cNvSpPr txBox="1">
            <a:spLocks noChangeArrowheads="1"/>
          </p:cNvSpPr>
          <p:nvPr/>
        </p:nvSpPr>
        <p:spPr bwMode="auto">
          <a:xfrm>
            <a:off x="4124325" y="19051"/>
            <a:ext cx="915635" cy="52322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r>
              <a:rPr lang="en-ZA" altLang="en-US" sz="2800">
                <a:solidFill>
                  <a:srgbClr val="000000"/>
                </a:solidFill>
              </a:rPr>
              <a:t>2030</a:t>
            </a:r>
            <a:endParaRPr lang="en-GB" altLang="en-US" sz="2800">
              <a:solidFill>
                <a:srgbClr val="000000"/>
              </a:solidFill>
            </a:endParaRPr>
          </a:p>
        </p:txBody>
      </p:sp>
      <p:pic>
        <p:nvPicPr>
          <p:cNvPr id="91151" name="Picture 7"/>
          <p:cNvPicPr>
            <a:picLocks noChangeAspect="1"/>
          </p:cNvPicPr>
          <p:nvPr/>
        </p:nvPicPr>
        <p:blipFill>
          <a:blip r:embed="rId2">
            <a:extLst>
              <a:ext uri="{28A0092B-C50C-407E-A947-70E740481C1C}">
                <a14:useLocalDpi xmlns:a14="http://schemas.microsoft.com/office/drawing/2010/main" val="0"/>
              </a:ext>
            </a:extLst>
          </a:blip>
          <a:srcRect l="3745" t="5815" r="4488" b="4710"/>
          <a:stretch>
            <a:fillRect/>
          </a:stretch>
        </p:blipFill>
        <p:spPr bwMode="auto">
          <a:xfrm>
            <a:off x="1" y="1312069"/>
            <a:ext cx="4500563" cy="24264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1152" name="Picture 2" descr="C:\Users\ALeRoux1\Dropbox\DRDLL - Regional land use model\Gerbrand\3DMaps\AsIS_Maps\JT_3D_30.png"/>
          <p:cNvPicPr>
            <a:picLocks noChangeAspect="1" noChangeArrowheads="1"/>
          </p:cNvPicPr>
          <p:nvPr/>
        </p:nvPicPr>
        <p:blipFill>
          <a:blip r:embed="rId4">
            <a:extLst>
              <a:ext uri="{28A0092B-C50C-407E-A947-70E740481C1C}">
                <a14:useLocalDpi xmlns:a14="http://schemas.microsoft.com/office/drawing/2010/main" val="0"/>
              </a:ext>
            </a:extLst>
          </a:blip>
          <a:srcRect l="3522" t="6013" r="4500" b="4967"/>
          <a:stretch>
            <a:fillRect/>
          </a:stretch>
        </p:blipFill>
        <p:spPr bwMode="auto">
          <a:xfrm>
            <a:off x="-52388" y="1294210"/>
            <a:ext cx="4565651" cy="24443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11" name="Chart 10"/>
          <p:cNvGraphicFramePr>
            <a:graphicFrameLocks/>
          </p:cNvGraphicFramePr>
          <p:nvPr/>
        </p:nvGraphicFramePr>
        <p:xfrm>
          <a:off x="1691680" y="4029912"/>
          <a:ext cx="5328592" cy="1177004"/>
        </p:xfrm>
        <a:graphic>
          <a:graphicData uri="http://schemas.openxmlformats.org/drawingml/2006/chart">
            <c:chart xmlns:c="http://schemas.openxmlformats.org/drawingml/2006/chart" xmlns:r="http://schemas.openxmlformats.org/officeDocument/2006/relationships" r:id="rId5"/>
          </a:graphicData>
        </a:graphic>
      </p:graphicFrame>
      <p:sp>
        <p:nvSpPr>
          <p:cNvPr id="12" name="Down Arrow 11"/>
          <p:cNvSpPr/>
          <p:nvPr/>
        </p:nvSpPr>
        <p:spPr>
          <a:xfrm>
            <a:off x="5378450" y="3975498"/>
            <a:ext cx="107950" cy="126206"/>
          </a:xfrm>
          <a:prstGeom prst="down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15" name="Oval 14"/>
          <p:cNvSpPr/>
          <p:nvPr/>
        </p:nvSpPr>
        <p:spPr>
          <a:xfrm>
            <a:off x="1952625" y="2533651"/>
            <a:ext cx="171450" cy="135731"/>
          </a:xfrm>
          <a:prstGeom prst="ellipse">
            <a:avLst/>
          </a:prstGeom>
          <a:noFill/>
          <a:ln>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16" name="Oval 15"/>
          <p:cNvSpPr/>
          <p:nvPr/>
        </p:nvSpPr>
        <p:spPr>
          <a:xfrm>
            <a:off x="2182813" y="2669381"/>
            <a:ext cx="171450" cy="134541"/>
          </a:xfrm>
          <a:prstGeom prst="ellipse">
            <a:avLst/>
          </a:prstGeom>
          <a:noFill/>
          <a:ln>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17" name="Oval 16"/>
          <p:cNvSpPr/>
          <p:nvPr/>
        </p:nvSpPr>
        <p:spPr>
          <a:xfrm>
            <a:off x="6615113" y="2570560"/>
            <a:ext cx="171450" cy="134540"/>
          </a:xfrm>
          <a:prstGeom prst="ellipse">
            <a:avLst/>
          </a:prstGeom>
          <a:noFill/>
          <a:ln>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18" name="Oval 17"/>
          <p:cNvSpPr/>
          <p:nvPr/>
        </p:nvSpPr>
        <p:spPr>
          <a:xfrm>
            <a:off x="6845300" y="2705100"/>
            <a:ext cx="171450" cy="134541"/>
          </a:xfrm>
          <a:prstGeom prst="ellipse">
            <a:avLst/>
          </a:prstGeom>
          <a:noFill/>
          <a:ln>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19" name="Right Brace 18"/>
          <p:cNvSpPr/>
          <p:nvPr/>
        </p:nvSpPr>
        <p:spPr>
          <a:xfrm>
            <a:off x="5484813" y="4149329"/>
            <a:ext cx="239712" cy="475059"/>
          </a:xfrm>
          <a:prstGeom prst="rightBrace">
            <a:avLst>
              <a:gd name="adj1" fmla="val 30322"/>
              <a:gd name="adj2" fmla="val 50000"/>
            </a:avLst>
          </a:prstGeom>
          <a:ln>
            <a:solidFill>
              <a:srgbClr val="FF0000"/>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GB">
              <a:ln>
                <a:solidFill>
                  <a:srgbClr val="FF0000"/>
                </a:solidFill>
              </a:ln>
            </a:endParaRPr>
          </a:p>
        </p:txBody>
      </p:sp>
      <p:sp>
        <p:nvSpPr>
          <p:cNvPr id="91160" name="TextBox 19"/>
          <p:cNvSpPr txBox="1">
            <a:spLocks noChangeArrowheads="1"/>
          </p:cNvSpPr>
          <p:nvPr/>
        </p:nvSpPr>
        <p:spPr bwMode="auto">
          <a:xfrm>
            <a:off x="5565776" y="4110038"/>
            <a:ext cx="646113"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r>
              <a:rPr lang="en-ZA" altLang="en-US" sz="1400">
                <a:solidFill>
                  <a:srgbClr val="FF0000"/>
                </a:solidFill>
              </a:rPr>
              <a:t>15000</a:t>
            </a:r>
            <a:endParaRPr lang="en-GB" altLang="en-US" sz="1400">
              <a:solidFill>
                <a:srgbClr val="FF0000"/>
              </a:solidFill>
            </a:endParaRPr>
          </a:p>
        </p:txBody>
      </p:sp>
      <p:sp>
        <p:nvSpPr>
          <p:cNvPr id="21" name="Down Arrow 20"/>
          <p:cNvSpPr/>
          <p:nvPr/>
        </p:nvSpPr>
        <p:spPr>
          <a:xfrm>
            <a:off x="3492500" y="3975498"/>
            <a:ext cx="107950" cy="126206"/>
          </a:xfrm>
          <a:prstGeom prst="down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22" name="Right Brace 21"/>
          <p:cNvSpPr/>
          <p:nvPr/>
        </p:nvSpPr>
        <p:spPr>
          <a:xfrm>
            <a:off x="5484814" y="4624388"/>
            <a:ext cx="211137" cy="230981"/>
          </a:xfrm>
          <a:prstGeom prst="rightBrace">
            <a:avLst>
              <a:gd name="adj1" fmla="val 30322"/>
              <a:gd name="adj2" fmla="val 50000"/>
            </a:avLst>
          </a:prstGeom>
          <a:ln>
            <a:solidFill>
              <a:srgbClr val="FF0000"/>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GB">
              <a:ln>
                <a:solidFill>
                  <a:srgbClr val="FF0000"/>
                </a:solidFill>
              </a:ln>
            </a:endParaRPr>
          </a:p>
        </p:txBody>
      </p:sp>
      <p:sp>
        <p:nvSpPr>
          <p:cNvPr id="91163" name="TextBox 22"/>
          <p:cNvSpPr txBox="1">
            <a:spLocks noChangeArrowheads="1"/>
          </p:cNvSpPr>
          <p:nvPr/>
        </p:nvSpPr>
        <p:spPr bwMode="auto">
          <a:xfrm>
            <a:off x="5565776" y="4536282"/>
            <a:ext cx="646113"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r>
              <a:rPr lang="en-ZA" altLang="en-US" sz="1400">
                <a:solidFill>
                  <a:srgbClr val="FF0000"/>
                </a:solidFill>
              </a:rPr>
              <a:t>10000</a:t>
            </a:r>
            <a:endParaRPr lang="en-GB" altLang="en-US" sz="1400">
              <a:solidFill>
                <a:srgbClr val="FF0000"/>
              </a:solidFill>
            </a:endParaRPr>
          </a:p>
        </p:txBody>
      </p:sp>
    </p:spTree>
    <p:extLst>
      <p:ext uri="{BB962C8B-B14F-4D97-AF65-F5344CB8AC3E}">
        <p14:creationId xmlns:p14="http://schemas.microsoft.com/office/powerpoint/2010/main" val="3718201920"/>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9" name="Line 2"/>
          <p:cNvSpPr>
            <a:spLocks noChangeShapeType="1"/>
          </p:cNvSpPr>
          <p:nvPr/>
        </p:nvSpPr>
        <p:spPr bwMode="auto">
          <a:xfrm>
            <a:off x="6084094" y="2031206"/>
            <a:ext cx="1191" cy="2214563"/>
          </a:xfrm>
          <a:prstGeom prst="line">
            <a:avLst/>
          </a:prstGeom>
          <a:noFill/>
          <a:ln w="9360">
            <a:solidFill>
              <a:srgbClr val="F8F8F8"/>
            </a:solidFill>
            <a:miter lim="800000"/>
            <a:headEnd/>
            <a:tailEnd/>
          </a:ln>
        </p:spPr>
        <p:txBody>
          <a:bodyPr/>
          <a:lstStyle/>
          <a:p>
            <a:pPr defTabSz="336947" fontAlgn="base">
              <a:spcBef>
                <a:spcPct val="0"/>
              </a:spcBef>
              <a:spcAft>
                <a:spcPct val="0"/>
              </a:spcAft>
            </a:pPr>
            <a:endParaRPr lang="en-GB">
              <a:solidFill>
                <a:srgbClr val="FFFFFF"/>
              </a:solidFill>
            </a:endParaRPr>
          </a:p>
        </p:txBody>
      </p:sp>
      <p:sp>
        <p:nvSpPr>
          <p:cNvPr id="19460" name="Line 3"/>
          <p:cNvSpPr>
            <a:spLocks noChangeShapeType="1"/>
          </p:cNvSpPr>
          <p:nvPr/>
        </p:nvSpPr>
        <p:spPr bwMode="auto">
          <a:xfrm>
            <a:off x="4787504" y="2085975"/>
            <a:ext cx="1190" cy="2214563"/>
          </a:xfrm>
          <a:prstGeom prst="line">
            <a:avLst/>
          </a:prstGeom>
          <a:noFill/>
          <a:ln w="9360">
            <a:solidFill>
              <a:srgbClr val="F8F8F8"/>
            </a:solidFill>
            <a:miter lim="800000"/>
            <a:headEnd/>
            <a:tailEnd/>
          </a:ln>
        </p:spPr>
        <p:txBody>
          <a:bodyPr/>
          <a:lstStyle/>
          <a:p>
            <a:pPr defTabSz="336947" fontAlgn="base">
              <a:spcBef>
                <a:spcPct val="0"/>
              </a:spcBef>
              <a:spcAft>
                <a:spcPct val="0"/>
              </a:spcAft>
            </a:pPr>
            <a:endParaRPr lang="en-GB">
              <a:solidFill>
                <a:srgbClr val="FFFFFF"/>
              </a:solidFill>
            </a:endParaRPr>
          </a:p>
        </p:txBody>
      </p:sp>
      <p:sp>
        <p:nvSpPr>
          <p:cNvPr id="19461" name="Line 4"/>
          <p:cNvSpPr>
            <a:spLocks noChangeShapeType="1"/>
          </p:cNvSpPr>
          <p:nvPr/>
        </p:nvSpPr>
        <p:spPr bwMode="auto">
          <a:xfrm>
            <a:off x="3545681" y="1977628"/>
            <a:ext cx="1191" cy="2214563"/>
          </a:xfrm>
          <a:prstGeom prst="line">
            <a:avLst/>
          </a:prstGeom>
          <a:noFill/>
          <a:ln w="9360">
            <a:solidFill>
              <a:srgbClr val="F8F8F8"/>
            </a:solidFill>
            <a:miter lim="800000"/>
            <a:headEnd/>
            <a:tailEnd/>
          </a:ln>
        </p:spPr>
        <p:txBody>
          <a:bodyPr/>
          <a:lstStyle/>
          <a:p>
            <a:pPr defTabSz="336947" fontAlgn="base">
              <a:spcBef>
                <a:spcPct val="0"/>
              </a:spcBef>
              <a:spcAft>
                <a:spcPct val="0"/>
              </a:spcAft>
            </a:pPr>
            <a:endParaRPr lang="en-GB">
              <a:solidFill>
                <a:srgbClr val="FFFFFF"/>
              </a:solidFill>
            </a:endParaRPr>
          </a:p>
        </p:txBody>
      </p:sp>
      <p:sp>
        <p:nvSpPr>
          <p:cNvPr id="19468" name="Oval 11"/>
          <p:cNvSpPr>
            <a:spLocks noChangeArrowheads="1"/>
          </p:cNvSpPr>
          <p:nvPr/>
        </p:nvSpPr>
        <p:spPr bwMode="auto">
          <a:xfrm>
            <a:off x="4577954" y="1154906"/>
            <a:ext cx="1322784" cy="1214438"/>
          </a:xfrm>
          <a:prstGeom prst="ellipse">
            <a:avLst/>
          </a:prstGeom>
          <a:noFill/>
          <a:ln w="9525">
            <a:noFill/>
            <a:round/>
            <a:headEnd/>
            <a:tailEnd/>
          </a:ln>
        </p:spPr>
        <p:txBody>
          <a:bodyPr wrap="none" anchor="ctr"/>
          <a:lstStyle/>
          <a:p>
            <a:pPr defTabSz="336947" eaLnBrk="0" fontAlgn="base" hangingPunct="0">
              <a:lnSpc>
                <a:spcPct val="81000"/>
              </a:lnSpc>
              <a:spcBef>
                <a:spcPct val="0"/>
              </a:spcBef>
              <a:spcAft>
                <a:spcPct val="0"/>
              </a:spcAft>
              <a:buClr>
                <a:srgbClr val="AFAFAF"/>
              </a:buClr>
              <a:buSzPct val="100000"/>
            </a:pPr>
            <a:endParaRPr lang="en-US">
              <a:solidFill>
                <a:srgbClr val="FFFFFF"/>
              </a:solidFill>
            </a:endParaRPr>
          </a:p>
        </p:txBody>
      </p:sp>
      <p:sp>
        <p:nvSpPr>
          <p:cNvPr id="19469" name="Oval 12"/>
          <p:cNvSpPr>
            <a:spLocks noChangeArrowheads="1"/>
          </p:cNvSpPr>
          <p:nvPr/>
        </p:nvSpPr>
        <p:spPr bwMode="auto">
          <a:xfrm>
            <a:off x="5807869" y="1154906"/>
            <a:ext cx="1322785" cy="1214438"/>
          </a:xfrm>
          <a:prstGeom prst="ellipse">
            <a:avLst/>
          </a:prstGeom>
          <a:noFill/>
          <a:ln w="9525">
            <a:noFill/>
            <a:round/>
            <a:headEnd/>
            <a:tailEnd/>
          </a:ln>
        </p:spPr>
        <p:txBody>
          <a:bodyPr wrap="none" anchor="ctr"/>
          <a:lstStyle/>
          <a:p>
            <a:pPr defTabSz="336947" eaLnBrk="0" fontAlgn="base" hangingPunct="0">
              <a:lnSpc>
                <a:spcPct val="81000"/>
              </a:lnSpc>
              <a:spcBef>
                <a:spcPct val="0"/>
              </a:spcBef>
              <a:spcAft>
                <a:spcPct val="0"/>
              </a:spcAft>
              <a:buClr>
                <a:srgbClr val="AFAFAF"/>
              </a:buClr>
              <a:buSzPct val="100000"/>
            </a:pPr>
            <a:endParaRPr lang="en-US">
              <a:solidFill>
                <a:srgbClr val="FFFFFF"/>
              </a:solidFill>
            </a:endParaRPr>
          </a:p>
        </p:txBody>
      </p:sp>
      <p:sp>
        <p:nvSpPr>
          <p:cNvPr id="19471" name="AutoShape 14"/>
          <p:cNvSpPr>
            <a:spLocks noChangeArrowheads="1"/>
          </p:cNvSpPr>
          <p:nvPr/>
        </p:nvSpPr>
        <p:spPr bwMode="auto">
          <a:xfrm>
            <a:off x="1154906" y="3401616"/>
            <a:ext cx="1653779" cy="275034"/>
          </a:xfrm>
          <a:prstGeom prst="roundRect">
            <a:avLst>
              <a:gd name="adj" fmla="val 431"/>
            </a:avLst>
          </a:prstGeom>
          <a:noFill/>
          <a:ln w="9525">
            <a:noFill/>
            <a:round/>
            <a:headEnd/>
            <a:tailEnd/>
          </a:ln>
        </p:spPr>
        <p:txBody>
          <a:bodyPr wrap="none" lIns="67500" tIns="33750" rIns="67500" bIns="33750" anchor="ctr" anchorCtr="1"/>
          <a:lstStyle/>
          <a:p>
            <a:pPr algn="r" defTabSz="336947" eaLnBrk="0" fontAlgn="base" hangingPunct="0">
              <a:lnSpc>
                <a:spcPct val="76000"/>
              </a:lnSpc>
              <a:spcBef>
                <a:spcPct val="0"/>
              </a:spcBef>
              <a:spcAft>
                <a:spcPct val="0"/>
              </a:spcAft>
              <a:buClr>
                <a:srgbClr val="AFAFAF"/>
              </a:buClr>
              <a:buSzPct val="100000"/>
              <a:tabLst>
                <a:tab pos="0" algn="l"/>
                <a:tab pos="335756" algn="l"/>
                <a:tab pos="672704" algn="l"/>
                <a:tab pos="1009650" algn="l"/>
                <a:tab pos="1346597" algn="l"/>
                <a:tab pos="1683544" algn="l"/>
                <a:tab pos="2020491" algn="l"/>
                <a:tab pos="2357438" algn="l"/>
                <a:tab pos="2694385" algn="l"/>
                <a:tab pos="3031331" algn="l"/>
                <a:tab pos="3368279" algn="l"/>
                <a:tab pos="3705225" algn="l"/>
                <a:tab pos="4042172" algn="l"/>
                <a:tab pos="4379119" algn="l"/>
                <a:tab pos="4716066" algn="l"/>
                <a:tab pos="5053013" algn="l"/>
                <a:tab pos="5389960" algn="l"/>
                <a:tab pos="5726906" algn="l"/>
                <a:tab pos="6063854" algn="l"/>
                <a:tab pos="6400800" algn="l"/>
                <a:tab pos="6737747" algn="l"/>
              </a:tabLst>
            </a:pPr>
            <a:endParaRPr lang="en-GB" sz="1200" b="1" dirty="0">
              <a:solidFill>
                <a:srgbClr val="012D50"/>
              </a:solidFill>
            </a:endParaRPr>
          </a:p>
        </p:txBody>
      </p:sp>
      <p:sp>
        <p:nvSpPr>
          <p:cNvPr id="19479" name="Text Box 23"/>
          <p:cNvSpPr txBox="1">
            <a:spLocks noChangeArrowheads="1"/>
          </p:cNvSpPr>
          <p:nvPr/>
        </p:nvSpPr>
        <p:spPr bwMode="auto">
          <a:xfrm>
            <a:off x="148232" y="190479"/>
            <a:ext cx="5091113" cy="520304"/>
          </a:xfrm>
          <a:prstGeom prst="rect">
            <a:avLst/>
          </a:prstGeom>
          <a:noFill/>
          <a:ln w="9525">
            <a:noFill/>
            <a:round/>
            <a:headEnd/>
            <a:tailEnd/>
          </a:ln>
        </p:spPr>
        <p:txBody>
          <a:bodyPr wrap="none" lIns="67500" tIns="33750" rIns="67500" bIns="33750"/>
          <a:lstStyle/>
          <a:p>
            <a:pPr defTabSz="336947" fontAlgn="base">
              <a:lnSpc>
                <a:spcPct val="93000"/>
              </a:lnSpc>
              <a:spcBef>
                <a:spcPct val="0"/>
              </a:spcBef>
              <a:spcAft>
                <a:spcPct val="0"/>
              </a:spcAft>
              <a:buClr>
                <a:srgbClr val="AFAFAF"/>
              </a:buClr>
              <a:buSzPct val="100000"/>
              <a:tabLst>
                <a:tab pos="0" algn="l"/>
                <a:tab pos="335756" algn="l"/>
                <a:tab pos="672704" algn="l"/>
                <a:tab pos="1009650" algn="l"/>
                <a:tab pos="1346597" algn="l"/>
                <a:tab pos="1683544" algn="l"/>
                <a:tab pos="2020491" algn="l"/>
                <a:tab pos="2357438" algn="l"/>
                <a:tab pos="2694385" algn="l"/>
                <a:tab pos="3031331" algn="l"/>
                <a:tab pos="3368279" algn="l"/>
                <a:tab pos="3705225" algn="l"/>
                <a:tab pos="4042172" algn="l"/>
                <a:tab pos="4379119" algn="l"/>
                <a:tab pos="4716066" algn="l"/>
                <a:tab pos="5053013" algn="l"/>
                <a:tab pos="5389960" algn="l"/>
                <a:tab pos="5726906" algn="l"/>
                <a:tab pos="6063854" algn="l"/>
                <a:tab pos="6400800" algn="l"/>
                <a:tab pos="6737747" algn="l"/>
              </a:tabLst>
            </a:pPr>
            <a:r>
              <a:rPr lang="en-ZA" sz="2500" b="1" dirty="0" smtClean="0">
                <a:solidFill>
                  <a:prstClr val="white"/>
                </a:solidFill>
                <a:latin typeface="Arial"/>
                <a:ea typeface="+mj-ea"/>
                <a:cs typeface="Arial"/>
              </a:rPr>
              <a:t>Models @ Provincial level</a:t>
            </a:r>
            <a:endParaRPr lang="en-GB" sz="2400" b="1" dirty="0">
              <a:solidFill>
                <a:srgbClr val="FFFFFF"/>
              </a:solidFill>
            </a:endParaRPr>
          </a:p>
        </p:txBody>
      </p:sp>
      <p:sp>
        <p:nvSpPr>
          <p:cNvPr id="20" name="Rectangle 19"/>
          <p:cNvSpPr/>
          <p:nvPr/>
        </p:nvSpPr>
        <p:spPr>
          <a:xfrm>
            <a:off x="-18135" y="880534"/>
            <a:ext cx="1916831" cy="4262966"/>
          </a:xfrm>
          <a:prstGeom prst="rect">
            <a:avLst/>
          </a:prstGeom>
          <a:solidFill>
            <a:schemeClr val="bg1">
              <a:lumMod val="95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en-GB" sz="1350">
              <a:solidFill>
                <a:prstClr val="white"/>
              </a:solidFill>
            </a:endParaRPr>
          </a:p>
        </p:txBody>
      </p:sp>
      <p:sp>
        <p:nvSpPr>
          <p:cNvPr id="21" name="Pentagon 20"/>
          <p:cNvSpPr/>
          <p:nvPr/>
        </p:nvSpPr>
        <p:spPr>
          <a:xfrm>
            <a:off x="-1" y="885472"/>
            <a:ext cx="2494983" cy="432048"/>
          </a:xfrm>
          <a:prstGeom prst="homePlate">
            <a:avLst/>
          </a:prstGeom>
          <a:solidFill>
            <a:srgbClr val="012D50"/>
          </a:solidFill>
          <a:ln>
            <a:solidFill>
              <a:srgbClr val="012D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r>
              <a:rPr lang="en-GB" sz="1200" b="1" dirty="0" smtClean="0">
                <a:solidFill>
                  <a:prstClr val="white"/>
                </a:solidFill>
                <a:cs typeface="Arial" pitchFamily="34" charset="0"/>
              </a:rPr>
              <a:t>CSIR developed, adapted &amp; applied models</a:t>
            </a:r>
            <a:endParaRPr lang="en-GB" sz="1000" b="1" dirty="0">
              <a:solidFill>
                <a:prstClr val="white"/>
              </a:solidFill>
              <a:cs typeface="Arial" pitchFamily="34" charset="0"/>
            </a:endParaRPr>
          </a:p>
        </p:txBody>
      </p:sp>
      <p:sp>
        <p:nvSpPr>
          <p:cNvPr id="24" name="Rectangle 23"/>
          <p:cNvSpPr/>
          <p:nvPr/>
        </p:nvSpPr>
        <p:spPr>
          <a:xfrm rot="20970829">
            <a:off x="7209742" y="2355162"/>
            <a:ext cx="184731" cy="207749"/>
          </a:xfrm>
          <a:prstGeom prst="rect">
            <a:avLst/>
          </a:prstGeom>
        </p:spPr>
        <p:txBody>
          <a:bodyPr wrap="none">
            <a:spAutoFit/>
          </a:bodyPr>
          <a:lstStyle/>
          <a:p>
            <a:pPr fontAlgn="base">
              <a:spcBef>
                <a:spcPct val="0"/>
              </a:spcBef>
              <a:spcAft>
                <a:spcPct val="0"/>
              </a:spcAft>
            </a:pPr>
            <a:endParaRPr lang="en-GB" sz="750" dirty="0">
              <a:solidFill>
                <a:prstClr val="white"/>
              </a:solidFill>
              <a:cs typeface="Arial" pitchFamily="34" charset="0"/>
            </a:endParaRPr>
          </a:p>
        </p:txBody>
      </p:sp>
      <p:sp>
        <p:nvSpPr>
          <p:cNvPr id="33" name="Rectangle 32"/>
          <p:cNvSpPr/>
          <p:nvPr/>
        </p:nvSpPr>
        <p:spPr>
          <a:xfrm>
            <a:off x="5652120" y="4142067"/>
            <a:ext cx="784189" cy="219291"/>
          </a:xfrm>
          <a:prstGeom prst="rect">
            <a:avLst/>
          </a:prstGeom>
        </p:spPr>
        <p:txBody>
          <a:bodyPr wrap="none">
            <a:spAutoFit/>
          </a:bodyPr>
          <a:lstStyle/>
          <a:p>
            <a:pPr fontAlgn="base">
              <a:spcBef>
                <a:spcPct val="0"/>
              </a:spcBef>
              <a:spcAft>
                <a:spcPct val="0"/>
              </a:spcAft>
            </a:pPr>
            <a:r>
              <a:rPr lang="en-GB" sz="825" dirty="0">
                <a:solidFill>
                  <a:prstClr val="white"/>
                </a:solidFill>
                <a:cs typeface="Arial" pitchFamily="34" charset="0"/>
              </a:rPr>
              <a:t>Port Elizabeth</a:t>
            </a:r>
          </a:p>
        </p:txBody>
      </p:sp>
      <p:sp>
        <p:nvSpPr>
          <p:cNvPr id="35" name="Rectangle 34"/>
          <p:cNvSpPr/>
          <p:nvPr/>
        </p:nvSpPr>
        <p:spPr>
          <a:xfrm>
            <a:off x="6732343" y="3331977"/>
            <a:ext cx="506870" cy="219291"/>
          </a:xfrm>
          <a:prstGeom prst="rect">
            <a:avLst/>
          </a:prstGeom>
        </p:spPr>
        <p:txBody>
          <a:bodyPr wrap="none">
            <a:spAutoFit/>
          </a:bodyPr>
          <a:lstStyle/>
          <a:p>
            <a:pPr fontAlgn="base">
              <a:spcBef>
                <a:spcPct val="0"/>
              </a:spcBef>
              <a:spcAft>
                <a:spcPct val="0"/>
              </a:spcAft>
            </a:pPr>
            <a:r>
              <a:rPr lang="en-GB" sz="825" dirty="0">
                <a:solidFill>
                  <a:prstClr val="white"/>
                </a:solidFill>
                <a:cs typeface="Arial" pitchFamily="34" charset="0"/>
              </a:rPr>
              <a:t>Durban</a:t>
            </a:r>
          </a:p>
        </p:txBody>
      </p:sp>
      <p:sp>
        <p:nvSpPr>
          <p:cNvPr id="38" name="TextBox 37"/>
          <p:cNvSpPr txBox="1"/>
          <p:nvPr/>
        </p:nvSpPr>
        <p:spPr>
          <a:xfrm>
            <a:off x="-4825" y="1412042"/>
            <a:ext cx="2019012" cy="3000821"/>
          </a:xfrm>
          <a:prstGeom prst="rect">
            <a:avLst/>
          </a:prstGeom>
          <a:noFill/>
        </p:spPr>
        <p:txBody>
          <a:bodyPr wrap="square">
            <a:spAutoFit/>
          </a:bodyPr>
          <a:lstStyle/>
          <a:p>
            <a:pPr fontAlgn="base">
              <a:spcBef>
                <a:spcPct val="0"/>
              </a:spcBef>
              <a:spcAft>
                <a:spcPct val="0"/>
              </a:spcAft>
              <a:defRPr/>
            </a:pPr>
            <a:r>
              <a:rPr lang="en-GB" sz="1350" b="1" dirty="0" smtClean="0">
                <a:solidFill>
                  <a:schemeClr val="tx2">
                    <a:lumMod val="50000"/>
                  </a:schemeClr>
                </a:solidFill>
                <a:cs typeface="Arial" charset="0"/>
              </a:rPr>
              <a:t>Scales:</a:t>
            </a:r>
          </a:p>
          <a:p>
            <a:pPr fontAlgn="base">
              <a:spcBef>
                <a:spcPct val="0"/>
              </a:spcBef>
              <a:spcAft>
                <a:spcPct val="0"/>
              </a:spcAft>
              <a:defRPr/>
            </a:pPr>
            <a:r>
              <a:rPr lang="en-GB" sz="1350" dirty="0" smtClean="0">
                <a:solidFill>
                  <a:schemeClr val="tx2">
                    <a:lumMod val="50000"/>
                  </a:schemeClr>
                </a:solidFill>
                <a:cs typeface="Arial" charset="0"/>
              </a:rPr>
              <a:t>Provincial</a:t>
            </a:r>
          </a:p>
          <a:p>
            <a:pPr fontAlgn="base">
              <a:spcBef>
                <a:spcPct val="0"/>
              </a:spcBef>
              <a:spcAft>
                <a:spcPct val="0"/>
              </a:spcAft>
              <a:defRPr/>
            </a:pPr>
            <a:endParaRPr lang="en-GB" sz="1350" dirty="0">
              <a:solidFill>
                <a:schemeClr val="tx2">
                  <a:lumMod val="50000"/>
                </a:schemeClr>
              </a:solidFill>
              <a:cs typeface="Arial" charset="0"/>
            </a:endParaRPr>
          </a:p>
          <a:p>
            <a:pPr fontAlgn="base">
              <a:spcBef>
                <a:spcPct val="0"/>
              </a:spcBef>
              <a:spcAft>
                <a:spcPct val="0"/>
              </a:spcAft>
              <a:defRPr/>
            </a:pPr>
            <a:r>
              <a:rPr lang="en-GB" sz="1350" b="1" dirty="0">
                <a:solidFill>
                  <a:schemeClr val="tx2">
                    <a:lumMod val="50000"/>
                  </a:schemeClr>
                </a:solidFill>
                <a:cs typeface="Arial" charset="0"/>
              </a:rPr>
              <a:t>Models:</a:t>
            </a:r>
          </a:p>
          <a:p>
            <a:pPr fontAlgn="base">
              <a:spcBef>
                <a:spcPct val="0"/>
              </a:spcBef>
              <a:spcAft>
                <a:spcPct val="0"/>
              </a:spcAft>
              <a:defRPr/>
            </a:pPr>
            <a:r>
              <a:rPr lang="en-GB" sz="1350" dirty="0">
                <a:solidFill>
                  <a:schemeClr val="tx2">
                    <a:lumMod val="50000"/>
                  </a:schemeClr>
                </a:solidFill>
                <a:cs typeface="Arial" charset="0"/>
              </a:rPr>
              <a:t>Dyna-Clue </a:t>
            </a:r>
            <a:r>
              <a:rPr lang="en-GB" sz="1350" dirty="0" smtClean="0">
                <a:solidFill>
                  <a:schemeClr val="tx2">
                    <a:lumMod val="50000"/>
                  </a:schemeClr>
                </a:solidFill>
                <a:cs typeface="Arial" charset="0"/>
              </a:rPr>
              <a:t>model</a:t>
            </a:r>
            <a:endParaRPr lang="en-GB" sz="1350" dirty="0">
              <a:solidFill>
                <a:schemeClr val="tx2">
                  <a:lumMod val="50000"/>
                </a:schemeClr>
              </a:solidFill>
              <a:cs typeface="Arial" charset="0"/>
            </a:endParaRPr>
          </a:p>
          <a:p>
            <a:pPr fontAlgn="base">
              <a:spcBef>
                <a:spcPct val="0"/>
              </a:spcBef>
              <a:spcAft>
                <a:spcPct val="0"/>
              </a:spcAft>
              <a:defRPr/>
            </a:pPr>
            <a:endParaRPr lang="en-GB" sz="1350" dirty="0">
              <a:solidFill>
                <a:schemeClr val="tx2">
                  <a:lumMod val="50000"/>
                </a:schemeClr>
              </a:solidFill>
              <a:cs typeface="Arial" charset="0"/>
            </a:endParaRPr>
          </a:p>
          <a:p>
            <a:pPr fontAlgn="base">
              <a:spcBef>
                <a:spcPct val="0"/>
              </a:spcBef>
              <a:spcAft>
                <a:spcPct val="0"/>
              </a:spcAft>
              <a:defRPr/>
            </a:pPr>
            <a:r>
              <a:rPr lang="en-GB" sz="1350" b="1" dirty="0" smtClean="0">
                <a:solidFill>
                  <a:schemeClr val="tx2">
                    <a:lumMod val="50000"/>
                  </a:schemeClr>
                </a:solidFill>
                <a:cs typeface="Arial" charset="0"/>
              </a:rPr>
              <a:t>Techniques:</a:t>
            </a:r>
            <a:endParaRPr lang="en-GB" sz="1350" b="1" dirty="0">
              <a:solidFill>
                <a:schemeClr val="tx2">
                  <a:lumMod val="50000"/>
                </a:schemeClr>
              </a:solidFill>
              <a:cs typeface="Arial" charset="0"/>
            </a:endParaRPr>
          </a:p>
          <a:p>
            <a:pPr fontAlgn="base">
              <a:spcBef>
                <a:spcPct val="0"/>
              </a:spcBef>
              <a:spcAft>
                <a:spcPct val="0"/>
              </a:spcAft>
              <a:defRPr/>
            </a:pPr>
            <a:r>
              <a:rPr lang="en-GB" sz="1350" dirty="0" smtClean="0">
                <a:solidFill>
                  <a:schemeClr val="tx2">
                    <a:lumMod val="50000"/>
                  </a:schemeClr>
                </a:solidFill>
                <a:cs typeface="Arial" charset="0"/>
              </a:rPr>
              <a:t>Hybrid</a:t>
            </a:r>
          </a:p>
          <a:p>
            <a:pPr fontAlgn="base">
              <a:spcBef>
                <a:spcPct val="0"/>
              </a:spcBef>
              <a:spcAft>
                <a:spcPct val="0"/>
              </a:spcAft>
              <a:defRPr/>
            </a:pPr>
            <a:endParaRPr lang="en-ZA" sz="1350" dirty="0">
              <a:solidFill>
                <a:schemeClr val="tx2">
                  <a:lumMod val="50000"/>
                </a:schemeClr>
              </a:solidFill>
              <a:cs typeface="Arial" charset="0"/>
            </a:endParaRPr>
          </a:p>
          <a:p>
            <a:pPr fontAlgn="base">
              <a:spcBef>
                <a:spcPct val="0"/>
              </a:spcBef>
              <a:spcAft>
                <a:spcPct val="0"/>
              </a:spcAft>
              <a:defRPr/>
            </a:pPr>
            <a:r>
              <a:rPr lang="en-GB" sz="1350" b="1" dirty="0">
                <a:solidFill>
                  <a:schemeClr val="tx2">
                    <a:lumMod val="50000"/>
                  </a:schemeClr>
                </a:solidFill>
                <a:cs typeface="Arial" charset="0"/>
              </a:rPr>
              <a:t>Resolution:</a:t>
            </a:r>
          </a:p>
          <a:p>
            <a:pPr fontAlgn="base">
              <a:spcBef>
                <a:spcPct val="0"/>
              </a:spcBef>
              <a:spcAft>
                <a:spcPct val="0"/>
              </a:spcAft>
              <a:defRPr/>
            </a:pPr>
            <a:r>
              <a:rPr lang="en-ZA" sz="1350" dirty="0" smtClean="0">
                <a:solidFill>
                  <a:schemeClr val="tx2">
                    <a:lumMod val="50000"/>
                  </a:schemeClr>
                </a:solidFill>
                <a:cs typeface="Arial" charset="0"/>
              </a:rPr>
              <a:t>800m</a:t>
            </a:r>
            <a:endParaRPr lang="en-GB" sz="1350" dirty="0">
              <a:solidFill>
                <a:schemeClr val="tx2">
                  <a:lumMod val="50000"/>
                </a:schemeClr>
              </a:solidFill>
              <a:cs typeface="Arial" charset="0"/>
            </a:endParaRPr>
          </a:p>
          <a:p>
            <a:pPr fontAlgn="base">
              <a:spcBef>
                <a:spcPct val="0"/>
              </a:spcBef>
              <a:spcAft>
                <a:spcPct val="0"/>
              </a:spcAft>
              <a:defRPr/>
            </a:pPr>
            <a:endParaRPr lang="en-GB" sz="1350" dirty="0" smtClean="0">
              <a:solidFill>
                <a:schemeClr val="tx2">
                  <a:lumMod val="50000"/>
                </a:schemeClr>
              </a:solidFill>
              <a:cs typeface="Arial" charset="0"/>
            </a:endParaRPr>
          </a:p>
          <a:p>
            <a:pPr fontAlgn="base">
              <a:spcBef>
                <a:spcPct val="0"/>
              </a:spcBef>
              <a:spcAft>
                <a:spcPct val="0"/>
              </a:spcAft>
              <a:defRPr/>
            </a:pPr>
            <a:r>
              <a:rPr lang="en-GB" sz="1350" b="1" dirty="0" smtClean="0">
                <a:solidFill>
                  <a:schemeClr val="tx2">
                    <a:lumMod val="50000"/>
                  </a:schemeClr>
                </a:solidFill>
                <a:cs typeface="Arial" charset="0"/>
              </a:rPr>
              <a:t>Locations:</a:t>
            </a:r>
          </a:p>
          <a:p>
            <a:pPr fontAlgn="base">
              <a:spcBef>
                <a:spcPct val="0"/>
              </a:spcBef>
              <a:spcAft>
                <a:spcPct val="0"/>
              </a:spcAft>
              <a:defRPr/>
            </a:pPr>
            <a:r>
              <a:rPr lang="en-GB" sz="1350" dirty="0" smtClean="0">
                <a:solidFill>
                  <a:schemeClr val="tx2">
                    <a:lumMod val="50000"/>
                  </a:schemeClr>
                </a:solidFill>
                <a:cs typeface="Arial" charset="0"/>
              </a:rPr>
              <a:t>Western Cape</a:t>
            </a:r>
            <a:endParaRPr lang="en-GB" sz="1350" dirty="0">
              <a:solidFill>
                <a:schemeClr val="tx2">
                  <a:lumMod val="50000"/>
                </a:schemeClr>
              </a:solidFill>
              <a:cs typeface="Arial" charset="0"/>
            </a:endParaRPr>
          </a:p>
        </p:txBody>
      </p:sp>
      <p:pic>
        <p:nvPicPr>
          <p:cNvPr id="1024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76945" y="894265"/>
            <a:ext cx="5844296" cy="415223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388904305"/>
      </p:ext>
    </p:extLst>
  </p:cSld>
  <p:clrMapOvr>
    <a:masterClrMapping/>
  </p:clrMapOvr>
  <p:transition spd="med">
    <p:fade/>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5631" y="18702"/>
            <a:ext cx="8229600" cy="857250"/>
          </a:xfrm>
        </p:spPr>
        <p:txBody>
          <a:bodyPr>
            <a:normAutofit/>
          </a:bodyPr>
          <a:lstStyle/>
          <a:p>
            <a:pPr defTabSz="336947" fontAlgn="base">
              <a:lnSpc>
                <a:spcPct val="93000"/>
              </a:lnSpc>
              <a:spcAft>
                <a:spcPct val="0"/>
              </a:spcAft>
              <a:tabLst>
                <a:tab pos="0" algn="l"/>
                <a:tab pos="335756" algn="l"/>
                <a:tab pos="672704" algn="l"/>
                <a:tab pos="1009650" algn="l"/>
                <a:tab pos="1346597" algn="l"/>
                <a:tab pos="1683544" algn="l"/>
                <a:tab pos="2020491" algn="l"/>
                <a:tab pos="2357438" algn="l"/>
                <a:tab pos="2694385" algn="l"/>
                <a:tab pos="3031331" algn="l"/>
                <a:tab pos="3368279" algn="l"/>
                <a:tab pos="3705225" algn="l"/>
                <a:tab pos="4042172" algn="l"/>
                <a:tab pos="4379119" algn="l"/>
                <a:tab pos="4716066" algn="l"/>
                <a:tab pos="5053013" algn="l"/>
                <a:tab pos="5389960" algn="l"/>
                <a:tab pos="5726906" algn="l"/>
                <a:tab pos="6063854" algn="l"/>
                <a:tab pos="6400800" algn="l"/>
                <a:tab pos="6737747" algn="l"/>
              </a:tabLst>
            </a:pPr>
            <a:r>
              <a:rPr lang="en-ZA" dirty="0">
                <a:solidFill>
                  <a:prstClr val="white"/>
                </a:solidFill>
              </a:rPr>
              <a:t>Models @ </a:t>
            </a:r>
            <a:r>
              <a:rPr lang="en-ZA" dirty="0" smtClean="0">
                <a:solidFill>
                  <a:prstClr val="white"/>
                </a:solidFill>
              </a:rPr>
              <a:t>District Municipality</a:t>
            </a:r>
            <a:endParaRPr lang="en-GB" dirty="0">
              <a:solidFill>
                <a:srgbClr val="FFFFFF"/>
              </a:solidFill>
            </a:endParaRPr>
          </a:p>
        </p:txBody>
      </p:sp>
      <p:sp>
        <p:nvSpPr>
          <p:cNvPr id="3" name="Content Placeholder 2"/>
          <p:cNvSpPr>
            <a:spLocks noGrp="1"/>
          </p:cNvSpPr>
          <p:nvPr>
            <p:ph sz="quarter" idx="10"/>
          </p:nvPr>
        </p:nvSpPr>
        <p:spPr>
          <a:xfrm>
            <a:off x="148442" y="1052513"/>
            <a:ext cx="8995558" cy="3381375"/>
          </a:xfrm>
        </p:spPr>
        <p:txBody>
          <a:bodyPr>
            <a:normAutofit fontScale="62500" lnSpcReduction="20000"/>
          </a:bodyPr>
          <a:lstStyle/>
          <a:p>
            <a:pPr fontAlgn="base">
              <a:spcBef>
                <a:spcPct val="0"/>
              </a:spcBef>
              <a:spcAft>
                <a:spcPct val="0"/>
              </a:spcAft>
              <a:defRPr/>
            </a:pPr>
            <a:r>
              <a:rPr lang="en-ZA" sz="1900" dirty="0" smtClean="0">
                <a:latin typeface="+mn-lt"/>
              </a:rPr>
              <a:t>Case study: </a:t>
            </a:r>
            <a:r>
              <a:rPr lang="en-GB" sz="1900" b="1" dirty="0" smtClean="0">
                <a:solidFill>
                  <a:schemeClr val="tx2">
                    <a:lumMod val="50000"/>
                  </a:schemeClr>
                </a:solidFill>
                <a:latin typeface="+mn-lt"/>
                <a:cs typeface="Arial" charset="0"/>
              </a:rPr>
              <a:t>Western Cape Province</a:t>
            </a:r>
            <a:endParaRPr lang="en-GB" sz="1900" b="1" dirty="0">
              <a:solidFill>
                <a:schemeClr val="tx2">
                  <a:lumMod val="50000"/>
                </a:schemeClr>
              </a:solidFill>
              <a:latin typeface="+mn-lt"/>
              <a:cs typeface="Arial" charset="0"/>
            </a:endParaRPr>
          </a:p>
          <a:p>
            <a:pPr>
              <a:lnSpc>
                <a:spcPct val="200000"/>
              </a:lnSpc>
            </a:pPr>
            <a:r>
              <a:rPr lang="en-ZA" sz="1900" dirty="0" smtClean="0">
                <a:latin typeface="+mn-lt"/>
              </a:rPr>
              <a:t>Model: </a:t>
            </a:r>
            <a:r>
              <a:rPr lang="en-ZA" sz="1900" b="1" dirty="0" smtClean="0">
                <a:latin typeface="+mn-lt"/>
              </a:rPr>
              <a:t>Dyna-Clue &amp; Markov Chain</a:t>
            </a:r>
          </a:p>
          <a:p>
            <a:pPr>
              <a:lnSpc>
                <a:spcPct val="200000"/>
              </a:lnSpc>
            </a:pPr>
            <a:r>
              <a:rPr lang="en-ZA" sz="1900" dirty="0" smtClean="0">
                <a:latin typeface="+mn-lt"/>
              </a:rPr>
              <a:t>Technique: </a:t>
            </a:r>
            <a:r>
              <a:rPr lang="en-ZA" sz="1900" b="1" dirty="0" smtClean="0">
                <a:latin typeface="+mn-lt"/>
              </a:rPr>
              <a:t>Hybrid model &amp; Stochastic model</a:t>
            </a:r>
          </a:p>
          <a:p>
            <a:pPr>
              <a:lnSpc>
                <a:spcPct val="200000"/>
              </a:lnSpc>
            </a:pPr>
            <a:r>
              <a:rPr lang="en-ZA" sz="2000" dirty="0">
                <a:latin typeface="+mn-lt"/>
              </a:rPr>
              <a:t>Resolution: </a:t>
            </a:r>
            <a:r>
              <a:rPr lang="en-ZA" sz="2000" b="1" dirty="0" smtClean="0">
                <a:latin typeface="+mn-lt"/>
              </a:rPr>
              <a:t>800m</a:t>
            </a:r>
            <a:endParaRPr lang="en-ZA" sz="2000" b="1" dirty="0">
              <a:latin typeface="+mn-lt"/>
            </a:endParaRPr>
          </a:p>
          <a:p>
            <a:pPr>
              <a:lnSpc>
                <a:spcPct val="200000"/>
              </a:lnSpc>
            </a:pPr>
            <a:r>
              <a:rPr lang="en-ZA" sz="2000" dirty="0">
                <a:latin typeface="+mn-lt"/>
              </a:rPr>
              <a:t>Temporal Scale: </a:t>
            </a:r>
            <a:r>
              <a:rPr lang="en-ZA" sz="2000" b="1" dirty="0" smtClean="0">
                <a:latin typeface="+mn-lt"/>
              </a:rPr>
              <a:t>1990 </a:t>
            </a:r>
            <a:r>
              <a:rPr lang="en-ZA" sz="2000" b="1" dirty="0">
                <a:latin typeface="+mn-lt"/>
              </a:rPr>
              <a:t>– </a:t>
            </a:r>
            <a:r>
              <a:rPr lang="en-ZA" sz="2000" b="1" dirty="0" smtClean="0">
                <a:latin typeface="+mn-lt"/>
              </a:rPr>
              <a:t>2015 (year </a:t>
            </a:r>
            <a:r>
              <a:rPr lang="en-ZA" sz="2000" b="1" dirty="0">
                <a:latin typeface="+mn-lt"/>
              </a:rPr>
              <a:t>intervals</a:t>
            </a:r>
            <a:r>
              <a:rPr lang="en-ZA" sz="2000" b="1" dirty="0" smtClean="0">
                <a:latin typeface="+mn-lt"/>
              </a:rPr>
              <a:t>)</a:t>
            </a:r>
            <a:endParaRPr lang="en-ZA" sz="1900" b="1" dirty="0" smtClean="0">
              <a:latin typeface="+mn-lt"/>
            </a:endParaRPr>
          </a:p>
          <a:p>
            <a:pPr>
              <a:lnSpc>
                <a:spcPct val="200000"/>
              </a:lnSpc>
            </a:pPr>
            <a:r>
              <a:rPr lang="en-ZA" sz="1900" dirty="0" smtClean="0">
                <a:latin typeface="+mn-lt"/>
              </a:rPr>
              <a:t>What was tested: </a:t>
            </a:r>
            <a:r>
              <a:rPr lang="en-ZA" sz="1900" b="1" dirty="0" smtClean="0">
                <a:latin typeface="+mn-lt"/>
              </a:rPr>
              <a:t>Regional plans &amp; policies</a:t>
            </a:r>
          </a:p>
          <a:p>
            <a:pPr marL="342900" lvl="1" indent="-342900">
              <a:lnSpc>
                <a:spcPct val="200000"/>
              </a:lnSpc>
              <a:buFont typeface="Arial"/>
              <a:buChar char="•"/>
            </a:pPr>
            <a:r>
              <a:rPr lang="en-ZA" sz="1900" dirty="0" smtClean="0">
                <a:latin typeface="+mn-lt"/>
              </a:rPr>
              <a:t>Stakeholders</a:t>
            </a:r>
            <a:r>
              <a:rPr lang="en-ZA" sz="1900" b="1" dirty="0" smtClean="0">
                <a:latin typeface="+mn-lt"/>
              </a:rPr>
              <a:t>: Local and District Municipal planning officials</a:t>
            </a:r>
          </a:p>
          <a:p>
            <a:pPr marL="342900" lvl="1" indent="-342900">
              <a:lnSpc>
                <a:spcPct val="200000"/>
              </a:lnSpc>
              <a:buFont typeface="Arial"/>
              <a:buChar char="•"/>
            </a:pPr>
            <a:r>
              <a:rPr lang="en-ZA" sz="1900" dirty="0" smtClean="0">
                <a:latin typeface="+mn-lt"/>
              </a:rPr>
              <a:t>How was it measured: </a:t>
            </a:r>
            <a:r>
              <a:rPr lang="en-ZA" sz="1900" b="1" dirty="0" smtClean="0">
                <a:latin typeface="+mn-lt"/>
              </a:rPr>
              <a:t>Indicators on types and location of land use change </a:t>
            </a:r>
          </a:p>
          <a:p>
            <a:pPr marL="342900" lvl="1" indent="-342900">
              <a:lnSpc>
                <a:spcPct val="200000"/>
              </a:lnSpc>
              <a:buFont typeface="Arial"/>
              <a:buChar char="•"/>
            </a:pPr>
            <a:r>
              <a:rPr lang="en-ZA" sz="1900" dirty="0" smtClean="0">
                <a:latin typeface="+mn-lt"/>
              </a:rPr>
              <a:t>How many scenarios: </a:t>
            </a:r>
            <a:r>
              <a:rPr lang="en-ZA" sz="1900" b="1" dirty="0" smtClean="0">
                <a:latin typeface="+mn-lt"/>
              </a:rPr>
              <a:t>2; As-IS; Strict policy scenario (NEMA, SDF’s)</a:t>
            </a:r>
            <a:endParaRPr lang="en-GB" sz="1900" dirty="0">
              <a:latin typeface="+mn-lt"/>
            </a:endParaRPr>
          </a:p>
          <a:p>
            <a:pPr>
              <a:lnSpc>
                <a:spcPct val="200000"/>
              </a:lnSpc>
            </a:pPr>
            <a:endParaRPr lang="en-ZA" b="1" dirty="0" smtClean="0"/>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469577" y="919966"/>
            <a:ext cx="1674421" cy="110440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912797675"/>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ZA" dirty="0"/>
          </a:p>
        </p:txBody>
      </p:sp>
      <p:pic>
        <p:nvPicPr>
          <p:cNvPr id="1126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9648" y="228432"/>
            <a:ext cx="9074352" cy="477255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433683523"/>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9" name="Line 2"/>
          <p:cNvSpPr>
            <a:spLocks noChangeShapeType="1"/>
          </p:cNvSpPr>
          <p:nvPr/>
        </p:nvSpPr>
        <p:spPr bwMode="auto">
          <a:xfrm>
            <a:off x="6084094" y="2031206"/>
            <a:ext cx="1191" cy="2214563"/>
          </a:xfrm>
          <a:prstGeom prst="line">
            <a:avLst/>
          </a:prstGeom>
          <a:noFill/>
          <a:ln w="9360">
            <a:solidFill>
              <a:srgbClr val="F8F8F8"/>
            </a:solidFill>
            <a:miter lim="800000"/>
            <a:headEnd/>
            <a:tailEnd/>
          </a:ln>
        </p:spPr>
        <p:txBody>
          <a:bodyPr/>
          <a:lstStyle/>
          <a:p>
            <a:pPr defTabSz="336947" fontAlgn="base">
              <a:spcBef>
                <a:spcPct val="0"/>
              </a:spcBef>
              <a:spcAft>
                <a:spcPct val="0"/>
              </a:spcAft>
            </a:pPr>
            <a:endParaRPr lang="en-GB">
              <a:solidFill>
                <a:srgbClr val="FFFFFF"/>
              </a:solidFill>
            </a:endParaRPr>
          </a:p>
        </p:txBody>
      </p:sp>
      <p:sp>
        <p:nvSpPr>
          <p:cNvPr id="19460" name="Line 3"/>
          <p:cNvSpPr>
            <a:spLocks noChangeShapeType="1"/>
          </p:cNvSpPr>
          <p:nvPr/>
        </p:nvSpPr>
        <p:spPr bwMode="auto">
          <a:xfrm>
            <a:off x="4787504" y="2085975"/>
            <a:ext cx="1190" cy="2214563"/>
          </a:xfrm>
          <a:prstGeom prst="line">
            <a:avLst/>
          </a:prstGeom>
          <a:noFill/>
          <a:ln w="9360">
            <a:solidFill>
              <a:srgbClr val="F8F8F8"/>
            </a:solidFill>
            <a:miter lim="800000"/>
            <a:headEnd/>
            <a:tailEnd/>
          </a:ln>
        </p:spPr>
        <p:txBody>
          <a:bodyPr/>
          <a:lstStyle/>
          <a:p>
            <a:pPr defTabSz="336947" fontAlgn="base">
              <a:spcBef>
                <a:spcPct val="0"/>
              </a:spcBef>
              <a:spcAft>
                <a:spcPct val="0"/>
              </a:spcAft>
            </a:pPr>
            <a:endParaRPr lang="en-GB">
              <a:solidFill>
                <a:srgbClr val="FFFFFF"/>
              </a:solidFill>
            </a:endParaRPr>
          </a:p>
        </p:txBody>
      </p:sp>
      <p:sp>
        <p:nvSpPr>
          <p:cNvPr id="19461" name="Line 4"/>
          <p:cNvSpPr>
            <a:spLocks noChangeShapeType="1"/>
          </p:cNvSpPr>
          <p:nvPr/>
        </p:nvSpPr>
        <p:spPr bwMode="auto">
          <a:xfrm>
            <a:off x="3545681" y="1977628"/>
            <a:ext cx="1191" cy="2214563"/>
          </a:xfrm>
          <a:prstGeom prst="line">
            <a:avLst/>
          </a:prstGeom>
          <a:noFill/>
          <a:ln w="9360">
            <a:solidFill>
              <a:srgbClr val="F8F8F8"/>
            </a:solidFill>
            <a:miter lim="800000"/>
            <a:headEnd/>
            <a:tailEnd/>
          </a:ln>
        </p:spPr>
        <p:txBody>
          <a:bodyPr/>
          <a:lstStyle/>
          <a:p>
            <a:pPr defTabSz="336947" fontAlgn="base">
              <a:spcBef>
                <a:spcPct val="0"/>
              </a:spcBef>
              <a:spcAft>
                <a:spcPct val="0"/>
              </a:spcAft>
            </a:pPr>
            <a:endParaRPr lang="en-GB">
              <a:solidFill>
                <a:srgbClr val="FFFFFF"/>
              </a:solidFill>
            </a:endParaRPr>
          </a:p>
        </p:txBody>
      </p:sp>
      <p:sp>
        <p:nvSpPr>
          <p:cNvPr id="19468" name="Oval 11"/>
          <p:cNvSpPr>
            <a:spLocks noChangeArrowheads="1"/>
          </p:cNvSpPr>
          <p:nvPr/>
        </p:nvSpPr>
        <p:spPr bwMode="auto">
          <a:xfrm>
            <a:off x="4577954" y="1154906"/>
            <a:ext cx="1322784" cy="1214438"/>
          </a:xfrm>
          <a:prstGeom prst="ellipse">
            <a:avLst/>
          </a:prstGeom>
          <a:noFill/>
          <a:ln w="9525">
            <a:noFill/>
            <a:round/>
            <a:headEnd/>
            <a:tailEnd/>
          </a:ln>
        </p:spPr>
        <p:txBody>
          <a:bodyPr wrap="none" anchor="ctr"/>
          <a:lstStyle/>
          <a:p>
            <a:pPr defTabSz="336947" eaLnBrk="0" fontAlgn="base" hangingPunct="0">
              <a:lnSpc>
                <a:spcPct val="81000"/>
              </a:lnSpc>
              <a:spcBef>
                <a:spcPct val="0"/>
              </a:spcBef>
              <a:spcAft>
                <a:spcPct val="0"/>
              </a:spcAft>
              <a:buClr>
                <a:srgbClr val="AFAFAF"/>
              </a:buClr>
              <a:buSzPct val="100000"/>
            </a:pPr>
            <a:endParaRPr lang="en-US">
              <a:solidFill>
                <a:srgbClr val="FFFFFF"/>
              </a:solidFill>
            </a:endParaRPr>
          </a:p>
        </p:txBody>
      </p:sp>
      <p:sp>
        <p:nvSpPr>
          <p:cNvPr id="19469" name="Oval 12"/>
          <p:cNvSpPr>
            <a:spLocks noChangeArrowheads="1"/>
          </p:cNvSpPr>
          <p:nvPr/>
        </p:nvSpPr>
        <p:spPr bwMode="auto">
          <a:xfrm>
            <a:off x="5807869" y="1154906"/>
            <a:ext cx="1322785" cy="1214438"/>
          </a:xfrm>
          <a:prstGeom prst="ellipse">
            <a:avLst/>
          </a:prstGeom>
          <a:noFill/>
          <a:ln w="9525">
            <a:noFill/>
            <a:round/>
            <a:headEnd/>
            <a:tailEnd/>
          </a:ln>
        </p:spPr>
        <p:txBody>
          <a:bodyPr wrap="none" anchor="ctr"/>
          <a:lstStyle/>
          <a:p>
            <a:pPr defTabSz="336947" eaLnBrk="0" fontAlgn="base" hangingPunct="0">
              <a:lnSpc>
                <a:spcPct val="81000"/>
              </a:lnSpc>
              <a:spcBef>
                <a:spcPct val="0"/>
              </a:spcBef>
              <a:spcAft>
                <a:spcPct val="0"/>
              </a:spcAft>
              <a:buClr>
                <a:srgbClr val="AFAFAF"/>
              </a:buClr>
              <a:buSzPct val="100000"/>
            </a:pPr>
            <a:endParaRPr lang="en-US">
              <a:solidFill>
                <a:srgbClr val="FFFFFF"/>
              </a:solidFill>
            </a:endParaRPr>
          </a:p>
        </p:txBody>
      </p:sp>
      <p:sp>
        <p:nvSpPr>
          <p:cNvPr id="19471" name="AutoShape 14"/>
          <p:cNvSpPr>
            <a:spLocks noChangeArrowheads="1"/>
          </p:cNvSpPr>
          <p:nvPr/>
        </p:nvSpPr>
        <p:spPr bwMode="auto">
          <a:xfrm>
            <a:off x="1154906" y="3401616"/>
            <a:ext cx="1653779" cy="275034"/>
          </a:xfrm>
          <a:prstGeom prst="roundRect">
            <a:avLst>
              <a:gd name="adj" fmla="val 431"/>
            </a:avLst>
          </a:prstGeom>
          <a:noFill/>
          <a:ln w="9525">
            <a:noFill/>
            <a:round/>
            <a:headEnd/>
            <a:tailEnd/>
          </a:ln>
        </p:spPr>
        <p:txBody>
          <a:bodyPr wrap="none" lIns="67500" tIns="33750" rIns="67500" bIns="33750" anchor="ctr" anchorCtr="1"/>
          <a:lstStyle/>
          <a:p>
            <a:pPr algn="r" defTabSz="336947" eaLnBrk="0" fontAlgn="base" hangingPunct="0">
              <a:lnSpc>
                <a:spcPct val="76000"/>
              </a:lnSpc>
              <a:spcBef>
                <a:spcPct val="0"/>
              </a:spcBef>
              <a:spcAft>
                <a:spcPct val="0"/>
              </a:spcAft>
              <a:buClr>
                <a:srgbClr val="AFAFAF"/>
              </a:buClr>
              <a:buSzPct val="100000"/>
              <a:tabLst>
                <a:tab pos="0" algn="l"/>
                <a:tab pos="335756" algn="l"/>
                <a:tab pos="672704" algn="l"/>
                <a:tab pos="1009650" algn="l"/>
                <a:tab pos="1346597" algn="l"/>
                <a:tab pos="1683544" algn="l"/>
                <a:tab pos="2020491" algn="l"/>
                <a:tab pos="2357438" algn="l"/>
                <a:tab pos="2694385" algn="l"/>
                <a:tab pos="3031331" algn="l"/>
                <a:tab pos="3368279" algn="l"/>
                <a:tab pos="3705225" algn="l"/>
                <a:tab pos="4042172" algn="l"/>
                <a:tab pos="4379119" algn="l"/>
                <a:tab pos="4716066" algn="l"/>
                <a:tab pos="5053013" algn="l"/>
                <a:tab pos="5389960" algn="l"/>
                <a:tab pos="5726906" algn="l"/>
                <a:tab pos="6063854" algn="l"/>
                <a:tab pos="6400800" algn="l"/>
                <a:tab pos="6737747" algn="l"/>
              </a:tabLst>
            </a:pPr>
            <a:endParaRPr lang="en-GB" sz="1200" b="1" dirty="0">
              <a:solidFill>
                <a:srgbClr val="012D50"/>
              </a:solidFill>
            </a:endParaRPr>
          </a:p>
        </p:txBody>
      </p:sp>
      <p:sp>
        <p:nvSpPr>
          <p:cNvPr id="19479" name="Text Box 23"/>
          <p:cNvSpPr txBox="1">
            <a:spLocks noChangeArrowheads="1"/>
          </p:cNvSpPr>
          <p:nvPr/>
        </p:nvSpPr>
        <p:spPr bwMode="auto">
          <a:xfrm>
            <a:off x="148232" y="190479"/>
            <a:ext cx="5091113" cy="520304"/>
          </a:xfrm>
          <a:prstGeom prst="rect">
            <a:avLst/>
          </a:prstGeom>
          <a:noFill/>
          <a:ln w="9525">
            <a:noFill/>
            <a:round/>
            <a:headEnd/>
            <a:tailEnd/>
          </a:ln>
        </p:spPr>
        <p:txBody>
          <a:bodyPr wrap="none" lIns="67500" tIns="33750" rIns="67500" bIns="33750"/>
          <a:lstStyle/>
          <a:p>
            <a:pPr defTabSz="336947" fontAlgn="base">
              <a:lnSpc>
                <a:spcPct val="93000"/>
              </a:lnSpc>
              <a:spcBef>
                <a:spcPct val="0"/>
              </a:spcBef>
              <a:spcAft>
                <a:spcPct val="0"/>
              </a:spcAft>
              <a:buClr>
                <a:srgbClr val="AFAFAF"/>
              </a:buClr>
              <a:buSzPct val="100000"/>
              <a:tabLst>
                <a:tab pos="0" algn="l"/>
                <a:tab pos="335756" algn="l"/>
                <a:tab pos="672704" algn="l"/>
                <a:tab pos="1009650" algn="l"/>
                <a:tab pos="1346597" algn="l"/>
                <a:tab pos="1683544" algn="l"/>
                <a:tab pos="2020491" algn="l"/>
                <a:tab pos="2357438" algn="l"/>
                <a:tab pos="2694385" algn="l"/>
                <a:tab pos="3031331" algn="l"/>
                <a:tab pos="3368279" algn="l"/>
                <a:tab pos="3705225" algn="l"/>
                <a:tab pos="4042172" algn="l"/>
                <a:tab pos="4379119" algn="l"/>
                <a:tab pos="4716066" algn="l"/>
                <a:tab pos="5053013" algn="l"/>
                <a:tab pos="5389960" algn="l"/>
                <a:tab pos="5726906" algn="l"/>
                <a:tab pos="6063854" algn="l"/>
                <a:tab pos="6400800" algn="l"/>
                <a:tab pos="6737747" algn="l"/>
              </a:tabLst>
            </a:pPr>
            <a:r>
              <a:rPr lang="en-ZA" sz="2500" b="1" dirty="0">
                <a:solidFill>
                  <a:prstClr val="white"/>
                </a:solidFill>
                <a:latin typeface="Arial"/>
                <a:ea typeface="+mj-ea"/>
                <a:cs typeface="Arial"/>
              </a:rPr>
              <a:t>Typical questions @ </a:t>
            </a:r>
            <a:r>
              <a:rPr lang="en-ZA" sz="2500" b="1" dirty="0" smtClean="0">
                <a:solidFill>
                  <a:prstClr val="white"/>
                </a:solidFill>
                <a:latin typeface="Arial"/>
                <a:ea typeface="+mj-ea"/>
                <a:cs typeface="Arial"/>
              </a:rPr>
              <a:t>National level</a:t>
            </a:r>
            <a:endParaRPr lang="en-GB" sz="2400" b="1" dirty="0">
              <a:solidFill>
                <a:srgbClr val="FFFFFF"/>
              </a:solidFill>
            </a:endParaRPr>
          </a:p>
        </p:txBody>
      </p:sp>
      <p:sp>
        <p:nvSpPr>
          <p:cNvPr id="20" name="Rectangle 19"/>
          <p:cNvSpPr/>
          <p:nvPr/>
        </p:nvSpPr>
        <p:spPr>
          <a:xfrm>
            <a:off x="-18135" y="880534"/>
            <a:ext cx="1916831" cy="4262966"/>
          </a:xfrm>
          <a:prstGeom prst="rect">
            <a:avLst/>
          </a:prstGeom>
          <a:solidFill>
            <a:schemeClr val="bg1">
              <a:lumMod val="95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en-GB" sz="1350">
              <a:solidFill>
                <a:prstClr val="white"/>
              </a:solidFill>
            </a:endParaRPr>
          </a:p>
        </p:txBody>
      </p:sp>
      <p:sp>
        <p:nvSpPr>
          <p:cNvPr id="21" name="Pentagon 20"/>
          <p:cNvSpPr/>
          <p:nvPr/>
        </p:nvSpPr>
        <p:spPr>
          <a:xfrm>
            <a:off x="-1" y="885472"/>
            <a:ext cx="2494983" cy="432048"/>
          </a:xfrm>
          <a:prstGeom prst="homePlate">
            <a:avLst/>
          </a:prstGeom>
          <a:solidFill>
            <a:srgbClr val="012D50"/>
          </a:solidFill>
          <a:ln>
            <a:solidFill>
              <a:srgbClr val="012D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r>
              <a:rPr lang="en-GB" sz="1200" b="1" dirty="0" smtClean="0">
                <a:solidFill>
                  <a:prstClr val="white"/>
                </a:solidFill>
                <a:cs typeface="Arial" pitchFamily="34" charset="0"/>
              </a:rPr>
              <a:t>CSIR developed, adapted &amp; applied models</a:t>
            </a:r>
            <a:endParaRPr lang="en-GB" sz="1000" b="1" dirty="0">
              <a:solidFill>
                <a:prstClr val="white"/>
              </a:solidFill>
              <a:cs typeface="Arial" pitchFamily="34" charset="0"/>
            </a:endParaRPr>
          </a:p>
        </p:txBody>
      </p:sp>
      <p:sp>
        <p:nvSpPr>
          <p:cNvPr id="24" name="Rectangle 23"/>
          <p:cNvSpPr/>
          <p:nvPr/>
        </p:nvSpPr>
        <p:spPr>
          <a:xfrm rot="20970829">
            <a:off x="7209742" y="2355162"/>
            <a:ext cx="184731" cy="207749"/>
          </a:xfrm>
          <a:prstGeom prst="rect">
            <a:avLst/>
          </a:prstGeom>
        </p:spPr>
        <p:txBody>
          <a:bodyPr wrap="none">
            <a:spAutoFit/>
          </a:bodyPr>
          <a:lstStyle/>
          <a:p>
            <a:pPr fontAlgn="base">
              <a:spcBef>
                <a:spcPct val="0"/>
              </a:spcBef>
              <a:spcAft>
                <a:spcPct val="0"/>
              </a:spcAft>
            </a:pPr>
            <a:endParaRPr lang="en-GB" sz="750" dirty="0">
              <a:solidFill>
                <a:prstClr val="white"/>
              </a:solidFill>
              <a:cs typeface="Arial" pitchFamily="34" charset="0"/>
            </a:endParaRPr>
          </a:p>
        </p:txBody>
      </p:sp>
      <p:sp>
        <p:nvSpPr>
          <p:cNvPr id="33" name="Rectangle 32"/>
          <p:cNvSpPr/>
          <p:nvPr/>
        </p:nvSpPr>
        <p:spPr>
          <a:xfrm>
            <a:off x="5652120" y="4142067"/>
            <a:ext cx="784189" cy="219291"/>
          </a:xfrm>
          <a:prstGeom prst="rect">
            <a:avLst/>
          </a:prstGeom>
        </p:spPr>
        <p:txBody>
          <a:bodyPr wrap="none">
            <a:spAutoFit/>
          </a:bodyPr>
          <a:lstStyle/>
          <a:p>
            <a:pPr fontAlgn="base">
              <a:spcBef>
                <a:spcPct val="0"/>
              </a:spcBef>
              <a:spcAft>
                <a:spcPct val="0"/>
              </a:spcAft>
            </a:pPr>
            <a:r>
              <a:rPr lang="en-GB" sz="825" dirty="0">
                <a:solidFill>
                  <a:prstClr val="white"/>
                </a:solidFill>
                <a:cs typeface="Arial" pitchFamily="34" charset="0"/>
              </a:rPr>
              <a:t>Port Elizabeth</a:t>
            </a:r>
          </a:p>
        </p:txBody>
      </p:sp>
      <p:sp>
        <p:nvSpPr>
          <p:cNvPr id="35" name="Rectangle 34"/>
          <p:cNvSpPr/>
          <p:nvPr/>
        </p:nvSpPr>
        <p:spPr>
          <a:xfrm>
            <a:off x="6732343" y="3331977"/>
            <a:ext cx="506870" cy="219291"/>
          </a:xfrm>
          <a:prstGeom prst="rect">
            <a:avLst/>
          </a:prstGeom>
        </p:spPr>
        <p:txBody>
          <a:bodyPr wrap="none">
            <a:spAutoFit/>
          </a:bodyPr>
          <a:lstStyle/>
          <a:p>
            <a:pPr fontAlgn="base">
              <a:spcBef>
                <a:spcPct val="0"/>
              </a:spcBef>
              <a:spcAft>
                <a:spcPct val="0"/>
              </a:spcAft>
            </a:pPr>
            <a:r>
              <a:rPr lang="en-GB" sz="825" dirty="0">
                <a:solidFill>
                  <a:prstClr val="white"/>
                </a:solidFill>
                <a:cs typeface="Arial" pitchFamily="34" charset="0"/>
              </a:rPr>
              <a:t>Durban</a:t>
            </a:r>
          </a:p>
        </p:txBody>
      </p:sp>
      <p:sp>
        <p:nvSpPr>
          <p:cNvPr id="38" name="TextBox 37"/>
          <p:cNvSpPr txBox="1"/>
          <p:nvPr/>
        </p:nvSpPr>
        <p:spPr>
          <a:xfrm>
            <a:off x="-4825" y="1352662"/>
            <a:ext cx="2019012" cy="3831818"/>
          </a:xfrm>
          <a:prstGeom prst="rect">
            <a:avLst/>
          </a:prstGeom>
          <a:noFill/>
        </p:spPr>
        <p:txBody>
          <a:bodyPr wrap="square">
            <a:spAutoFit/>
          </a:bodyPr>
          <a:lstStyle/>
          <a:p>
            <a:pPr fontAlgn="base">
              <a:spcBef>
                <a:spcPct val="0"/>
              </a:spcBef>
              <a:spcAft>
                <a:spcPct val="0"/>
              </a:spcAft>
              <a:defRPr/>
            </a:pPr>
            <a:r>
              <a:rPr lang="en-GB" sz="1350" b="1" dirty="0" smtClean="0">
                <a:solidFill>
                  <a:schemeClr val="tx2">
                    <a:lumMod val="50000"/>
                  </a:schemeClr>
                </a:solidFill>
                <a:cs typeface="Arial" charset="0"/>
              </a:rPr>
              <a:t>Scales:</a:t>
            </a:r>
          </a:p>
          <a:p>
            <a:pPr fontAlgn="base">
              <a:spcBef>
                <a:spcPct val="0"/>
              </a:spcBef>
              <a:spcAft>
                <a:spcPct val="0"/>
              </a:spcAft>
              <a:defRPr/>
            </a:pPr>
            <a:r>
              <a:rPr lang="en-GB" sz="1350" dirty="0" smtClean="0">
                <a:solidFill>
                  <a:schemeClr val="tx2">
                    <a:lumMod val="50000"/>
                  </a:schemeClr>
                </a:solidFill>
                <a:cs typeface="Arial" charset="0"/>
              </a:rPr>
              <a:t>National</a:t>
            </a:r>
          </a:p>
          <a:p>
            <a:pPr fontAlgn="base">
              <a:spcBef>
                <a:spcPct val="0"/>
              </a:spcBef>
              <a:spcAft>
                <a:spcPct val="0"/>
              </a:spcAft>
              <a:defRPr/>
            </a:pPr>
            <a:endParaRPr lang="en-GB" sz="1350" dirty="0">
              <a:solidFill>
                <a:schemeClr val="tx2">
                  <a:lumMod val="50000"/>
                </a:schemeClr>
              </a:solidFill>
              <a:cs typeface="Arial" charset="0"/>
            </a:endParaRPr>
          </a:p>
          <a:p>
            <a:pPr fontAlgn="base">
              <a:spcBef>
                <a:spcPct val="0"/>
              </a:spcBef>
              <a:spcAft>
                <a:spcPct val="0"/>
              </a:spcAft>
              <a:defRPr/>
            </a:pPr>
            <a:r>
              <a:rPr lang="en-GB" sz="1350" b="1" dirty="0">
                <a:solidFill>
                  <a:schemeClr val="tx2">
                    <a:lumMod val="50000"/>
                  </a:schemeClr>
                </a:solidFill>
                <a:cs typeface="Arial" charset="0"/>
              </a:rPr>
              <a:t>Models:</a:t>
            </a:r>
          </a:p>
          <a:p>
            <a:pPr fontAlgn="base">
              <a:spcBef>
                <a:spcPct val="0"/>
              </a:spcBef>
              <a:spcAft>
                <a:spcPct val="0"/>
              </a:spcAft>
              <a:defRPr/>
            </a:pPr>
            <a:r>
              <a:rPr lang="en-GB" sz="1350" dirty="0" smtClean="0">
                <a:solidFill>
                  <a:schemeClr val="tx2">
                    <a:lumMod val="50000"/>
                  </a:schemeClr>
                </a:solidFill>
                <a:cs typeface="Arial" charset="0"/>
              </a:rPr>
              <a:t>Inter </a:t>
            </a:r>
            <a:r>
              <a:rPr lang="en-GB" sz="1350" dirty="0">
                <a:solidFill>
                  <a:schemeClr val="tx2">
                    <a:lumMod val="50000"/>
                  </a:schemeClr>
                </a:solidFill>
                <a:cs typeface="Arial" charset="0"/>
              </a:rPr>
              <a:t>s</a:t>
            </a:r>
            <a:r>
              <a:rPr lang="en-GB" sz="1350" dirty="0" smtClean="0">
                <a:solidFill>
                  <a:schemeClr val="tx2">
                    <a:lumMod val="50000"/>
                  </a:schemeClr>
                </a:solidFill>
                <a:cs typeface="Arial" charset="0"/>
              </a:rPr>
              <a:t>ettlement growth model</a:t>
            </a:r>
          </a:p>
          <a:p>
            <a:pPr fontAlgn="base">
              <a:spcBef>
                <a:spcPct val="0"/>
              </a:spcBef>
              <a:spcAft>
                <a:spcPct val="0"/>
              </a:spcAft>
              <a:defRPr/>
            </a:pPr>
            <a:endParaRPr lang="en-ZA" sz="1350" dirty="0" smtClean="0">
              <a:solidFill>
                <a:schemeClr val="tx2">
                  <a:lumMod val="50000"/>
                </a:schemeClr>
              </a:solidFill>
              <a:cs typeface="Arial" charset="0"/>
            </a:endParaRPr>
          </a:p>
          <a:p>
            <a:pPr fontAlgn="base">
              <a:spcBef>
                <a:spcPct val="0"/>
              </a:spcBef>
              <a:spcAft>
                <a:spcPct val="0"/>
              </a:spcAft>
              <a:defRPr/>
            </a:pPr>
            <a:r>
              <a:rPr lang="en-GB" sz="1350" b="1" dirty="0" smtClean="0">
                <a:solidFill>
                  <a:schemeClr val="tx2">
                    <a:lumMod val="50000"/>
                  </a:schemeClr>
                </a:solidFill>
                <a:cs typeface="Arial" charset="0"/>
              </a:rPr>
              <a:t>Resolution:</a:t>
            </a:r>
            <a:endParaRPr lang="en-GB" sz="1350" b="1" dirty="0">
              <a:solidFill>
                <a:schemeClr val="tx2">
                  <a:lumMod val="50000"/>
                </a:schemeClr>
              </a:solidFill>
              <a:cs typeface="Arial" charset="0"/>
            </a:endParaRPr>
          </a:p>
          <a:p>
            <a:pPr fontAlgn="base">
              <a:spcBef>
                <a:spcPct val="0"/>
              </a:spcBef>
              <a:spcAft>
                <a:spcPct val="0"/>
              </a:spcAft>
              <a:defRPr/>
            </a:pPr>
            <a:r>
              <a:rPr lang="en-ZA" sz="1350" dirty="0" smtClean="0">
                <a:solidFill>
                  <a:schemeClr val="tx2">
                    <a:lumMod val="50000"/>
                  </a:schemeClr>
                </a:solidFill>
                <a:cs typeface="Arial" charset="0"/>
              </a:rPr>
              <a:t>Settlement level (aggregated up from 1x1sqkm)</a:t>
            </a:r>
            <a:endParaRPr lang="en-ZA" sz="1350" dirty="0">
              <a:solidFill>
                <a:schemeClr val="tx2">
                  <a:lumMod val="50000"/>
                </a:schemeClr>
              </a:solidFill>
              <a:cs typeface="Arial" charset="0"/>
            </a:endParaRPr>
          </a:p>
          <a:p>
            <a:pPr fontAlgn="base">
              <a:spcBef>
                <a:spcPct val="0"/>
              </a:spcBef>
              <a:spcAft>
                <a:spcPct val="0"/>
              </a:spcAft>
              <a:defRPr/>
            </a:pPr>
            <a:endParaRPr lang="en-GB" sz="1350" dirty="0">
              <a:solidFill>
                <a:schemeClr val="tx2">
                  <a:lumMod val="50000"/>
                </a:schemeClr>
              </a:solidFill>
              <a:cs typeface="Arial" charset="0"/>
            </a:endParaRPr>
          </a:p>
          <a:p>
            <a:pPr fontAlgn="base">
              <a:spcBef>
                <a:spcPct val="0"/>
              </a:spcBef>
              <a:spcAft>
                <a:spcPct val="0"/>
              </a:spcAft>
              <a:defRPr/>
            </a:pPr>
            <a:r>
              <a:rPr lang="en-GB" sz="1350" b="1" dirty="0" smtClean="0">
                <a:solidFill>
                  <a:schemeClr val="tx2">
                    <a:lumMod val="50000"/>
                  </a:schemeClr>
                </a:solidFill>
                <a:cs typeface="Arial" charset="0"/>
              </a:rPr>
              <a:t>Techniques:</a:t>
            </a:r>
            <a:endParaRPr lang="en-GB" sz="1350" b="1" dirty="0">
              <a:solidFill>
                <a:schemeClr val="tx2">
                  <a:lumMod val="50000"/>
                </a:schemeClr>
              </a:solidFill>
              <a:cs typeface="Arial" charset="0"/>
            </a:endParaRPr>
          </a:p>
          <a:p>
            <a:pPr fontAlgn="base">
              <a:spcBef>
                <a:spcPct val="0"/>
              </a:spcBef>
              <a:spcAft>
                <a:spcPct val="0"/>
              </a:spcAft>
              <a:defRPr/>
            </a:pPr>
            <a:r>
              <a:rPr lang="en-GB" sz="1350" dirty="0" smtClean="0">
                <a:solidFill>
                  <a:schemeClr val="tx2">
                    <a:lumMod val="50000"/>
                  </a:schemeClr>
                </a:solidFill>
                <a:cs typeface="Arial" charset="0"/>
              </a:rPr>
              <a:t>Gravity based spatial allocation model</a:t>
            </a:r>
            <a:endParaRPr lang="en-GB" sz="1350" dirty="0">
              <a:solidFill>
                <a:schemeClr val="tx2">
                  <a:lumMod val="50000"/>
                </a:schemeClr>
              </a:solidFill>
              <a:cs typeface="Arial" charset="0"/>
            </a:endParaRPr>
          </a:p>
          <a:p>
            <a:pPr fontAlgn="base">
              <a:spcBef>
                <a:spcPct val="0"/>
              </a:spcBef>
              <a:spcAft>
                <a:spcPct val="0"/>
              </a:spcAft>
              <a:defRPr/>
            </a:pPr>
            <a:endParaRPr lang="en-GB" sz="1350" dirty="0" smtClean="0">
              <a:solidFill>
                <a:schemeClr val="tx2">
                  <a:lumMod val="50000"/>
                </a:schemeClr>
              </a:solidFill>
              <a:cs typeface="Arial" charset="0"/>
            </a:endParaRPr>
          </a:p>
          <a:p>
            <a:pPr fontAlgn="base">
              <a:spcBef>
                <a:spcPct val="0"/>
              </a:spcBef>
              <a:spcAft>
                <a:spcPct val="0"/>
              </a:spcAft>
              <a:defRPr/>
            </a:pPr>
            <a:r>
              <a:rPr lang="en-GB" sz="1350" b="1" dirty="0" smtClean="0">
                <a:solidFill>
                  <a:schemeClr val="tx2">
                    <a:lumMod val="50000"/>
                  </a:schemeClr>
                </a:solidFill>
                <a:cs typeface="Arial" charset="0"/>
              </a:rPr>
              <a:t>Locations:</a:t>
            </a:r>
          </a:p>
          <a:p>
            <a:pPr fontAlgn="base">
              <a:spcBef>
                <a:spcPct val="0"/>
              </a:spcBef>
              <a:spcAft>
                <a:spcPct val="0"/>
              </a:spcAft>
              <a:defRPr/>
            </a:pPr>
            <a:r>
              <a:rPr lang="en-GB" sz="1350" dirty="0" smtClean="0">
                <a:solidFill>
                  <a:schemeClr val="tx2">
                    <a:lumMod val="50000"/>
                  </a:schemeClr>
                </a:solidFill>
                <a:cs typeface="Arial" charset="0"/>
              </a:rPr>
              <a:t>Entire South Africa</a:t>
            </a:r>
            <a:endParaRPr lang="en-GB" sz="1350" dirty="0">
              <a:solidFill>
                <a:schemeClr val="tx2">
                  <a:lumMod val="50000"/>
                </a:schemeClr>
              </a:solidFill>
              <a:cs typeface="Arial" charset="0"/>
            </a:endParaRPr>
          </a:p>
        </p:txBody>
      </p:sp>
      <p:pic>
        <p:nvPicPr>
          <p:cNvPr id="1433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600161" y="941832"/>
            <a:ext cx="6103917" cy="41526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651443729"/>
      </p:ext>
    </p:extLst>
  </p:cSld>
  <p:clrMapOvr>
    <a:masterClrMapping/>
  </p:clrMapOvr>
  <p:transition spd="med">
    <p:fade/>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31000" y="0"/>
            <a:ext cx="7921880" cy="5200031"/>
          </a:xfrm>
          <a:prstGeom prst="rect">
            <a:avLst/>
          </a:prstGeom>
        </p:spPr>
      </p:pic>
      <p:sp>
        <p:nvSpPr>
          <p:cNvPr id="5" name="Oval 4"/>
          <p:cNvSpPr/>
          <p:nvPr/>
        </p:nvSpPr>
        <p:spPr>
          <a:xfrm>
            <a:off x="4991770" y="1397253"/>
            <a:ext cx="960974" cy="600075"/>
          </a:xfrm>
          <a:prstGeom prst="ellipse">
            <a:avLst/>
          </a:prstGeom>
          <a:noFill/>
          <a:ln w="3810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ZA"/>
          </a:p>
        </p:txBody>
      </p:sp>
      <p:sp>
        <p:nvSpPr>
          <p:cNvPr id="6" name="Oval 5"/>
          <p:cNvSpPr/>
          <p:nvPr/>
        </p:nvSpPr>
        <p:spPr>
          <a:xfrm rot="18524292">
            <a:off x="5949853" y="2564141"/>
            <a:ext cx="1142992" cy="674107"/>
          </a:xfrm>
          <a:prstGeom prst="ellipse">
            <a:avLst/>
          </a:prstGeom>
          <a:noFill/>
          <a:ln w="3810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ZA"/>
          </a:p>
        </p:txBody>
      </p:sp>
      <p:sp>
        <p:nvSpPr>
          <p:cNvPr id="7" name="Oval 6"/>
          <p:cNvSpPr/>
          <p:nvPr/>
        </p:nvSpPr>
        <p:spPr>
          <a:xfrm>
            <a:off x="4299059" y="4357687"/>
            <a:ext cx="385762" cy="388143"/>
          </a:xfrm>
          <a:prstGeom prst="ellipse">
            <a:avLst/>
          </a:prstGeom>
          <a:noFill/>
          <a:ln w="3810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ZA"/>
          </a:p>
        </p:txBody>
      </p:sp>
      <p:sp>
        <p:nvSpPr>
          <p:cNvPr id="8" name="Oval 7"/>
          <p:cNvSpPr/>
          <p:nvPr/>
        </p:nvSpPr>
        <p:spPr>
          <a:xfrm>
            <a:off x="1955415" y="4495799"/>
            <a:ext cx="578642" cy="500062"/>
          </a:xfrm>
          <a:prstGeom prst="ellipse">
            <a:avLst/>
          </a:prstGeom>
          <a:noFill/>
          <a:ln w="3810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ZA"/>
          </a:p>
        </p:txBody>
      </p:sp>
      <p:sp>
        <p:nvSpPr>
          <p:cNvPr id="9" name="Oval 8"/>
          <p:cNvSpPr/>
          <p:nvPr/>
        </p:nvSpPr>
        <p:spPr>
          <a:xfrm rot="7535326">
            <a:off x="5396041" y="3395862"/>
            <a:ext cx="878112" cy="511555"/>
          </a:xfrm>
          <a:prstGeom prst="ellipse">
            <a:avLst/>
          </a:prstGeom>
          <a:noFill/>
          <a:ln w="3810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ZA"/>
          </a:p>
        </p:txBody>
      </p:sp>
      <p:sp>
        <p:nvSpPr>
          <p:cNvPr id="3" name="Rectangle 2"/>
          <p:cNvSpPr/>
          <p:nvPr/>
        </p:nvSpPr>
        <p:spPr>
          <a:xfrm>
            <a:off x="846944" y="1383534"/>
            <a:ext cx="7157804" cy="2760287"/>
          </a:xfrm>
          <a:prstGeom prst="rect">
            <a:avLst/>
          </a:prstGeom>
        </p:spPr>
        <p:style>
          <a:lnRef idx="1">
            <a:schemeClr val="dk1"/>
          </a:lnRef>
          <a:fillRef idx="2">
            <a:schemeClr val="dk1"/>
          </a:fillRef>
          <a:effectRef idx="1">
            <a:schemeClr val="dk1"/>
          </a:effectRef>
          <a:fontRef idx="minor">
            <a:schemeClr val="dk1"/>
          </a:fontRef>
        </p:style>
        <p:txBody>
          <a:bodyPr rtlCol="0" anchor="ctr"/>
          <a:lstStyle/>
          <a:p>
            <a:r>
              <a:rPr lang="en-US" dirty="0">
                <a:solidFill>
                  <a:schemeClr val="tx2">
                    <a:lumMod val="50000"/>
                  </a:schemeClr>
                </a:solidFill>
                <a:latin typeface="Arial" panose="020B0604020202020204" pitchFamily="34" charset="0"/>
                <a:cs typeface="Arial" panose="020B0604020202020204" pitchFamily="34" charset="0"/>
              </a:rPr>
              <a:t>Effective planning and policy interventions </a:t>
            </a:r>
            <a:endParaRPr lang="en-US" dirty="0" smtClean="0">
              <a:solidFill>
                <a:schemeClr val="tx2">
                  <a:lumMod val="50000"/>
                </a:schemeClr>
              </a:solidFill>
              <a:latin typeface="Arial" panose="020B0604020202020204" pitchFamily="34" charset="0"/>
              <a:cs typeface="Arial" panose="020B0604020202020204" pitchFamily="34" charset="0"/>
            </a:endParaRPr>
          </a:p>
          <a:p>
            <a:endParaRPr lang="en-US" dirty="0">
              <a:solidFill>
                <a:schemeClr val="tx2">
                  <a:lumMod val="50000"/>
                </a:schemeClr>
              </a:solidFill>
              <a:latin typeface="Arial" panose="020B0604020202020204" pitchFamily="34" charset="0"/>
              <a:cs typeface="Arial" panose="020B0604020202020204" pitchFamily="34" charset="0"/>
            </a:endParaRPr>
          </a:p>
          <a:p>
            <a:pPr lvl="1"/>
            <a:r>
              <a:rPr lang="en-ZA" sz="1600" i="1" dirty="0">
                <a:solidFill>
                  <a:schemeClr val="tx1">
                    <a:lumMod val="65000"/>
                    <a:lumOff val="35000"/>
                  </a:schemeClr>
                </a:solidFill>
                <a:latin typeface="Arial" panose="020B0604020202020204" pitchFamily="34" charset="0"/>
                <a:cs typeface="Arial" panose="020B0604020202020204" pitchFamily="34" charset="0"/>
              </a:rPr>
              <a:t>“We need to fundamentally reshape human settlements by 2030” NDP </a:t>
            </a:r>
          </a:p>
          <a:p>
            <a:pPr lvl="1"/>
            <a:r>
              <a:rPr lang="en-ZA" sz="1600" i="1" dirty="0">
                <a:solidFill>
                  <a:schemeClr val="tx1">
                    <a:lumMod val="65000"/>
                    <a:lumOff val="35000"/>
                  </a:schemeClr>
                </a:solidFill>
                <a:latin typeface="Arial" panose="020B0604020202020204" pitchFamily="34" charset="0"/>
                <a:cs typeface="Arial" panose="020B0604020202020204" pitchFamily="34" charset="0"/>
              </a:rPr>
              <a:t>“Bold measures are needed to reshape our settlements” NDP </a:t>
            </a:r>
          </a:p>
          <a:p>
            <a:pPr lvl="1"/>
            <a:endParaRPr lang="en-US" sz="1600" dirty="0">
              <a:solidFill>
                <a:schemeClr val="tx1">
                  <a:lumMod val="65000"/>
                  <a:lumOff val="35000"/>
                </a:schemeClr>
              </a:solidFill>
              <a:latin typeface="Arial" panose="020B0604020202020204" pitchFamily="34" charset="0"/>
              <a:cs typeface="Arial" panose="020B0604020202020204" pitchFamily="34" charset="0"/>
            </a:endParaRPr>
          </a:p>
          <a:p>
            <a:r>
              <a:rPr lang="en-US" dirty="0">
                <a:solidFill>
                  <a:schemeClr val="tx2">
                    <a:lumMod val="50000"/>
                  </a:schemeClr>
                </a:solidFill>
                <a:latin typeface="Arial" panose="020B0604020202020204" pitchFamily="34" charset="0"/>
                <a:cs typeface="Arial" panose="020B0604020202020204" pitchFamily="34" charset="0"/>
              </a:rPr>
              <a:t>Test our policies and </a:t>
            </a:r>
            <a:r>
              <a:rPr lang="en-US" dirty="0" smtClean="0">
                <a:solidFill>
                  <a:schemeClr val="tx2">
                    <a:lumMod val="50000"/>
                  </a:schemeClr>
                </a:solidFill>
                <a:latin typeface="Arial" panose="020B0604020202020204" pitchFamily="34" charset="0"/>
                <a:cs typeface="Arial" panose="020B0604020202020204" pitchFamily="34" charset="0"/>
              </a:rPr>
              <a:t>interventions</a:t>
            </a:r>
          </a:p>
          <a:p>
            <a:endParaRPr lang="en-US" dirty="0">
              <a:solidFill>
                <a:schemeClr val="tx2">
                  <a:lumMod val="50000"/>
                </a:schemeClr>
              </a:solidFill>
              <a:latin typeface="Arial" panose="020B0604020202020204" pitchFamily="34" charset="0"/>
              <a:cs typeface="Arial" panose="020B0604020202020204" pitchFamily="34" charset="0"/>
            </a:endParaRPr>
          </a:p>
          <a:p>
            <a:pPr lvl="1"/>
            <a:r>
              <a:rPr lang="en-GB" sz="1600" i="1" dirty="0">
                <a:solidFill>
                  <a:schemeClr val="tx1">
                    <a:lumMod val="65000"/>
                    <a:lumOff val="35000"/>
                  </a:schemeClr>
                </a:solidFill>
                <a:latin typeface="Arial" pitchFamily="34" charset="0"/>
                <a:cs typeface="Arial" pitchFamily="34" charset="0"/>
              </a:rPr>
              <a:t>“Cities can be irreversible changed as most of the planning consequences will only be observed and quantified well into the future” </a:t>
            </a:r>
            <a:r>
              <a:rPr lang="en-GB" sz="1600" i="1" dirty="0" err="1">
                <a:solidFill>
                  <a:schemeClr val="tx1">
                    <a:lumMod val="65000"/>
                    <a:lumOff val="35000"/>
                  </a:schemeClr>
                </a:solidFill>
                <a:latin typeface="Arial" pitchFamily="34" charset="0"/>
                <a:cs typeface="Arial" pitchFamily="34" charset="0"/>
              </a:rPr>
              <a:t>Bertaud</a:t>
            </a:r>
            <a:endParaRPr lang="en-ZA" sz="1600" i="1" dirty="0">
              <a:solidFill>
                <a:schemeClr val="tx1">
                  <a:lumMod val="65000"/>
                  <a:lumOff val="35000"/>
                </a:schemeClr>
              </a:solidFill>
              <a:latin typeface="Arial" pitchFamily="34" charset="0"/>
              <a:cs typeface="Arial" pitchFamily="34" charset="0"/>
            </a:endParaRPr>
          </a:p>
        </p:txBody>
      </p:sp>
    </p:spTree>
    <p:extLst>
      <p:ext uri="{BB962C8B-B14F-4D97-AF65-F5344CB8AC3E}">
        <p14:creationId xmlns:p14="http://schemas.microsoft.com/office/powerpoint/2010/main" val="39602088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5631" y="18702"/>
            <a:ext cx="8229600" cy="857250"/>
          </a:xfrm>
        </p:spPr>
        <p:txBody>
          <a:bodyPr>
            <a:normAutofit/>
          </a:bodyPr>
          <a:lstStyle/>
          <a:p>
            <a:pPr defTabSz="336947" fontAlgn="base">
              <a:lnSpc>
                <a:spcPct val="93000"/>
              </a:lnSpc>
              <a:spcAft>
                <a:spcPct val="0"/>
              </a:spcAft>
              <a:tabLst>
                <a:tab pos="0" algn="l"/>
                <a:tab pos="335756" algn="l"/>
                <a:tab pos="672704" algn="l"/>
                <a:tab pos="1009650" algn="l"/>
                <a:tab pos="1346597" algn="l"/>
                <a:tab pos="1683544" algn="l"/>
                <a:tab pos="2020491" algn="l"/>
                <a:tab pos="2357438" algn="l"/>
                <a:tab pos="2694385" algn="l"/>
                <a:tab pos="3031331" algn="l"/>
                <a:tab pos="3368279" algn="l"/>
                <a:tab pos="3705225" algn="l"/>
                <a:tab pos="4042172" algn="l"/>
                <a:tab pos="4379119" algn="l"/>
                <a:tab pos="4716066" algn="l"/>
                <a:tab pos="5053013" algn="l"/>
                <a:tab pos="5389960" algn="l"/>
                <a:tab pos="5726906" algn="l"/>
                <a:tab pos="6063854" algn="l"/>
                <a:tab pos="6400800" algn="l"/>
                <a:tab pos="6737747" algn="l"/>
              </a:tabLst>
            </a:pPr>
            <a:r>
              <a:rPr lang="en-ZA" dirty="0">
                <a:solidFill>
                  <a:prstClr val="white"/>
                </a:solidFill>
              </a:rPr>
              <a:t>Models @ </a:t>
            </a:r>
            <a:r>
              <a:rPr lang="en-ZA" dirty="0" smtClean="0">
                <a:solidFill>
                  <a:prstClr val="white"/>
                </a:solidFill>
              </a:rPr>
              <a:t>National level</a:t>
            </a:r>
            <a:endParaRPr lang="en-GB" dirty="0">
              <a:solidFill>
                <a:srgbClr val="FFFFFF"/>
              </a:solidFill>
            </a:endParaRPr>
          </a:p>
        </p:txBody>
      </p:sp>
      <p:sp>
        <p:nvSpPr>
          <p:cNvPr id="3" name="Content Placeholder 2"/>
          <p:cNvSpPr>
            <a:spLocks noGrp="1"/>
          </p:cNvSpPr>
          <p:nvPr>
            <p:ph sz="quarter" idx="10"/>
          </p:nvPr>
        </p:nvSpPr>
        <p:spPr>
          <a:xfrm>
            <a:off x="148442" y="1217754"/>
            <a:ext cx="8995558" cy="3381375"/>
          </a:xfrm>
        </p:spPr>
        <p:txBody>
          <a:bodyPr>
            <a:normAutofit fontScale="55000" lnSpcReduction="20000"/>
          </a:bodyPr>
          <a:lstStyle/>
          <a:p>
            <a:pPr fontAlgn="base">
              <a:spcBef>
                <a:spcPct val="0"/>
              </a:spcBef>
              <a:spcAft>
                <a:spcPct val="0"/>
              </a:spcAft>
              <a:defRPr/>
            </a:pPr>
            <a:r>
              <a:rPr lang="en-ZA" sz="2100" dirty="0" smtClean="0">
                <a:latin typeface="+mn-lt"/>
              </a:rPr>
              <a:t>Case study: </a:t>
            </a:r>
            <a:r>
              <a:rPr lang="en-GB" sz="2100" b="1" dirty="0" smtClean="0">
                <a:solidFill>
                  <a:schemeClr val="tx2">
                    <a:lumMod val="50000"/>
                  </a:schemeClr>
                </a:solidFill>
                <a:latin typeface="+mn-lt"/>
                <a:cs typeface="Arial" charset="0"/>
              </a:rPr>
              <a:t>Entire South Africa</a:t>
            </a:r>
            <a:endParaRPr lang="en-GB" sz="2100" b="1" dirty="0">
              <a:solidFill>
                <a:schemeClr val="tx2">
                  <a:lumMod val="50000"/>
                </a:schemeClr>
              </a:solidFill>
              <a:latin typeface="+mn-lt"/>
              <a:cs typeface="Arial" charset="0"/>
            </a:endParaRPr>
          </a:p>
          <a:p>
            <a:pPr>
              <a:lnSpc>
                <a:spcPct val="200000"/>
              </a:lnSpc>
            </a:pPr>
            <a:r>
              <a:rPr lang="en-ZA" sz="2100" dirty="0" smtClean="0">
                <a:latin typeface="+mn-lt"/>
              </a:rPr>
              <a:t>Model: </a:t>
            </a:r>
            <a:r>
              <a:rPr lang="en-ZA" sz="2100" b="1" dirty="0" smtClean="0">
                <a:latin typeface="+mn-lt"/>
              </a:rPr>
              <a:t>Inter-Settlement Growth Model (ISG-Model)</a:t>
            </a:r>
          </a:p>
          <a:p>
            <a:pPr>
              <a:lnSpc>
                <a:spcPct val="200000"/>
              </a:lnSpc>
            </a:pPr>
            <a:r>
              <a:rPr lang="en-ZA" sz="2100" dirty="0" smtClean="0">
                <a:latin typeface="+mn-lt"/>
              </a:rPr>
              <a:t>Technique: </a:t>
            </a:r>
            <a:r>
              <a:rPr lang="en-ZA" sz="2100" b="1" dirty="0" smtClean="0">
                <a:latin typeface="+mn-lt"/>
              </a:rPr>
              <a:t>Gravity model with coupling to demographic models</a:t>
            </a:r>
          </a:p>
          <a:p>
            <a:pPr>
              <a:lnSpc>
                <a:spcPct val="200000"/>
              </a:lnSpc>
            </a:pPr>
            <a:r>
              <a:rPr lang="en-ZA" sz="2100" dirty="0">
                <a:latin typeface="+mn-lt"/>
              </a:rPr>
              <a:t>Resolution: </a:t>
            </a:r>
            <a:r>
              <a:rPr lang="en-ZA" sz="2100" b="1" dirty="0" smtClean="0">
                <a:latin typeface="+mn-lt"/>
              </a:rPr>
              <a:t>1x1sqkm</a:t>
            </a:r>
            <a:endParaRPr lang="en-ZA" sz="2100" b="1" dirty="0">
              <a:latin typeface="+mn-lt"/>
            </a:endParaRPr>
          </a:p>
          <a:p>
            <a:pPr>
              <a:lnSpc>
                <a:spcPct val="200000"/>
              </a:lnSpc>
            </a:pPr>
            <a:r>
              <a:rPr lang="en-ZA" sz="2100" dirty="0">
                <a:latin typeface="+mn-lt"/>
              </a:rPr>
              <a:t>Temporal Scale: </a:t>
            </a:r>
            <a:r>
              <a:rPr lang="en-ZA" sz="2100" b="1" dirty="0" smtClean="0">
                <a:latin typeface="+mn-lt"/>
              </a:rPr>
              <a:t>2011 </a:t>
            </a:r>
            <a:r>
              <a:rPr lang="en-ZA" sz="2100" b="1" dirty="0">
                <a:latin typeface="+mn-lt"/>
              </a:rPr>
              <a:t>– </a:t>
            </a:r>
            <a:r>
              <a:rPr lang="en-ZA" sz="2100" b="1" dirty="0" smtClean="0">
                <a:latin typeface="+mn-lt"/>
              </a:rPr>
              <a:t>2050 (year </a:t>
            </a:r>
            <a:r>
              <a:rPr lang="en-ZA" sz="2100" b="1" dirty="0">
                <a:latin typeface="+mn-lt"/>
              </a:rPr>
              <a:t>intervals</a:t>
            </a:r>
            <a:r>
              <a:rPr lang="en-ZA" sz="2100" b="1" dirty="0" smtClean="0">
                <a:latin typeface="+mn-lt"/>
              </a:rPr>
              <a:t>)</a:t>
            </a:r>
          </a:p>
          <a:p>
            <a:pPr>
              <a:lnSpc>
                <a:spcPct val="200000"/>
              </a:lnSpc>
            </a:pPr>
            <a:r>
              <a:rPr lang="en-ZA" sz="2100" dirty="0" smtClean="0">
                <a:latin typeface="+mn-lt"/>
              </a:rPr>
              <a:t>What was tested: </a:t>
            </a:r>
            <a:r>
              <a:rPr lang="en-ZA" sz="2100" b="1" dirty="0" smtClean="0">
                <a:latin typeface="+mn-lt"/>
              </a:rPr>
              <a:t>Growth/Decline of settlement across S.A/ Movement of people between settlements</a:t>
            </a:r>
          </a:p>
          <a:p>
            <a:pPr marL="342900" lvl="1" indent="-342900">
              <a:lnSpc>
                <a:spcPct val="200000"/>
              </a:lnSpc>
              <a:buFont typeface="Arial"/>
              <a:buChar char="•"/>
            </a:pPr>
            <a:r>
              <a:rPr lang="en-ZA" sz="2100" dirty="0" smtClean="0">
                <a:latin typeface="+mn-lt"/>
              </a:rPr>
              <a:t>How was it measured: </a:t>
            </a:r>
            <a:r>
              <a:rPr lang="en-ZA" sz="2100" b="1" dirty="0" smtClean="0">
                <a:latin typeface="+mn-lt"/>
              </a:rPr>
              <a:t>Settlements experiencing growth pressure</a:t>
            </a:r>
          </a:p>
          <a:p>
            <a:pPr marL="342900" lvl="1" indent="-342900">
              <a:lnSpc>
                <a:spcPct val="200000"/>
              </a:lnSpc>
              <a:buFont typeface="Arial"/>
              <a:buChar char="•"/>
            </a:pPr>
            <a:r>
              <a:rPr lang="en-ZA" sz="2100" dirty="0" smtClean="0">
                <a:latin typeface="+mn-lt"/>
              </a:rPr>
              <a:t>How many scenarios: </a:t>
            </a:r>
            <a:r>
              <a:rPr lang="en-ZA" sz="2100" b="1" dirty="0" smtClean="0">
                <a:latin typeface="+mn-lt"/>
              </a:rPr>
              <a:t>Medium &amp; High Growth Scenario</a:t>
            </a:r>
          </a:p>
          <a:p>
            <a:pPr marL="342900" lvl="1" indent="-342900">
              <a:lnSpc>
                <a:spcPct val="200000"/>
              </a:lnSpc>
              <a:buFont typeface="Arial"/>
              <a:buChar char="•"/>
            </a:pPr>
            <a:r>
              <a:rPr lang="en-ZA" sz="2100" dirty="0" smtClean="0">
                <a:latin typeface="+mn-lt"/>
              </a:rPr>
              <a:t>Envisioned use</a:t>
            </a:r>
            <a:r>
              <a:rPr lang="en-ZA" sz="2100" b="1" dirty="0" smtClean="0">
                <a:latin typeface="+mn-lt"/>
              </a:rPr>
              <a:t>: Long-term planning for all sectors and spheres</a:t>
            </a:r>
            <a:endParaRPr lang="en-GB" sz="2100" dirty="0">
              <a:latin typeface="+mn-lt"/>
            </a:endParaRPr>
          </a:p>
          <a:p>
            <a:pPr>
              <a:lnSpc>
                <a:spcPct val="200000"/>
              </a:lnSpc>
            </a:pPr>
            <a:endParaRPr lang="en-ZA" b="1" dirty="0" smtClean="0"/>
          </a:p>
        </p:txBody>
      </p:sp>
      <p:pic>
        <p:nvPicPr>
          <p:cNvPr id="1229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56415" y="1049838"/>
            <a:ext cx="2992582" cy="57024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065142999"/>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pic>
        <p:nvPicPr>
          <p:cNvPr id="13314" name="Picture 2"/>
          <p:cNvPicPr>
            <a:picLocks noGrp="1" noChangeAspect="1" noChangeArrowheads="1"/>
          </p:cNvPicPr>
          <p:nvPr>
            <p:ph sz="quarter" idx="10"/>
          </p:nvPr>
        </p:nvPicPr>
        <p:blipFill>
          <a:blip r:embed="rId2">
            <a:extLst>
              <a:ext uri="{28A0092B-C50C-407E-A947-70E740481C1C}">
                <a14:useLocalDpi xmlns:a14="http://schemas.microsoft.com/office/drawing/2010/main" val="0"/>
              </a:ext>
            </a:extLst>
          </a:blip>
          <a:srcRect/>
          <a:stretch>
            <a:fillRect/>
          </a:stretch>
        </p:blipFill>
        <p:spPr bwMode="auto">
          <a:xfrm>
            <a:off x="1941615" y="66217"/>
            <a:ext cx="7202385" cy="50896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ectangle 3"/>
          <p:cNvSpPr/>
          <p:nvPr/>
        </p:nvSpPr>
        <p:spPr>
          <a:xfrm>
            <a:off x="6198920" y="2523507"/>
            <a:ext cx="380010" cy="326571"/>
          </a:xfrm>
          <a:prstGeom prst="rect">
            <a:avLst/>
          </a:prstGeom>
          <a:noFill/>
          <a:ln w="1905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pic>
        <p:nvPicPr>
          <p:cNvPr id="1331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 y="654033"/>
            <a:ext cx="4686067" cy="3312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6" name="Straight Arrow Connector 5"/>
          <p:cNvCxnSpPr>
            <a:stCxn id="4" idx="1"/>
            <a:endCxn id="13315" idx="3"/>
          </p:cNvCxnSpPr>
          <p:nvPr/>
        </p:nvCxnSpPr>
        <p:spPr>
          <a:xfrm flipH="1" flipV="1">
            <a:off x="4686066" y="2310196"/>
            <a:ext cx="1512854" cy="376597"/>
          </a:xfrm>
          <a:prstGeom prst="straightConnector1">
            <a:avLst/>
          </a:prstGeom>
          <a:ln>
            <a:solidFill>
              <a:srgbClr val="FF0000"/>
            </a:solidFill>
            <a:tailEnd type="arrow"/>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941335533"/>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859070" y="0"/>
            <a:ext cx="7274311" cy="5143500"/>
          </a:xfrm>
          <a:prstGeom prst="rect">
            <a:avLst/>
          </a:prstGeom>
        </p:spPr>
      </p:pic>
      <p:graphicFrame>
        <p:nvGraphicFramePr>
          <p:cNvPr id="8" name="Table 7"/>
          <p:cNvGraphicFramePr>
            <a:graphicFrameLocks noGrp="1"/>
          </p:cNvGraphicFramePr>
          <p:nvPr>
            <p:extLst/>
          </p:nvPr>
        </p:nvGraphicFramePr>
        <p:xfrm>
          <a:off x="6570222" y="3813888"/>
          <a:ext cx="1422216" cy="1255162"/>
        </p:xfrm>
        <a:graphic>
          <a:graphicData uri="http://schemas.openxmlformats.org/drawingml/2006/table">
            <a:tbl>
              <a:tblPr/>
              <a:tblGrid>
                <a:gridCol w="499392"/>
                <a:gridCol w="922824"/>
              </a:tblGrid>
              <a:tr h="346547">
                <a:tc gridSpan="2">
                  <a:txBody>
                    <a:bodyPr/>
                    <a:lstStyle/>
                    <a:p>
                      <a:pPr algn="ctr" fontAlgn="b"/>
                      <a:r>
                        <a:rPr lang="en-ZA" sz="1100" b="1" i="0" u="none" strike="noStrike" dirty="0">
                          <a:solidFill>
                            <a:schemeClr val="bg1"/>
                          </a:solidFill>
                          <a:effectLst/>
                          <a:latin typeface="Open Sans" panose="020B0606030504020204" pitchFamily="34" charset="0"/>
                          <a:ea typeface="Open Sans" panose="020B0606030504020204" pitchFamily="34" charset="0"/>
                          <a:cs typeface="Open Sans" panose="020B0606030504020204" pitchFamily="34" charset="0"/>
                        </a:rPr>
                        <a:t>Population </a:t>
                      </a:r>
                      <a:r>
                        <a:rPr lang="en-ZA" sz="1100" b="1" i="0" u="none" strike="noStrike" dirty="0" smtClean="0">
                          <a:solidFill>
                            <a:schemeClr val="bg1"/>
                          </a:solidFill>
                          <a:effectLst/>
                          <a:latin typeface="Open Sans" panose="020B0606030504020204" pitchFamily="34" charset="0"/>
                          <a:ea typeface="Open Sans" panose="020B0606030504020204" pitchFamily="34" charset="0"/>
                          <a:cs typeface="Open Sans" panose="020B0606030504020204" pitchFamily="34" charset="0"/>
                        </a:rPr>
                        <a:t>Growth Pressure</a:t>
                      </a:r>
                      <a:endParaRPr lang="en-ZA" sz="1100" b="1" i="0" u="none" strike="noStrike" dirty="0">
                        <a:solidFill>
                          <a:schemeClr val="bg1"/>
                        </a:solidFill>
                        <a:effectLst/>
                        <a:latin typeface="Open Sans" panose="020B0606030504020204" pitchFamily="34" charset="0"/>
                        <a:ea typeface="Open Sans" panose="020B0606030504020204" pitchFamily="34" charset="0"/>
                        <a:cs typeface="Open Sans" panose="020B0606030504020204" pitchFamily="34" charset="0"/>
                      </a:endParaRPr>
                    </a:p>
                  </a:txBody>
                  <a:tcPr marL="11035" marR="11035" marT="11035" marB="0">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9525" cap="flat" cmpd="sng" algn="ctr">
                      <a:solidFill>
                        <a:schemeClr val="bg2">
                          <a:lumMod val="25000"/>
                        </a:schemeClr>
                      </a:solidFill>
                      <a:prstDash val="solid"/>
                      <a:round/>
                      <a:headEnd type="none" w="med" len="med"/>
                      <a:tailEnd type="none" w="med" len="med"/>
                    </a:lnB>
                    <a:lnTlToBr w="12700" cmpd="sng">
                      <a:noFill/>
                      <a:prstDash val="solid"/>
                    </a:lnTlToBr>
                    <a:lnBlToTr w="12700" cmpd="sng">
                      <a:noFill/>
                      <a:prstDash val="solid"/>
                    </a:lnBlToTr>
                    <a:solidFill>
                      <a:srgbClr val="414143"/>
                    </a:solidFill>
                  </a:tcPr>
                </a:tc>
                <a:tc hMerge="1">
                  <a:txBody>
                    <a:bodyPr/>
                    <a:lstStyle/>
                    <a:p>
                      <a:endParaRPr lang="en-ZA"/>
                    </a:p>
                  </a:txBody>
                  <a:tcPr/>
                </a:tc>
              </a:tr>
              <a:tr h="171055">
                <a:tc>
                  <a:txBody>
                    <a:bodyPr/>
                    <a:lstStyle/>
                    <a:p>
                      <a:pPr algn="ctr" fontAlgn="b"/>
                      <a:r>
                        <a:rPr lang="en-ZA" sz="1100" b="0" i="0" u="none" strike="noStrike" dirty="0">
                          <a:solidFill>
                            <a:srgbClr val="000000"/>
                          </a:solidFill>
                          <a:effectLst/>
                          <a:latin typeface="Open Sans" panose="020B0606030504020204" pitchFamily="34" charset="0"/>
                          <a:ea typeface="Open Sans" panose="020B0606030504020204" pitchFamily="34" charset="0"/>
                          <a:cs typeface="Open Sans" panose="020B0606030504020204" pitchFamily="34" charset="0"/>
                        </a:rPr>
                        <a:t> </a:t>
                      </a:r>
                    </a:p>
                  </a:txBody>
                  <a:tcPr marL="11035" marR="11035" marT="11035" marB="0">
                    <a:lnL w="28575" cap="flat" cmpd="sng" algn="ctr">
                      <a:noFill/>
                      <a:prstDash val="solid"/>
                      <a:round/>
                      <a:headEnd type="none" w="med" len="med"/>
                      <a:tailEnd type="none" w="med" len="med"/>
                    </a:lnL>
                    <a:lnR w="9525" cap="flat" cmpd="sng" algn="ctr">
                      <a:solidFill>
                        <a:schemeClr val="bg2">
                          <a:lumMod val="25000"/>
                        </a:schemeClr>
                      </a:solidFill>
                      <a:prstDash val="solid"/>
                      <a:round/>
                      <a:headEnd type="none" w="med" len="med"/>
                      <a:tailEnd type="none" w="med" len="med"/>
                    </a:lnR>
                    <a:lnT w="9525" cap="flat" cmpd="sng" algn="ctr">
                      <a:solidFill>
                        <a:schemeClr val="bg2">
                          <a:lumMod val="25000"/>
                        </a:schemeClr>
                      </a:solidFill>
                      <a:prstDash val="solid"/>
                      <a:round/>
                      <a:headEnd type="none" w="med" len="med"/>
                      <a:tailEnd type="none" w="med" len="med"/>
                    </a:lnT>
                    <a:lnB w="9525" cap="flat" cmpd="sng" algn="ctr">
                      <a:solidFill>
                        <a:schemeClr val="bg2">
                          <a:lumMod val="25000"/>
                        </a:schemeClr>
                      </a:solidFill>
                      <a:prstDash val="solid"/>
                      <a:round/>
                      <a:headEnd type="none" w="med" len="med"/>
                      <a:tailEnd type="none" w="med" len="med"/>
                    </a:lnB>
                    <a:lnTlToBr w="12700" cmpd="sng">
                      <a:noFill/>
                      <a:prstDash val="solid"/>
                    </a:lnTlToBr>
                    <a:lnBlToTr w="12700" cmpd="sng">
                      <a:noFill/>
                      <a:prstDash val="solid"/>
                    </a:lnBlToTr>
                    <a:solidFill>
                      <a:srgbClr val="025BE4"/>
                    </a:solidFill>
                  </a:tcPr>
                </a:tc>
                <a:tc>
                  <a:txBody>
                    <a:bodyPr/>
                    <a:lstStyle/>
                    <a:p>
                      <a:pPr algn="ctr" fontAlgn="b"/>
                      <a:r>
                        <a:rPr lang="en-ZA" sz="1100" b="0" i="0" u="none" strike="noStrike" dirty="0" smtClean="0">
                          <a:solidFill>
                            <a:schemeClr val="bg1"/>
                          </a:solidFill>
                          <a:effectLst/>
                          <a:latin typeface="Open Sans" panose="020B0606030504020204" pitchFamily="34" charset="0"/>
                          <a:ea typeface="Open Sans" panose="020B0606030504020204" pitchFamily="34" charset="0"/>
                          <a:cs typeface="Open Sans" panose="020B0606030504020204" pitchFamily="34" charset="0"/>
                        </a:rPr>
                        <a:t>Declining</a:t>
                      </a:r>
                    </a:p>
                  </a:txBody>
                  <a:tcPr marL="11035" marR="11035" marT="11035" marB="0">
                    <a:lnL w="9525" cap="flat" cmpd="sng" algn="ctr">
                      <a:solidFill>
                        <a:schemeClr val="bg2">
                          <a:lumMod val="25000"/>
                        </a:schemeClr>
                      </a:solidFill>
                      <a:prstDash val="solid"/>
                      <a:round/>
                      <a:headEnd type="none" w="med" len="med"/>
                      <a:tailEnd type="none" w="med" len="med"/>
                    </a:lnL>
                    <a:lnR w="28575" cap="flat" cmpd="sng" algn="ctr">
                      <a:noFill/>
                      <a:prstDash val="solid"/>
                      <a:round/>
                      <a:headEnd type="none" w="med" len="med"/>
                      <a:tailEnd type="none" w="med" len="med"/>
                    </a:lnR>
                    <a:lnT w="9525" cap="flat" cmpd="sng" algn="ctr">
                      <a:solidFill>
                        <a:schemeClr val="bg2">
                          <a:lumMod val="25000"/>
                        </a:schemeClr>
                      </a:solidFill>
                      <a:prstDash val="solid"/>
                      <a:round/>
                      <a:headEnd type="none" w="med" len="med"/>
                      <a:tailEnd type="none" w="med" len="med"/>
                    </a:lnT>
                    <a:lnB w="9525" cap="flat" cmpd="sng" algn="ctr">
                      <a:solidFill>
                        <a:schemeClr val="bg2">
                          <a:lumMod val="25000"/>
                        </a:schemeClr>
                      </a:solidFill>
                      <a:prstDash val="solid"/>
                      <a:round/>
                      <a:headEnd type="none" w="med" len="med"/>
                      <a:tailEnd type="none" w="med" len="med"/>
                    </a:lnB>
                    <a:lnTlToBr w="12700" cmpd="sng">
                      <a:noFill/>
                      <a:prstDash val="solid"/>
                    </a:lnTlToBr>
                    <a:lnBlToTr w="12700" cmpd="sng">
                      <a:noFill/>
                      <a:prstDash val="solid"/>
                    </a:lnBlToTr>
                    <a:solidFill>
                      <a:schemeClr val="tx1">
                        <a:lumMod val="65000"/>
                        <a:lumOff val="35000"/>
                      </a:schemeClr>
                    </a:solidFill>
                  </a:tcPr>
                </a:tc>
              </a:tr>
              <a:tr h="171055">
                <a:tc>
                  <a:txBody>
                    <a:bodyPr/>
                    <a:lstStyle/>
                    <a:p>
                      <a:pPr algn="ctr" fontAlgn="b"/>
                      <a:r>
                        <a:rPr lang="en-ZA" sz="1100" b="0" i="0" u="none" strike="noStrike" dirty="0">
                          <a:solidFill>
                            <a:srgbClr val="000000"/>
                          </a:solidFill>
                          <a:effectLst/>
                          <a:latin typeface="Open Sans" panose="020B0606030504020204" pitchFamily="34" charset="0"/>
                          <a:ea typeface="Open Sans" panose="020B0606030504020204" pitchFamily="34" charset="0"/>
                          <a:cs typeface="Open Sans" panose="020B0606030504020204" pitchFamily="34" charset="0"/>
                        </a:rPr>
                        <a:t> </a:t>
                      </a:r>
                    </a:p>
                  </a:txBody>
                  <a:tcPr marL="11035" marR="11035" marT="11035" marB="0">
                    <a:lnL w="28575" cap="flat" cmpd="sng" algn="ctr">
                      <a:noFill/>
                      <a:prstDash val="solid"/>
                      <a:round/>
                      <a:headEnd type="none" w="med" len="med"/>
                      <a:tailEnd type="none" w="med" len="med"/>
                    </a:lnL>
                    <a:lnR w="9525" cap="flat" cmpd="sng" algn="ctr">
                      <a:solidFill>
                        <a:schemeClr val="bg2">
                          <a:lumMod val="25000"/>
                        </a:schemeClr>
                      </a:solidFill>
                      <a:prstDash val="solid"/>
                      <a:round/>
                      <a:headEnd type="none" w="med" len="med"/>
                      <a:tailEnd type="none" w="med" len="med"/>
                    </a:lnR>
                    <a:lnT w="9525" cap="flat" cmpd="sng" algn="ctr">
                      <a:solidFill>
                        <a:schemeClr val="bg2">
                          <a:lumMod val="25000"/>
                        </a:schemeClr>
                      </a:solidFill>
                      <a:prstDash val="solid"/>
                      <a:round/>
                      <a:headEnd type="none" w="med" len="med"/>
                      <a:tailEnd type="none" w="med" len="med"/>
                    </a:lnT>
                    <a:lnB w="9525" cap="flat" cmpd="sng" algn="ctr">
                      <a:solidFill>
                        <a:schemeClr val="bg2">
                          <a:lumMod val="25000"/>
                        </a:schemeClr>
                      </a:solidFill>
                      <a:prstDash val="solid"/>
                      <a:round/>
                      <a:headEnd type="none" w="med" len="med"/>
                      <a:tailEnd type="none" w="med" len="med"/>
                    </a:lnB>
                    <a:lnTlToBr w="12700" cmpd="sng">
                      <a:noFill/>
                      <a:prstDash val="solid"/>
                    </a:lnTlToBr>
                    <a:lnBlToTr w="12700" cmpd="sng">
                      <a:noFill/>
                      <a:prstDash val="solid"/>
                    </a:lnBlToTr>
                    <a:solidFill>
                      <a:srgbClr val="CCCCCC"/>
                    </a:solidFill>
                  </a:tcPr>
                </a:tc>
                <a:tc>
                  <a:txBody>
                    <a:bodyPr/>
                    <a:lstStyle/>
                    <a:p>
                      <a:pPr algn="ctr" fontAlgn="b"/>
                      <a:r>
                        <a:rPr lang="en-ZA" sz="1100" b="0" i="0" u="none" strike="noStrike" dirty="0">
                          <a:solidFill>
                            <a:schemeClr val="bg1"/>
                          </a:solidFill>
                          <a:effectLst/>
                          <a:latin typeface="Open Sans" panose="020B0606030504020204" pitchFamily="34" charset="0"/>
                          <a:ea typeface="Open Sans" panose="020B0606030504020204" pitchFamily="34" charset="0"/>
                          <a:cs typeface="Open Sans" panose="020B0606030504020204" pitchFamily="34" charset="0"/>
                        </a:rPr>
                        <a:t>No Change</a:t>
                      </a:r>
                    </a:p>
                  </a:txBody>
                  <a:tcPr marL="11035" marR="11035" marT="11035" marB="0">
                    <a:lnL w="9525" cap="flat" cmpd="sng" algn="ctr">
                      <a:solidFill>
                        <a:schemeClr val="bg2">
                          <a:lumMod val="25000"/>
                        </a:schemeClr>
                      </a:solidFill>
                      <a:prstDash val="solid"/>
                      <a:round/>
                      <a:headEnd type="none" w="med" len="med"/>
                      <a:tailEnd type="none" w="med" len="med"/>
                    </a:lnL>
                    <a:lnR w="28575" cap="flat" cmpd="sng" algn="ctr">
                      <a:noFill/>
                      <a:prstDash val="solid"/>
                      <a:round/>
                      <a:headEnd type="none" w="med" len="med"/>
                      <a:tailEnd type="none" w="med" len="med"/>
                    </a:lnR>
                    <a:lnT w="9525" cap="flat" cmpd="sng" algn="ctr">
                      <a:solidFill>
                        <a:schemeClr val="bg2">
                          <a:lumMod val="25000"/>
                        </a:schemeClr>
                      </a:solidFill>
                      <a:prstDash val="solid"/>
                      <a:round/>
                      <a:headEnd type="none" w="med" len="med"/>
                      <a:tailEnd type="none" w="med" len="med"/>
                    </a:lnT>
                    <a:lnB w="9525" cap="flat" cmpd="sng" algn="ctr">
                      <a:solidFill>
                        <a:schemeClr val="bg2">
                          <a:lumMod val="25000"/>
                        </a:schemeClr>
                      </a:solidFill>
                      <a:prstDash val="solid"/>
                      <a:round/>
                      <a:headEnd type="none" w="med" len="med"/>
                      <a:tailEnd type="none" w="med" len="med"/>
                    </a:lnB>
                    <a:lnTlToBr w="12700" cmpd="sng">
                      <a:noFill/>
                      <a:prstDash val="solid"/>
                    </a:lnTlToBr>
                    <a:lnBlToTr w="12700" cmpd="sng">
                      <a:noFill/>
                      <a:prstDash val="solid"/>
                    </a:lnBlToTr>
                    <a:solidFill>
                      <a:schemeClr val="tx1">
                        <a:lumMod val="65000"/>
                        <a:lumOff val="35000"/>
                      </a:schemeClr>
                    </a:solidFill>
                  </a:tcPr>
                </a:tc>
              </a:tr>
              <a:tr h="171055">
                <a:tc>
                  <a:txBody>
                    <a:bodyPr/>
                    <a:lstStyle/>
                    <a:p>
                      <a:pPr algn="ctr" fontAlgn="b"/>
                      <a:r>
                        <a:rPr lang="en-ZA" sz="1100" b="0" i="0" u="none" strike="noStrike" dirty="0">
                          <a:solidFill>
                            <a:srgbClr val="000000"/>
                          </a:solidFill>
                          <a:effectLst/>
                          <a:latin typeface="Open Sans" panose="020B0606030504020204" pitchFamily="34" charset="0"/>
                          <a:ea typeface="Open Sans" panose="020B0606030504020204" pitchFamily="34" charset="0"/>
                          <a:cs typeface="Open Sans" panose="020B0606030504020204" pitchFamily="34" charset="0"/>
                        </a:rPr>
                        <a:t> </a:t>
                      </a:r>
                    </a:p>
                  </a:txBody>
                  <a:tcPr marL="11035" marR="11035" marT="11035" marB="0">
                    <a:lnL w="28575" cap="flat" cmpd="sng" algn="ctr">
                      <a:noFill/>
                      <a:prstDash val="solid"/>
                      <a:round/>
                      <a:headEnd type="none" w="med" len="med"/>
                      <a:tailEnd type="none" w="med" len="med"/>
                    </a:lnL>
                    <a:lnR w="9525" cap="flat" cmpd="sng" algn="ctr">
                      <a:solidFill>
                        <a:schemeClr val="bg2">
                          <a:lumMod val="25000"/>
                        </a:schemeClr>
                      </a:solidFill>
                      <a:prstDash val="solid"/>
                      <a:round/>
                      <a:headEnd type="none" w="med" len="med"/>
                      <a:tailEnd type="none" w="med" len="med"/>
                    </a:lnR>
                    <a:lnT w="9525" cap="flat" cmpd="sng" algn="ctr">
                      <a:solidFill>
                        <a:schemeClr val="bg2">
                          <a:lumMod val="25000"/>
                        </a:schemeClr>
                      </a:solidFill>
                      <a:prstDash val="solid"/>
                      <a:round/>
                      <a:headEnd type="none" w="med" len="med"/>
                      <a:tailEnd type="none" w="med" len="med"/>
                    </a:lnT>
                    <a:lnB w="9525" cap="flat" cmpd="sng" algn="ctr">
                      <a:solidFill>
                        <a:schemeClr val="bg2">
                          <a:lumMod val="25000"/>
                        </a:schemeClr>
                      </a:solidFill>
                      <a:prstDash val="solid"/>
                      <a:round/>
                      <a:headEnd type="none" w="med" len="med"/>
                      <a:tailEnd type="none" w="med" len="med"/>
                    </a:lnB>
                    <a:lnTlToBr w="12700" cmpd="sng">
                      <a:noFill/>
                      <a:prstDash val="solid"/>
                    </a:lnTlToBr>
                    <a:lnBlToTr w="12700" cmpd="sng">
                      <a:noFill/>
                      <a:prstDash val="solid"/>
                    </a:lnBlToTr>
                    <a:solidFill>
                      <a:srgbClr val="FFAA01"/>
                    </a:solidFill>
                  </a:tcPr>
                </a:tc>
                <a:tc>
                  <a:txBody>
                    <a:bodyPr/>
                    <a:lstStyle/>
                    <a:p>
                      <a:pPr algn="ctr" fontAlgn="b"/>
                      <a:r>
                        <a:rPr lang="en-ZA" sz="1100" b="0" i="0" u="none" strike="noStrike" dirty="0">
                          <a:solidFill>
                            <a:schemeClr val="bg1"/>
                          </a:solidFill>
                          <a:effectLst/>
                          <a:latin typeface="Open Sans" panose="020B0606030504020204" pitchFamily="34" charset="0"/>
                          <a:ea typeface="Open Sans" panose="020B0606030504020204" pitchFamily="34" charset="0"/>
                          <a:cs typeface="Open Sans" panose="020B0606030504020204" pitchFamily="34" charset="0"/>
                        </a:rPr>
                        <a:t>Medium</a:t>
                      </a:r>
                    </a:p>
                  </a:txBody>
                  <a:tcPr marL="11035" marR="11035" marT="11035" marB="0">
                    <a:lnL w="9525" cap="flat" cmpd="sng" algn="ctr">
                      <a:solidFill>
                        <a:schemeClr val="bg2">
                          <a:lumMod val="25000"/>
                        </a:schemeClr>
                      </a:solidFill>
                      <a:prstDash val="solid"/>
                      <a:round/>
                      <a:headEnd type="none" w="med" len="med"/>
                      <a:tailEnd type="none" w="med" len="med"/>
                    </a:lnL>
                    <a:lnR w="28575" cap="flat" cmpd="sng" algn="ctr">
                      <a:noFill/>
                      <a:prstDash val="solid"/>
                      <a:round/>
                      <a:headEnd type="none" w="med" len="med"/>
                      <a:tailEnd type="none" w="med" len="med"/>
                    </a:lnR>
                    <a:lnT w="9525" cap="flat" cmpd="sng" algn="ctr">
                      <a:solidFill>
                        <a:schemeClr val="bg2">
                          <a:lumMod val="25000"/>
                        </a:schemeClr>
                      </a:solidFill>
                      <a:prstDash val="solid"/>
                      <a:round/>
                      <a:headEnd type="none" w="med" len="med"/>
                      <a:tailEnd type="none" w="med" len="med"/>
                    </a:lnT>
                    <a:lnB w="9525" cap="flat" cmpd="sng" algn="ctr">
                      <a:solidFill>
                        <a:schemeClr val="bg2">
                          <a:lumMod val="25000"/>
                        </a:schemeClr>
                      </a:solidFill>
                      <a:prstDash val="solid"/>
                      <a:round/>
                      <a:headEnd type="none" w="med" len="med"/>
                      <a:tailEnd type="none" w="med" len="med"/>
                    </a:lnB>
                    <a:lnTlToBr w="12700" cmpd="sng">
                      <a:noFill/>
                      <a:prstDash val="solid"/>
                    </a:lnTlToBr>
                    <a:lnBlToTr w="12700" cmpd="sng">
                      <a:noFill/>
                      <a:prstDash val="solid"/>
                    </a:lnBlToTr>
                    <a:solidFill>
                      <a:schemeClr val="tx1">
                        <a:lumMod val="65000"/>
                        <a:lumOff val="35000"/>
                      </a:schemeClr>
                    </a:solidFill>
                  </a:tcPr>
                </a:tc>
              </a:tr>
              <a:tr h="171055">
                <a:tc>
                  <a:txBody>
                    <a:bodyPr/>
                    <a:lstStyle/>
                    <a:p>
                      <a:pPr algn="ctr" fontAlgn="b"/>
                      <a:r>
                        <a:rPr lang="en-ZA" sz="1100" b="0" i="0" u="none" strike="noStrike" dirty="0">
                          <a:solidFill>
                            <a:srgbClr val="000000"/>
                          </a:solidFill>
                          <a:effectLst/>
                          <a:latin typeface="Open Sans" panose="020B0606030504020204" pitchFamily="34" charset="0"/>
                          <a:ea typeface="Open Sans" panose="020B0606030504020204" pitchFamily="34" charset="0"/>
                          <a:cs typeface="Open Sans" panose="020B0606030504020204" pitchFamily="34" charset="0"/>
                        </a:rPr>
                        <a:t> </a:t>
                      </a:r>
                    </a:p>
                  </a:txBody>
                  <a:tcPr marL="11035" marR="11035" marT="11035" marB="0">
                    <a:lnL w="28575" cap="flat" cmpd="sng" algn="ctr">
                      <a:noFill/>
                      <a:prstDash val="solid"/>
                      <a:round/>
                      <a:headEnd type="none" w="med" len="med"/>
                      <a:tailEnd type="none" w="med" len="med"/>
                    </a:lnL>
                    <a:lnR w="9525" cap="flat" cmpd="sng" algn="ctr">
                      <a:solidFill>
                        <a:schemeClr val="bg2">
                          <a:lumMod val="25000"/>
                        </a:schemeClr>
                      </a:solidFill>
                      <a:prstDash val="solid"/>
                      <a:round/>
                      <a:headEnd type="none" w="med" len="med"/>
                      <a:tailEnd type="none" w="med" len="med"/>
                    </a:lnR>
                    <a:lnT w="9525" cap="flat" cmpd="sng" algn="ctr">
                      <a:solidFill>
                        <a:schemeClr val="bg2">
                          <a:lumMod val="25000"/>
                        </a:schemeClr>
                      </a:solidFill>
                      <a:prstDash val="solid"/>
                      <a:round/>
                      <a:headEnd type="none" w="med" len="med"/>
                      <a:tailEnd type="none" w="med" len="med"/>
                    </a:lnT>
                    <a:lnB w="9525" cap="flat" cmpd="sng" algn="ctr">
                      <a:solidFill>
                        <a:schemeClr val="bg2">
                          <a:lumMod val="25000"/>
                        </a:schemeClr>
                      </a:solidFill>
                      <a:prstDash val="solid"/>
                      <a:round/>
                      <a:headEnd type="none" w="med" len="med"/>
                      <a:tailEnd type="none" w="med" len="med"/>
                    </a:lnB>
                    <a:lnTlToBr w="12700" cmpd="sng">
                      <a:noFill/>
                      <a:prstDash val="solid"/>
                    </a:lnTlToBr>
                    <a:lnBlToTr w="12700" cmpd="sng">
                      <a:noFill/>
                      <a:prstDash val="solid"/>
                    </a:lnBlToTr>
                    <a:solidFill>
                      <a:srgbClr val="E54C00"/>
                    </a:solidFill>
                  </a:tcPr>
                </a:tc>
                <a:tc>
                  <a:txBody>
                    <a:bodyPr/>
                    <a:lstStyle/>
                    <a:p>
                      <a:pPr algn="ctr" fontAlgn="b"/>
                      <a:r>
                        <a:rPr lang="en-ZA" sz="1100" b="0" i="0" u="none" strike="noStrike" dirty="0">
                          <a:solidFill>
                            <a:schemeClr val="bg1"/>
                          </a:solidFill>
                          <a:effectLst/>
                          <a:latin typeface="Open Sans" panose="020B0606030504020204" pitchFamily="34" charset="0"/>
                          <a:ea typeface="Open Sans" panose="020B0606030504020204" pitchFamily="34" charset="0"/>
                          <a:cs typeface="Open Sans" panose="020B0606030504020204" pitchFamily="34" charset="0"/>
                        </a:rPr>
                        <a:t>High</a:t>
                      </a:r>
                    </a:p>
                  </a:txBody>
                  <a:tcPr marL="11035" marR="11035" marT="11035" marB="0">
                    <a:lnL w="9525" cap="flat" cmpd="sng" algn="ctr">
                      <a:solidFill>
                        <a:schemeClr val="bg2">
                          <a:lumMod val="25000"/>
                        </a:schemeClr>
                      </a:solidFill>
                      <a:prstDash val="solid"/>
                      <a:round/>
                      <a:headEnd type="none" w="med" len="med"/>
                      <a:tailEnd type="none" w="med" len="med"/>
                    </a:lnL>
                    <a:lnR w="28575" cap="flat" cmpd="sng" algn="ctr">
                      <a:noFill/>
                      <a:prstDash val="solid"/>
                      <a:round/>
                      <a:headEnd type="none" w="med" len="med"/>
                      <a:tailEnd type="none" w="med" len="med"/>
                    </a:lnR>
                    <a:lnT w="9525" cap="flat" cmpd="sng" algn="ctr">
                      <a:solidFill>
                        <a:schemeClr val="bg2">
                          <a:lumMod val="25000"/>
                        </a:schemeClr>
                      </a:solidFill>
                      <a:prstDash val="solid"/>
                      <a:round/>
                      <a:headEnd type="none" w="med" len="med"/>
                      <a:tailEnd type="none" w="med" len="med"/>
                    </a:lnT>
                    <a:lnB w="9525" cap="flat" cmpd="sng" algn="ctr">
                      <a:solidFill>
                        <a:schemeClr val="bg2">
                          <a:lumMod val="25000"/>
                        </a:schemeClr>
                      </a:solidFill>
                      <a:prstDash val="solid"/>
                      <a:round/>
                      <a:headEnd type="none" w="med" len="med"/>
                      <a:tailEnd type="none" w="med" len="med"/>
                    </a:lnB>
                    <a:lnTlToBr w="12700" cmpd="sng">
                      <a:noFill/>
                      <a:prstDash val="solid"/>
                    </a:lnTlToBr>
                    <a:lnBlToTr w="12700" cmpd="sng">
                      <a:noFill/>
                      <a:prstDash val="solid"/>
                    </a:lnBlToTr>
                    <a:solidFill>
                      <a:schemeClr val="tx1">
                        <a:lumMod val="65000"/>
                        <a:lumOff val="35000"/>
                      </a:schemeClr>
                    </a:solidFill>
                  </a:tcPr>
                </a:tc>
              </a:tr>
              <a:tr h="193915">
                <a:tc>
                  <a:txBody>
                    <a:bodyPr/>
                    <a:lstStyle/>
                    <a:p>
                      <a:pPr algn="ctr" fontAlgn="b"/>
                      <a:r>
                        <a:rPr lang="en-ZA" sz="1200" b="0" i="0" u="none" strike="noStrike" dirty="0">
                          <a:solidFill>
                            <a:srgbClr val="000000"/>
                          </a:solidFill>
                          <a:effectLst/>
                          <a:latin typeface="Open Sans" panose="020B0606030504020204" pitchFamily="34" charset="0"/>
                          <a:ea typeface="Open Sans" panose="020B0606030504020204" pitchFamily="34" charset="0"/>
                          <a:cs typeface="Open Sans" panose="020B0606030504020204" pitchFamily="34" charset="0"/>
                        </a:rPr>
                        <a:t> </a:t>
                      </a:r>
                    </a:p>
                  </a:txBody>
                  <a:tcPr marL="11035" marR="11035" marT="11035" marB="0">
                    <a:lnL w="28575" cap="flat" cmpd="sng" algn="ctr">
                      <a:noFill/>
                      <a:prstDash val="solid"/>
                      <a:round/>
                      <a:headEnd type="none" w="med" len="med"/>
                      <a:tailEnd type="none" w="med" len="med"/>
                    </a:lnL>
                    <a:lnR w="9525" cap="flat" cmpd="sng" algn="ctr">
                      <a:solidFill>
                        <a:schemeClr val="bg2">
                          <a:lumMod val="25000"/>
                        </a:schemeClr>
                      </a:solidFill>
                      <a:prstDash val="solid"/>
                      <a:round/>
                      <a:headEnd type="none" w="med" len="med"/>
                      <a:tailEnd type="none" w="med" len="med"/>
                    </a:lnR>
                    <a:lnT w="9525" cap="flat" cmpd="sng" algn="ctr">
                      <a:solidFill>
                        <a:schemeClr val="bg2">
                          <a:lumMod val="25000"/>
                        </a:schemeClr>
                      </a:solid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solidFill>
                      <a:srgbClr val="73004D"/>
                    </a:solidFill>
                  </a:tcPr>
                </a:tc>
                <a:tc>
                  <a:txBody>
                    <a:bodyPr/>
                    <a:lstStyle/>
                    <a:p>
                      <a:pPr algn="ctr" fontAlgn="b"/>
                      <a:r>
                        <a:rPr lang="en-ZA" sz="1100" b="0" i="0" u="none" strike="noStrike" dirty="0">
                          <a:solidFill>
                            <a:schemeClr val="bg1"/>
                          </a:solidFill>
                          <a:effectLst/>
                          <a:latin typeface="Open Sans" panose="020B0606030504020204" pitchFamily="34" charset="0"/>
                          <a:ea typeface="Open Sans" panose="020B0606030504020204" pitchFamily="34" charset="0"/>
                          <a:cs typeface="Open Sans" panose="020B0606030504020204" pitchFamily="34" charset="0"/>
                        </a:rPr>
                        <a:t>Extreme</a:t>
                      </a:r>
                      <a:r>
                        <a:rPr lang="en-ZA" sz="1200" b="0" i="0" u="none" strike="noStrike" dirty="0">
                          <a:solidFill>
                            <a:schemeClr val="bg1"/>
                          </a:solidFill>
                          <a:effectLst/>
                          <a:latin typeface="Open Sans" panose="020B0606030504020204" pitchFamily="34" charset="0"/>
                          <a:ea typeface="Open Sans" panose="020B0606030504020204" pitchFamily="34" charset="0"/>
                          <a:cs typeface="Open Sans" panose="020B0606030504020204" pitchFamily="34" charset="0"/>
                        </a:rPr>
                        <a:t> </a:t>
                      </a:r>
                    </a:p>
                  </a:txBody>
                  <a:tcPr marL="11035" marR="11035" marT="11035" marB="0">
                    <a:lnL w="9525" cap="flat" cmpd="sng" algn="ctr">
                      <a:solidFill>
                        <a:schemeClr val="bg2">
                          <a:lumMod val="25000"/>
                        </a:schemeClr>
                      </a:solidFill>
                      <a:prstDash val="solid"/>
                      <a:round/>
                      <a:headEnd type="none" w="med" len="med"/>
                      <a:tailEnd type="none" w="med" len="med"/>
                    </a:lnL>
                    <a:lnR w="28575" cap="flat" cmpd="sng" algn="ctr">
                      <a:noFill/>
                      <a:prstDash val="solid"/>
                      <a:round/>
                      <a:headEnd type="none" w="med" len="med"/>
                      <a:tailEnd type="none" w="med" len="med"/>
                    </a:lnR>
                    <a:lnT w="9525" cap="flat" cmpd="sng" algn="ctr">
                      <a:solidFill>
                        <a:schemeClr val="bg2">
                          <a:lumMod val="25000"/>
                        </a:schemeClr>
                      </a:solid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solidFill>
                      <a:schemeClr val="tx1">
                        <a:lumMod val="65000"/>
                        <a:lumOff val="35000"/>
                      </a:schemeClr>
                    </a:solidFill>
                  </a:tcPr>
                </a:tc>
              </a:tr>
            </a:tbl>
          </a:graphicData>
        </a:graphic>
      </p:graphicFrame>
      <p:sp>
        <p:nvSpPr>
          <p:cNvPr id="2" name="TextBox 1"/>
          <p:cNvSpPr txBox="1"/>
          <p:nvPr/>
        </p:nvSpPr>
        <p:spPr>
          <a:xfrm>
            <a:off x="1061611" y="195486"/>
            <a:ext cx="1765163" cy="323165"/>
          </a:xfrm>
          <a:prstGeom prst="rect">
            <a:avLst/>
          </a:prstGeom>
          <a:noFill/>
        </p:spPr>
        <p:txBody>
          <a:bodyPr wrap="none" rtlCol="0">
            <a:spAutoFit/>
          </a:bodyPr>
          <a:lstStyle/>
          <a:p>
            <a:r>
              <a:rPr lang="en-ZA" sz="1500" dirty="0">
                <a:solidFill>
                  <a:schemeClr val="bg1"/>
                </a:solidFill>
              </a:rPr>
              <a:t>2030 Trend scenario</a:t>
            </a:r>
          </a:p>
        </p:txBody>
      </p:sp>
    </p:spTree>
    <p:extLst>
      <p:ext uri="{BB962C8B-B14F-4D97-AF65-F5344CB8AC3E}">
        <p14:creationId xmlns:p14="http://schemas.microsoft.com/office/powerpoint/2010/main" val="131186796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8193" y="1004722"/>
            <a:ext cx="5367331" cy="402090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1" name="Rectangle 20"/>
          <p:cNvSpPr/>
          <p:nvPr/>
        </p:nvSpPr>
        <p:spPr>
          <a:xfrm>
            <a:off x="3463487" y="4137924"/>
            <a:ext cx="384329" cy="94592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en-GB"/>
          </a:p>
        </p:txBody>
      </p:sp>
      <p:sp>
        <p:nvSpPr>
          <p:cNvPr id="20" name="Rectangle 19"/>
          <p:cNvSpPr/>
          <p:nvPr/>
        </p:nvSpPr>
        <p:spPr>
          <a:xfrm>
            <a:off x="1033957" y="3015174"/>
            <a:ext cx="1470494" cy="201045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en-GB"/>
          </a:p>
        </p:txBody>
      </p:sp>
      <p:sp>
        <p:nvSpPr>
          <p:cNvPr id="16" name="Rectangle 15"/>
          <p:cNvSpPr/>
          <p:nvPr/>
        </p:nvSpPr>
        <p:spPr>
          <a:xfrm>
            <a:off x="3260532" y="2301720"/>
            <a:ext cx="1350150" cy="37804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en-GB"/>
          </a:p>
        </p:txBody>
      </p:sp>
      <p:sp>
        <p:nvSpPr>
          <p:cNvPr id="13" name="Rectangle 12"/>
          <p:cNvSpPr/>
          <p:nvPr/>
        </p:nvSpPr>
        <p:spPr>
          <a:xfrm>
            <a:off x="668250" y="1167594"/>
            <a:ext cx="782237" cy="75608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en-GB"/>
          </a:p>
        </p:txBody>
      </p:sp>
      <p:sp>
        <p:nvSpPr>
          <p:cNvPr id="11" name="Rectangle 10"/>
          <p:cNvSpPr/>
          <p:nvPr/>
        </p:nvSpPr>
        <p:spPr>
          <a:xfrm>
            <a:off x="2060922" y="1193495"/>
            <a:ext cx="782237" cy="75608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en-GB"/>
          </a:p>
        </p:txBody>
      </p:sp>
      <p:sp>
        <p:nvSpPr>
          <p:cNvPr id="4" name="Rectangle 3"/>
          <p:cNvSpPr/>
          <p:nvPr/>
        </p:nvSpPr>
        <p:spPr>
          <a:xfrm>
            <a:off x="2882490" y="1221600"/>
            <a:ext cx="2538282" cy="756084"/>
          </a:xfrm>
          <a:prstGeom prst="rect">
            <a:avLst/>
          </a:prstGeom>
          <a:solidFill>
            <a:schemeClr val="accent1">
              <a:lumMod val="20000"/>
              <a:lumOff val="80000"/>
            </a:schemeClr>
          </a:solidFill>
          <a:ln>
            <a:solidFill>
              <a:schemeClr val="accent1">
                <a:lumMod val="75000"/>
              </a:schemeClr>
            </a:solidFill>
          </a:ln>
        </p:spPr>
        <p:style>
          <a:lnRef idx="2">
            <a:schemeClr val="accent6">
              <a:shade val="50000"/>
            </a:schemeClr>
          </a:lnRef>
          <a:fillRef idx="1">
            <a:schemeClr val="accent6"/>
          </a:fillRef>
          <a:effectRef idx="0">
            <a:schemeClr val="accent6"/>
          </a:effectRef>
          <a:fontRef idx="minor">
            <a:schemeClr val="lt1"/>
          </a:fontRef>
        </p:style>
        <p:txBody>
          <a:bodyPr lIns="68580" tIns="34290" rIns="68580" bIns="34290" rtlCol="0" anchor="ctr"/>
          <a:lstStyle/>
          <a:p>
            <a:pPr algn="ctr"/>
            <a:endParaRPr lang="en-GB"/>
          </a:p>
        </p:txBody>
      </p:sp>
      <p:sp>
        <p:nvSpPr>
          <p:cNvPr id="32770" name="Title 1"/>
          <p:cNvSpPr>
            <a:spLocks noGrp="1"/>
          </p:cNvSpPr>
          <p:nvPr>
            <p:ph type="title"/>
          </p:nvPr>
        </p:nvSpPr>
        <p:spPr bwMode="auto">
          <a:xfrm>
            <a:off x="133350" y="129243"/>
            <a:ext cx="8075922" cy="478631"/>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51435" tIns="25718" rIns="51435" bIns="25718" numCol="1" rtlCol="0" anchor="ctr" anchorCtr="0" compatLnSpc="1">
            <a:prstTxWarp prst="textNoShape">
              <a:avLst/>
            </a:prstTxWarp>
            <a:normAutofit/>
          </a:bodyPr>
          <a:lstStyle/>
          <a:p>
            <a:r>
              <a:rPr lang="en-ZA" dirty="0" smtClean="0"/>
              <a:t>ISG model: Current investment</a:t>
            </a:r>
            <a:endParaRPr lang="en-ZA" dirty="0"/>
          </a:p>
        </p:txBody>
      </p:sp>
      <p:sp>
        <p:nvSpPr>
          <p:cNvPr id="3" name="Can 2"/>
          <p:cNvSpPr/>
          <p:nvPr/>
        </p:nvSpPr>
        <p:spPr>
          <a:xfrm>
            <a:off x="668244" y="1275606"/>
            <a:ext cx="756084" cy="648072"/>
          </a:xfrm>
          <a:prstGeom prst="can">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ZA" sz="900" b="1" dirty="0">
                <a:solidFill>
                  <a:schemeClr val="bg1">
                    <a:lumMod val="50000"/>
                  </a:schemeClr>
                </a:solidFill>
              </a:rPr>
              <a:t>Economic Scenarios (National</a:t>
            </a:r>
            <a:endParaRPr lang="en-GB" sz="900" b="1" dirty="0">
              <a:solidFill>
                <a:schemeClr val="bg1">
                  <a:lumMod val="50000"/>
                </a:schemeClr>
              </a:solidFill>
            </a:endParaRPr>
          </a:p>
        </p:txBody>
      </p:sp>
      <p:sp>
        <p:nvSpPr>
          <p:cNvPr id="6" name="Can 5"/>
          <p:cNvSpPr/>
          <p:nvPr/>
        </p:nvSpPr>
        <p:spPr>
          <a:xfrm>
            <a:off x="2087066" y="1275606"/>
            <a:ext cx="756084" cy="648072"/>
          </a:xfrm>
          <a:prstGeom prst="can">
            <a:avLst/>
          </a:prstGeom>
          <a:solidFill>
            <a:schemeClr val="accent1">
              <a:lumMod val="20000"/>
              <a:lumOff val="80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ZA" sz="700" b="1" dirty="0">
                <a:solidFill>
                  <a:schemeClr val="tx2">
                    <a:lumMod val="50000"/>
                  </a:schemeClr>
                </a:solidFill>
              </a:rPr>
              <a:t>Population Census (Births, Deaths, In/out-Migration)</a:t>
            </a:r>
            <a:endParaRPr lang="en-GB" sz="700" b="1" dirty="0">
              <a:solidFill>
                <a:schemeClr val="tx2">
                  <a:lumMod val="50000"/>
                </a:schemeClr>
              </a:solidFill>
            </a:endParaRPr>
          </a:p>
        </p:txBody>
      </p:sp>
      <p:sp>
        <p:nvSpPr>
          <p:cNvPr id="7" name="Can 6"/>
          <p:cNvSpPr/>
          <p:nvPr/>
        </p:nvSpPr>
        <p:spPr>
          <a:xfrm>
            <a:off x="4610682" y="1275606"/>
            <a:ext cx="756084" cy="648072"/>
          </a:xfrm>
          <a:prstGeom prst="can">
            <a:avLst/>
          </a:prstGeom>
          <a:solidFill>
            <a:schemeClr val="accent1">
              <a:lumMod val="20000"/>
              <a:lumOff val="80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ZA" sz="800" b="1" dirty="0">
                <a:solidFill>
                  <a:schemeClr val="tx2">
                    <a:lumMod val="50000"/>
                  </a:schemeClr>
                </a:solidFill>
              </a:rPr>
              <a:t>Inhabitable Area Mask (1x1 km grid)</a:t>
            </a:r>
            <a:endParaRPr lang="en-GB" sz="800" b="1" dirty="0">
              <a:solidFill>
                <a:schemeClr val="tx2">
                  <a:lumMod val="50000"/>
                </a:schemeClr>
              </a:solidFill>
            </a:endParaRPr>
          </a:p>
        </p:txBody>
      </p:sp>
      <p:sp>
        <p:nvSpPr>
          <p:cNvPr id="8" name="Can 7"/>
          <p:cNvSpPr/>
          <p:nvPr/>
        </p:nvSpPr>
        <p:spPr>
          <a:xfrm>
            <a:off x="3800592" y="1275606"/>
            <a:ext cx="756084" cy="648072"/>
          </a:xfrm>
          <a:prstGeom prst="can">
            <a:avLst/>
          </a:prstGeom>
          <a:solidFill>
            <a:schemeClr val="accent1">
              <a:lumMod val="20000"/>
              <a:lumOff val="80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ZA" sz="800" b="1" dirty="0">
                <a:solidFill>
                  <a:schemeClr val="tx2">
                    <a:lumMod val="50000"/>
                  </a:schemeClr>
                </a:solidFill>
              </a:rPr>
              <a:t>Settlement Typology (1x1 km grid</a:t>
            </a:r>
            <a:endParaRPr lang="en-GB" sz="800" b="1" dirty="0">
              <a:solidFill>
                <a:schemeClr val="tx2">
                  <a:lumMod val="50000"/>
                </a:schemeClr>
              </a:solidFill>
            </a:endParaRPr>
          </a:p>
        </p:txBody>
      </p:sp>
      <p:sp>
        <p:nvSpPr>
          <p:cNvPr id="9" name="Can 8"/>
          <p:cNvSpPr/>
          <p:nvPr/>
        </p:nvSpPr>
        <p:spPr>
          <a:xfrm>
            <a:off x="2990502" y="1275606"/>
            <a:ext cx="756084" cy="648072"/>
          </a:xfrm>
          <a:prstGeom prst="can">
            <a:avLst/>
          </a:prstGeom>
          <a:solidFill>
            <a:schemeClr val="accent1">
              <a:lumMod val="20000"/>
              <a:lumOff val="80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ZA" sz="800" b="1" dirty="0">
                <a:solidFill>
                  <a:schemeClr val="tx2">
                    <a:lumMod val="50000"/>
                  </a:schemeClr>
                </a:solidFill>
              </a:rPr>
              <a:t>Population (Census-EA, 2001, 2011)</a:t>
            </a:r>
            <a:endParaRPr lang="en-GB" sz="800" b="1" dirty="0">
              <a:solidFill>
                <a:schemeClr val="tx2">
                  <a:lumMod val="50000"/>
                </a:schemeClr>
              </a:solidFill>
            </a:endParaRPr>
          </a:p>
        </p:txBody>
      </p:sp>
      <p:sp>
        <p:nvSpPr>
          <p:cNvPr id="10" name="Flowchart: Data 9"/>
          <p:cNvSpPr/>
          <p:nvPr/>
        </p:nvSpPr>
        <p:spPr>
          <a:xfrm>
            <a:off x="992281" y="2301720"/>
            <a:ext cx="1472828" cy="378042"/>
          </a:xfrm>
          <a:prstGeom prst="flowChartInputOutput">
            <a:avLst/>
          </a:prstGeom>
          <a:solidFill>
            <a:schemeClr val="accent2">
              <a:lumMod val="20000"/>
              <a:lumOff val="80000"/>
            </a:schemeClr>
          </a:solidFill>
        </p:spPr>
        <p:style>
          <a:lnRef idx="2">
            <a:schemeClr val="accent2">
              <a:shade val="50000"/>
            </a:schemeClr>
          </a:lnRef>
          <a:fillRef idx="1">
            <a:schemeClr val="accent2"/>
          </a:fillRef>
          <a:effectRef idx="0">
            <a:schemeClr val="accent2"/>
          </a:effectRef>
          <a:fontRef idx="minor">
            <a:schemeClr val="lt1"/>
          </a:fontRef>
        </p:style>
        <p:txBody>
          <a:bodyPr lIns="68580" tIns="34290" rIns="68580" bIns="34290" rtlCol="0" anchor="ctr"/>
          <a:lstStyle/>
          <a:p>
            <a:pPr algn="ctr"/>
            <a:r>
              <a:rPr lang="en-ZA" sz="600" b="1" dirty="0">
                <a:solidFill>
                  <a:schemeClr val="accent2">
                    <a:lumMod val="50000"/>
                  </a:schemeClr>
                </a:solidFill>
              </a:rPr>
              <a:t>Demographic models (Spectrum &amp; Cohort-component)</a:t>
            </a:r>
            <a:endParaRPr lang="en-GB" sz="600" b="1" dirty="0">
              <a:solidFill>
                <a:schemeClr val="accent2">
                  <a:lumMod val="50000"/>
                </a:schemeClr>
              </a:solidFill>
            </a:endParaRPr>
          </a:p>
        </p:txBody>
      </p:sp>
      <p:sp>
        <p:nvSpPr>
          <p:cNvPr id="15" name="Flowchart: Data 14"/>
          <p:cNvSpPr/>
          <p:nvPr/>
        </p:nvSpPr>
        <p:spPr>
          <a:xfrm>
            <a:off x="3129872" y="2301720"/>
            <a:ext cx="1392669" cy="378042"/>
          </a:xfrm>
          <a:prstGeom prst="flowChartInputOutput">
            <a:avLst/>
          </a:prstGeom>
          <a:solidFill>
            <a:schemeClr val="accent2">
              <a:lumMod val="20000"/>
              <a:lumOff val="80000"/>
            </a:schemeClr>
          </a:solidFill>
        </p:spPr>
        <p:style>
          <a:lnRef idx="2">
            <a:schemeClr val="accent2">
              <a:shade val="50000"/>
            </a:schemeClr>
          </a:lnRef>
          <a:fillRef idx="1">
            <a:schemeClr val="accent2"/>
          </a:fillRef>
          <a:effectRef idx="0">
            <a:schemeClr val="accent2"/>
          </a:effectRef>
          <a:fontRef idx="minor">
            <a:schemeClr val="lt1"/>
          </a:fontRef>
        </p:style>
        <p:txBody>
          <a:bodyPr lIns="68580" tIns="34290" rIns="68580" bIns="34290" rtlCol="0" anchor="ctr"/>
          <a:lstStyle/>
          <a:p>
            <a:pPr algn="ctr"/>
            <a:r>
              <a:rPr lang="en-ZA" sz="800" b="1" dirty="0">
                <a:solidFill>
                  <a:schemeClr val="accent2">
                    <a:lumMod val="50000"/>
                  </a:schemeClr>
                </a:solidFill>
              </a:rPr>
              <a:t>Population potential model</a:t>
            </a:r>
            <a:endParaRPr lang="en-GB" sz="800" b="1" dirty="0">
              <a:solidFill>
                <a:schemeClr val="accent2">
                  <a:lumMod val="50000"/>
                </a:schemeClr>
              </a:solidFill>
            </a:endParaRPr>
          </a:p>
        </p:txBody>
      </p:sp>
      <p:sp>
        <p:nvSpPr>
          <p:cNvPr id="12" name="Rounded Rectangle 11"/>
          <p:cNvSpPr/>
          <p:nvPr/>
        </p:nvSpPr>
        <p:spPr>
          <a:xfrm>
            <a:off x="1154298" y="3015174"/>
            <a:ext cx="1350150" cy="582690"/>
          </a:xfrm>
          <a:prstGeom prst="roundRect">
            <a:avLst/>
          </a:prstGeom>
          <a:solidFill>
            <a:schemeClr val="accent3">
              <a:lumMod val="40000"/>
              <a:lumOff val="60000"/>
            </a:schemeClr>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ZA" sz="900" b="1" dirty="0">
                <a:solidFill>
                  <a:schemeClr val="accent3">
                    <a:lumMod val="50000"/>
                  </a:schemeClr>
                </a:solidFill>
              </a:rPr>
              <a:t>Population projections 2030, 2050</a:t>
            </a:r>
          </a:p>
          <a:p>
            <a:pPr algn="ctr"/>
            <a:r>
              <a:rPr lang="en-ZA" sz="900" b="1" dirty="0">
                <a:solidFill>
                  <a:schemeClr val="accent3">
                    <a:lumMod val="50000"/>
                  </a:schemeClr>
                </a:solidFill>
              </a:rPr>
              <a:t>(National, </a:t>
            </a:r>
            <a:r>
              <a:rPr lang="en-ZA" sz="900" b="1" dirty="0" err="1">
                <a:solidFill>
                  <a:schemeClr val="accent3">
                    <a:lumMod val="50000"/>
                  </a:schemeClr>
                </a:solidFill>
              </a:rPr>
              <a:t>Prov</a:t>
            </a:r>
            <a:r>
              <a:rPr lang="en-ZA" sz="900" b="1" dirty="0">
                <a:solidFill>
                  <a:schemeClr val="accent3">
                    <a:lumMod val="50000"/>
                  </a:schemeClr>
                </a:solidFill>
              </a:rPr>
              <a:t>, </a:t>
            </a:r>
            <a:r>
              <a:rPr lang="en-ZA" sz="900" b="1" dirty="0" err="1">
                <a:solidFill>
                  <a:schemeClr val="accent3">
                    <a:lumMod val="50000"/>
                  </a:schemeClr>
                </a:solidFill>
              </a:rPr>
              <a:t>Dm</a:t>
            </a:r>
            <a:r>
              <a:rPr lang="en-ZA" sz="900" b="1" dirty="0">
                <a:solidFill>
                  <a:schemeClr val="accent3">
                    <a:lumMod val="50000"/>
                  </a:schemeClr>
                </a:solidFill>
              </a:rPr>
              <a:t>, LM)</a:t>
            </a:r>
            <a:endParaRPr lang="en-GB" sz="900" b="1" dirty="0">
              <a:solidFill>
                <a:schemeClr val="accent3">
                  <a:lumMod val="50000"/>
                </a:schemeClr>
              </a:solidFill>
            </a:endParaRPr>
          </a:p>
        </p:txBody>
      </p:sp>
      <p:sp>
        <p:nvSpPr>
          <p:cNvPr id="18" name="Rounded Rectangle 17"/>
          <p:cNvSpPr/>
          <p:nvPr/>
        </p:nvSpPr>
        <p:spPr>
          <a:xfrm>
            <a:off x="2465107" y="3651870"/>
            <a:ext cx="1288202" cy="582690"/>
          </a:xfrm>
          <a:prstGeom prst="roundRect">
            <a:avLst/>
          </a:prstGeom>
          <a:solidFill>
            <a:schemeClr val="accent3">
              <a:lumMod val="40000"/>
              <a:lumOff val="60000"/>
            </a:schemeClr>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ZA" sz="900" b="1" dirty="0">
                <a:solidFill>
                  <a:schemeClr val="accent3">
                    <a:lumMod val="50000"/>
                  </a:schemeClr>
                </a:solidFill>
              </a:rPr>
              <a:t>Population projections (2030, 2050) 1x1 km grid</a:t>
            </a:r>
            <a:endParaRPr lang="en-GB" sz="900" b="1" dirty="0">
              <a:solidFill>
                <a:schemeClr val="accent3">
                  <a:lumMod val="50000"/>
                </a:schemeClr>
              </a:solidFill>
            </a:endParaRPr>
          </a:p>
        </p:txBody>
      </p:sp>
      <p:sp>
        <p:nvSpPr>
          <p:cNvPr id="19" name="Rounded Rectangle 18"/>
          <p:cNvSpPr/>
          <p:nvPr/>
        </p:nvSpPr>
        <p:spPr>
          <a:xfrm>
            <a:off x="2465107" y="4405883"/>
            <a:ext cx="1288202" cy="582690"/>
          </a:xfrm>
          <a:prstGeom prst="roundRect">
            <a:avLst/>
          </a:prstGeom>
          <a:solidFill>
            <a:schemeClr val="accent3">
              <a:lumMod val="40000"/>
              <a:lumOff val="60000"/>
            </a:schemeClr>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ZA" sz="900" b="1" dirty="0">
                <a:solidFill>
                  <a:schemeClr val="accent3">
                    <a:lumMod val="50000"/>
                  </a:schemeClr>
                </a:solidFill>
              </a:rPr>
              <a:t>Settlement level population projections (2030, 2050)</a:t>
            </a:r>
            <a:endParaRPr lang="en-GB" sz="900" b="1" dirty="0">
              <a:solidFill>
                <a:schemeClr val="accent3">
                  <a:lumMod val="50000"/>
                </a:schemeClr>
              </a:solidFill>
            </a:endParaRPr>
          </a:p>
        </p:txBody>
      </p:sp>
      <p:sp>
        <p:nvSpPr>
          <p:cNvPr id="14" name="Oval 13"/>
          <p:cNvSpPr/>
          <p:nvPr/>
        </p:nvSpPr>
        <p:spPr>
          <a:xfrm>
            <a:off x="95538" y="1097242"/>
            <a:ext cx="1793486" cy="1004799"/>
          </a:xfrm>
          <a:prstGeom prst="ellipse">
            <a:avLst/>
          </a:prstGeom>
          <a:noFill/>
          <a:ln w="762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en-GB"/>
          </a:p>
        </p:txBody>
      </p:sp>
      <p:sp>
        <p:nvSpPr>
          <p:cNvPr id="2" name="Rectangle 1"/>
          <p:cNvSpPr/>
          <p:nvPr/>
        </p:nvSpPr>
        <p:spPr>
          <a:xfrm>
            <a:off x="5712031" y="1767719"/>
            <a:ext cx="3382510" cy="2246769"/>
          </a:xfrm>
          <a:prstGeom prst="rect">
            <a:avLst/>
          </a:prstGeom>
        </p:spPr>
        <p:txBody>
          <a:bodyPr wrap="square">
            <a:spAutoFit/>
          </a:bodyPr>
          <a:lstStyle/>
          <a:p>
            <a:r>
              <a:rPr lang="en-ZA" sz="1400" b="1" dirty="0" smtClean="0">
                <a:solidFill>
                  <a:schemeClr val="accent1">
                    <a:lumMod val="50000"/>
                  </a:schemeClr>
                </a:solidFill>
              </a:rPr>
              <a:t>Current investment in making this an interactive web-based scenario testing platform that can simulate: </a:t>
            </a:r>
          </a:p>
          <a:p>
            <a:pPr lvl="1"/>
            <a:endParaRPr lang="en-ZA" sz="1400" b="1" dirty="0" smtClean="0">
              <a:solidFill>
                <a:schemeClr val="accent1">
                  <a:lumMod val="50000"/>
                </a:schemeClr>
              </a:solidFill>
            </a:endParaRPr>
          </a:p>
          <a:p>
            <a:pPr marL="171450" indent="-171450">
              <a:buFont typeface="Arial" panose="020B0604020202020204" pitchFamily="34" charset="0"/>
              <a:buChar char="•"/>
            </a:pPr>
            <a:r>
              <a:rPr lang="en-ZA" sz="1400" b="1" dirty="0" smtClean="0">
                <a:solidFill>
                  <a:schemeClr val="accent1">
                    <a:lumMod val="50000"/>
                  </a:schemeClr>
                </a:solidFill>
              </a:rPr>
              <a:t>How </a:t>
            </a:r>
            <a:r>
              <a:rPr lang="en-ZA" sz="1400" b="1" dirty="0">
                <a:solidFill>
                  <a:schemeClr val="accent1">
                    <a:lumMod val="50000"/>
                  </a:schemeClr>
                </a:solidFill>
              </a:rPr>
              <a:t>policies </a:t>
            </a:r>
            <a:r>
              <a:rPr lang="en-ZA" sz="1400" b="1" dirty="0" smtClean="0">
                <a:solidFill>
                  <a:schemeClr val="accent1">
                    <a:lumMod val="50000"/>
                  </a:schemeClr>
                </a:solidFill>
              </a:rPr>
              <a:t>(</a:t>
            </a:r>
            <a:r>
              <a:rPr lang="en-ZA" sz="1400" b="1" dirty="0" err="1" smtClean="0">
                <a:solidFill>
                  <a:schemeClr val="accent1">
                    <a:lumMod val="50000"/>
                  </a:schemeClr>
                </a:solidFill>
              </a:rPr>
              <a:t>e.g</a:t>
            </a:r>
            <a:r>
              <a:rPr lang="en-ZA" sz="1400" b="1" dirty="0" smtClean="0">
                <a:solidFill>
                  <a:schemeClr val="accent1">
                    <a:lumMod val="50000"/>
                  </a:schemeClr>
                </a:solidFill>
              </a:rPr>
              <a:t> IUDF</a:t>
            </a:r>
            <a:r>
              <a:rPr lang="en-ZA" sz="1400" b="1" dirty="0">
                <a:solidFill>
                  <a:schemeClr val="accent1">
                    <a:lumMod val="50000"/>
                  </a:schemeClr>
                </a:solidFill>
              </a:rPr>
              <a:t>) </a:t>
            </a:r>
            <a:r>
              <a:rPr lang="en-ZA" sz="1400" b="1" dirty="0" smtClean="0">
                <a:solidFill>
                  <a:schemeClr val="accent1">
                    <a:lumMod val="50000"/>
                  </a:schemeClr>
                </a:solidFill>
              </a:rPr>
              <a:t>or </a:t>
            </a:r>
            <a:r>
              <a:rPr lang="en-ZA" sz="1400" b="1" dirty="0">
                <a:solidFill>
                  <a:schemeClr val="accent1">
                    <a:lumMod val="50000"/>
                  </a:schemeClr>
                </a:solidFill>
              </a:rPr>
              <a:t>major </a:t>
            </a:r>
            <a:r>
              <a:rPr lang="en-ZA" sz="1400" b="1" dirty="0" smtClean="0">
                <a:solidFill>
                  <a:schemeClr val="accent1">
                    <a:lumMod val="50000"/>
                  </a:schemeClr>
                </a:solidFill>
              </a:rPr>
              <a:t>government </a:t>
            </a:r>
            <a:r>
              <a:rPr lang="en-ZA" sz="1400" b="1" dirty="0">
                <a:solidFill>
                  <a:schemeClr val="accent1">
                    <a:lumMod val="50000"/>
                  </a:schemeClr>
                </a:solidFill>
              </a:rPr>
              <a:t>interventions (DHS, SEZs etc.) impact </a:t>
            </a:r>
            <a:r>
              <a:rPr lang="en-ZA" sz="1400" b="1" dirty="0" smtClean="0">
                <a:solidFill>
                  <a:schemeClr val="accent1">
                    <a:lumMod val="50000"/>
                  </a:schemeClr>
                </a:solidFill>
              </a:rPr>
              <a:t>the movement of people</a:t>
            </a:r>
            <a:endParaRPr lang="en-ZA" sz="1400" b="1" dirty="0">
              <a:solidFill>
                <a:schemeClr val="accent1">
                  <a:lumMod val="50000"/>
                </a:schemeClr>
              </a:solidFill>
            </a:endParaRPr>
          </a:p>
          <a:p>
            <a:pPr marL="171450" indent="-171450">
              <a:buFont typeface="Arial" panose="020B0604020202020204" pitchFamily="34" charset="0"/>
              <a:buChar char="•"/>
            </a:pPr>
            <a:r>
              <a:rPr lang="en-ZA" sz="1400" b="1" dirty="0">
                <a:solidFill>
                  <a:schemeClr val="accent1">
                    <a:lumMod val="50000"/>
                  </a:schemeClr>
                </a:solidFill>
              </a:rPr>
              <a:t>How economic shifts impact movement</a:t>
            </a:r>
          </a:p>
          <a:p>
            <a:pPr marL="171450" indent="-171450">
              <a:buFont typeface="Arial" panose="020B0604020202020204" pitchFamily="34" charset="0"/>
              <a:buChar char="•"/>
            </a:pPr>
            <a:r>
              <a:rPr lang="en-ZA" sz="1400" b="1" dirty="0">
                <a:solidFill>
                  <a:schemeClr val="accent1">
                    <a:lumMod val="50000"/>
                  </a:schemeClr>
                </a:solidFill>
              </a:rPr>
              <a:t>How </a:t>
            </a:r>
            <a:r>
              <a:rPr lang="en-ZA" sz="1400" b="1" dirty="0" smtClean="0">
                <a:solidFill>
                  <a:schemeClr val="accent1">
                    <a:lumMod val="50000"/>
                  </a:schemeClr>
                </a:solidFill>
              </a:rPr>
              <a:t>a shifting climate </a:t>
            </a:r>
            <a:r>
              <a:rPr lang="en-ZA" sz="1400" b="1" dirty="0">
                <a:solidFill>
                  <a:schemeClr val="accent1">
                    <a:lumMod val="50000"/>
                  </a:schemeClr>
                </a:solidFill>
              </a:rPr>
              <a:t>and </a:t>
            </a:r>
            <a:r>
              <a:rPr lang="en-ZA" sz="1400" b="1" dirty="0" smtClean="0">
                <a:solidFill>
                  <a:schemeClr val="accent1">
                    <a:lumMod val="50000"/>
                  </a:schemeClr>
                </a:solidFill>
              </a:rPr>
              <a:t>resource </a:t>
            </a:r>
            <a:r>
              <a:rPr lang="en-ZA" sz="1400" b="1" dirty="0">
                <a:solidFill>
                  <a:schemeClr val="accent1">
                    <a:lumMod val="50000"/>
                  </a:schemeClr>
                </a:solidFill>
              </a:rPr>
              <a:t>availability pushes/pulls people</a:t>
            </a:r>
          </a:p>
        </p:txBody>
      </p:sp>
    </p:spTree>
    <p:extLst>
      <p:ext uri="{BB962C8B-B14F-4D97-AF65-F5344CB8AC3E}">
        <p14:creationId xmlns:p14="http://schemas.microsoft.com/office/powerpoint/2010/main" val="391842980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88" name="TextBox 21"/>
          <p:cNvSpPr txBox="1">
            <a:spLocks noChangeArrowheads="1"/>
          </p:cNvSpPr>
          <p:nvPr/>
        </p:nvSpPr>
        <p:spPr bwMode="auto">
          <a:xfrm>
            <a:off x="274612" y="195487"/>
            <a:ext cx="8617868"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r>
              <a:rPr lang="en-GB" sz="3200" dirty="0" smtClean="0">
                <a:solidFill>
                  <a:schemeClr val="bg1"/>
                </a:solidFill>
                <a:latin typeface="Arial" charset="0"/>
              </a:rPr>
              <a:t>Success vs. Pitfalls</a:t>
            </a:r>
            <a:endParaRPr lang="en-GB" sz="3200" dirty="0">
              <a:solidFill>
                <a:schemeClr val="bg1"/>
              </a:solidFill>
              <a:latin typeface="Arial" charset="0"/>
            </a:endParaRPr>
          </a:p>
        </p:txBody>
      </p:sp>
      <p:sp>
        <p:nvSpPr>
          <p:cNvPr id="14" name="TextBox 13"/>
          <p:cNvSpPr txBox="1"/>
          <p:nvPr/>
        </p:nvSpPr>
        <p:spPr>
          <a:xfrm>
            <a:off x="205604" y="1144823"/>
            <a:ext cx="8352928" cy="6647974"/>
          </a:xfrm>
          <a:prstGeom prst="rect">
            <a:avLst/>
          </a:prstGeom>
          <a:noFill/>
        </p:spPr>
        <p:txBody>
          <a:bodyPr wrap="square" rtlCol="0">
            <a:spAutoFit/>
          </a:bodyPr>
          <a:lstStyle/>
          <a:p>
            <a:pPr marL="342900" indent="-342900">
              <a:buFont typeface="Arial" panose="020B0604020202020204" pitchFamily="34" charset="0"/>
              <a:buChar char="•"/>
            </a:pPr>
            <a:r>
              <a:rPr lang="en-ZA" b="1" dirty="0">
                <a:solidFill>
                  <a:schemeClr val="accent1">
                    <a:lumMod val="50000"/>
                  </a:schemeClr>
                </a:solidFill>
                <a:cs typeface="Arial" pitchFamily="34" charset="0"/>
              </a:rPr>
              <a:t>Envisioned</a:t>
            </a:r>
          </a:p>
          <a:p>
            <a:pPr marL="800100" lvl="1" indent="-342900">
              <a:buFont typeface="Arial" pitchFamily="34" charset="0"/>
              <a:buChar char="•"/>
            </a:pPr>
            <a:r>
              <a:rPr lang="en-ZA" b="1" dirty="0">
                <a:solidFill>
                  <a:schemeClr val="accent1">
                    <a:lumMod val="50000"/>
                  </a:schemeClr>
                </a:solidFill>
                <a:cs typeface="Arial" pitchFamily="34" charset="0"/>
              </a:rPr>
              <a:t>War room with real time scenario </a:t>
            </a:r>
            <a:r>
              <a:rPr lang="en-ZA" b="1" dirty="0" smtClean="0">
                <a:solidFill>
                  <a:schemeClr val="accent1">
                    <a:lumMod val="50000"/>
                  </a:schemeClr>
                </a:solidFill>
                <a:cs typeface="Arial" pitchFamily="34" charset="0"/>
              </a:rPr>
              <a:t>development (not-yet)</a:t>
            </a:r>
            <a:endParaRPr lang="en-ZA" b="1" dirty="0">
              <a:solidFill>
                <a:schemeClr val="accent1">
                  <a:lumMod val="50000"/>
                </a:schemeClr>
              </a:solidFill>
              <a:cs typeface="Arial" pitchFamily="34" charset="0"/>
            </a:endParaRPr>
          </a:p>
          <a:p>
            <a:pPr marL="800100" lvl="1" indent="-342900">
              <a:buFont typeface="Arial" pitchFamily="34" charset="0"/>
              <a:buChar char="•"/>
            </a:pPr>
            <a:r>
              <a:rPr lang="en-ZA" b="1" dirty="0" smtClean="0">
                <a:solidFill>
                  <a:schemeClr val="accent1">
                    <a:lumMod val="50000"/>
                  </a:schemeClr>
                </a:solidFill>
                <a:cs typeface="Arial" pitchFamily="34" charset="0"/>
              </a:rPr>
              <a:t>Municipalities </a:t>
            </a:r>
            <a:r>
              <a:rPr lang="en-ZA" b="1" dirty="0">
                <a:solidFill>
                  <a:schemeClr val="accent1">
                    <a:lumMod val="50000"/>
                  </a:schemeClr>
                </a:solidFill>
                <a:cs typeface="Arial" pitchFamily="34" charset="0"/>
              </a:rPr>
              <a:t>will jump at the </a:t>
            </a:r>
            <a:r>
              <a:rPr lang="en-ZA" b="1" dirty="0" smtClean="0">
                <a:solidFill>
                  <a:schemeClr val="accent1">
                    <a:lumMod val="50000"/>
                  </a:schemeClr>
                </a:solidFill>
                <a:cs typeface="Arial" pitchFamily="34" charset="0"/>
              </a:rPr>
              <a:t>opportunity</a:t>
            </a:r>
          </a:p>
          <a:p>
            <a:pPr marL="800100" lvl="1" indent="-342900">
              <a:buFont typeface="Arial" pitchFamily="34" charset="0"/>
              <a:buChar char="•"/>
            </a:pPr>
            <a:endParaRPr lang="en-ZA" b="1" dirty="0">
              <a:solidFill>
                <a:schemeClr val="accent1">
                  <a:lumMod val="50000"/>
                </a:schemeClr>
              </a:solidFill>
              <a:cs typeface="Arial" pitchFamily="34" charset="0"/>
            </a:endParaRPr>
          </a:p>
          <a:p>
            <a:pPr marL="342900" indent="-342900">
              <a:buFont typeface="Arial" panose="020B0604020202020204" pitchFamily="34" charset="0"/>
              <a:buChar char="•"/>
            </a:pPr>
            <a:r>
              <a:rPr lang="en-ZA" b="1" dirty="0">
                <a:solidFill>
                  <a:schemeClr val="accent1">
                    <a:lumMod val="50000"/>
                  </a:schemeClr>
                </a:solidFill>
                <a:cs typeface="Arial" pitchFamily="34" charset="0"/>
              </a:rPr>
              <a:t>Reality</a:t>
            </a:r>
          </a:p>
          <a:p>
            <a:pPr marL="800100" lvl="2" indent="-342900">
              <a:buFont typeface="Arial" pitchFamily="34" charset="0"/>
              <a:buChar char="•"/>
            </a:pPr>
            <a:r>
              <a:rPr lang="en-ZA" b="1" dirty="0">
                <a:solidFill>
                  <a:schemeClr val="accent1">
                    <a:lumMod val="50000"/>
                  </a:schemeClr>
                </a:solidFill>
                <a:cs typeface="Arial" pitchFamily="34" charset="0"/>
              </a:rPr>
              <a:t>Getting buy-in and confidence in </a:t>
            </a:r>
            <a:r>
              <a:rPr lang="en-ZA" b="1" dirty="0" smtClean="0">
                <a:solidFill>
                  <a:schemeClr val="accent1">
                    <a:lumMod val="50000"/>
                  </a:schemeClr>
                </a:solidFill>
                <a:cs typeface="Arial" pitchFamily="34" charset="0"/>
              </a:rPr>
              <a:t>models </a:t>
            </a:r>
            <a:r>
              <a:rPr lang="en-ZA" b="1" dirty="0">
                <a:solidFill>
                  <a:schemeClr val="accent1">
                    <a:lumMod val="50000"/>
                  </a:schemeClr>
                </a:solidFill>
                <a:cs typeface="Arial" pitchFamily="34" charset="0"/>
              </a:rPr>
              <a:t>takes a </a:t>
            </a:r>
            <a:r>
              <a:rPr lang="en-ZA" b="1" dirty="0" smtClean="0">
                <a:solidFill>
                  <a:schemeClr val="accent1">
                    <a:lumMod val="50000"/>
                  </a:schemeClr>
                </a:solidFill>
                <a:cs typeface="Arial" pitchFamily="34" charset="0"/>
              </a:rPr>
              <a:t>long time</a:t>
            </a:r>
            <a:endParaRPr lang="en-ZA" b="1" dirty="0">
              <a:solidFill>
                <a:schemeClr val="accent1">
                  <a:lumMod val="50000"/>
                </a:schemeClr>
              </a:solidFill>
              <a:cs typeface="Arial" pitchFamily="34" charset="0"/>
            </a:endParaRPr>
          </a:p>
          <a:p>
            <a:pPr marL="800100" lvl="2" indent="-342900">
              <a:buFont typeface="Arial" pitchFamily="34" charset="0"/>
              <a:buChar char="•"/>
            </a:pPr>
            <a:r>
              <a:rPr lang="en-ZA" b="1" dirty="0">
                <a:solidFill>
                  <a:schemeClr val="accent1">
                    <a:lumMod val="50000"/>
                  </a:schemeClr>
                </a:solidFill>
                <a:cs typeface="Arial" pitchFamily="34" charset="0"/>
              </a:rPr>
              <a:t>Significant investment</a:t>
            </a:r>
          </a:p>
          <a:p>
            <a:pPr marL="800100" lvl="1" indent="-342900">
              <a:buFont typeface="Arial" pitchFamily="34" charset="0"/>
              <a:buChar char="•"/>
            </a:pPr>
            <a:r>
              <a:rPr lang="en-ZA" b="1" dirty="0" smtClean="0">
                <a:solidFill>
                  <a:schemeClr val="accent1">
                    <a:lumMod val="50000"/>
                  </a:schemeClr>
                </a:solidFill>
                <a:cs typeface="Arial" pitchFamily="34" charset="0"/>
              </a:rPr>
              <a:t>Getting </a:t>
            </a:r>
            <a:r>
              <a:rPr lang="en-ZA" b="1" dirty="0">
                <a:solidFill>
                  <a:schemeClr val="accent1">
                    <a:lumMod val="50000"/>
                  </a:schemeClr>
                </a:solidFill>
                <a:cs typeface="Arial" pitchFamily="34" charset="0"/>
              </a:rPr>
              <a:t>a shared </a:t>
            </a:r>
            <a:r>
              <a:rPr lang="en-ZA" b="1" dirty="0" smtClean="0">
                <a:solidFill>
                  <a:schemeClr val="accent1">
                    <a:lumMod val="50000"/>
                  </a:schemeClr>
                </a:solidFill>
                <a:cs typeface="Arial" pitchFamily="34" charset="0"/>
              </a:rPr>
              <a:t>vision (scenario) </a:t>
            </a:r>
            <a:r>
              <a:rPr lang="en-ZA" b="1" dirty="0">
                <a:solidFill>
                  <a:schemeClr val="accent1">
                    <a:lumMod val="50000"/>
                  </a:schemeClr>
                </a:solidFill>
                <a:cs typeface="Arial" pitchFamily="34" charset="0"/>
              </a:rPr>
              <a:t>is the hardest part</a:t>
            </a:r>
          </a:p>
          <a:p>
            <a:pPr marL="800100" lvl="1" indent="-342900">
              <a:buFont typeface="Arial" pitchFamily="34" charset="0"/>
              <a:buChar char="•"/>
            </a:pPr>
            <a:r>
              <a:rPr lang="en-ZA" b="1" dirty="0" smtClean="0">
                <a:solidFill>
                  <a:schemeClr val="accent1">
                    <a:lumMod val="50000"/>
                  </a:schemeClr>
                </a:solidFill>
                <a:cs typeface="Arial" pitchFamily="34" charset="0"/>
              </a:rPr>
              <a:t>Evidence </a:t>
            </a:r>
            <a:r>
              <a:rPr lang="en-ZA" b="1" dirty="0">
                <a:solidFill>
                  <a:schemeClr val="accent1">
                    <a:lumMod val="50000"/>
                  </a:schemeClr>
                </a:solidFill>
                <a:cs typeface="Arial" pitchFamily="34" charset="0"/>
              </a:rPr>
              <a:t>not always considered if in conflict with </a:t>
            </a:r>
            <a:r>
              <a:rPr lang="en-ZA" b="1" dirty="0" smtClean="0">
                <a:solidFill>
                  <a:schemeClr val="accent1">
                    <a:lumMod val="50000"/>
                  </a:schemeClr>
                </a:solidFill>
                <a:cs typeface="Arial" pitchFamily="34" charset="0"/>
              </a:rPr>
              <a:t>vision</a:t>
            </a:r>
            <a:endParaRPr lang="en-ZA" b="1" dirty="0">
              <a:solidFill>
                <a:schemeClr val="accent1">
                  <a:lumMod val="50000"/>
                </a:schemeClr>
              </a:solidFill>
              <a:cs typeface="Arial" pitchFamily="34" charset="0"/>
            </a:endParaRPr>
          </a:p>
          <a:p>
            <a:pPr marL="800100" lvl="1" indent="-342900">
              <a:buFont typeface="Arial" pitchFamily="34" charset="0"/>
              <a:buChar char="•"/>
            </a:pPr>
            <a:r>
              <a:rPr lang="en-ZA" b="1" dirty="0">
                <a:solidFill>
                  <a:schemeClr val="accent1">
                    <a:lumMod val="50000"/>
                  </a:schemeClr>
                </a:solidFill>
                <a:cs typeface="Arial" pitchFamily="34" charset="0"/>
              </a:rPr>
              <a:t>Well matured technology </a:t>
            </a:r>
            <a:r>
              <a:rPr lang="en-ZA" b="1" dirty="0" smtClean="0">
                <a:solidFill>
                  <a:schemeClr val="accent1">
                    <a:lumMod val="50000"/>
                  </a:schemeClr>
                </a:solidFill>
                <a:cs typeface="Arial" pitchFamily="34" charset="0"/>
              </a:rPr>
              <a:t>accepted</a:t>
            </a:r>
            <a:endParaRPr lang="en-ZA" b="1" dirty="0">
              <a:solidFill>
                <a:schemeClr val="accent1">
                  <a:lumMod val="50000"/>
                </a:schemeClr>
              </a:solidFill>
              <a:cs typeface="Arial" pitchFamily="34" charset="0"/>
            </a:endParaRPr>
          </a:p>
          <a:p>
            <a:pPr>
              <a:lnSpc>
                <a:spcPct val="150000"/>
              </a:lnSpc>
              <a:defRPr/>
            </a:pPr>
            <a:endParaRPr lang="en-ZA" sz="2000" b="1" dirty="0">
              <a:solidFill>
                <a:schemeClr val="tx2">
                  <a:lumMod val="75000"/>
                </a:schemeClr>
              </a:solidFill>
              <a:latin typeface="Arial" pitchFamily="34" charset="0"/>
              <a:cs typeface="Arial" pitchFamily="34" charset="0"/>
            </a:endParaRPr>
          </a:p>
          <a:p>
            <a:pPr marL="354012">
              <a:lnSpc>
                <a:spcPct val="150000"/>
              </a:lnSpc>
            </a:pPr>
            <a:endParaRPr lang="en-ZA" sz="2000" b="1" dirty="0" smtClean="0">
              <a:solidFill>
                <a:srgbClr val="1F497D">
                  <a:lumMod val="75000"/>
                </a:srgbClr>
              </a:solidFill>
              <a:latin typeface="Arial" pitchFamily="34" charset="0"/>
              <a:cs typeface="Arial" pitchFamily="34" charset="0"/>
            </a:endParaRPr>
          </a:p>
          <a:p>
            <a:pPr marL="457200" indent="-103188">
              <a:lnSpc>
                <a:spcPct val="150000"/>
              </a:lnSpc>
            </a:pPr>
            <a:endParaRPr lang="en-ZA" sz="2000" dirty="0" smtClean="0">
              <a:solidFill>
                <a:srgbClr val="1F497D">
                  <a:lumMod val="75000"/>
                </a:srgbClr>
              </a:solidFill>
              <a:latin typeface="Arial" pitchFamily="34" charset="0"/>
              <a:cs typeface="Arial" pitchFamily="34" charset="0"/>
            </a:endParaRPr>
          </a:p>
          <a:p>
            <a:pPr marL="457200" indent="-103188">
              <a:lnSpc>
                <a:spcPct val="150000"/>
              </a:lnSpc>
              <a:buFont typeface="Arial" pitchFamily="34" charset="0"/>
              <a:buChar char="•"/>
            </a:pPr>
            <a:endParaRPr lang="en-ZA" sz="2000" dirty="0" smtClean="0">
              <a:solidFill>
                <a:srgbClr val="1F497D">
                  <a:lumMod val="75000"/>
                </a:srgbClr>
              </a:solidFill>
              <a:latin typeface="Arial" pitchFamily="34" charset="0"/>
              <a:cs typeface="Arial" pitchFamily="34" charset="0"/>
            </a:endParaRPr>
          </a:p>
          <a:p>
            <a:pPr marL="457200" indent="-457200">
              <a:lnSpc>
                <a:spcPct val="150000"/>
              </a:lnSpc>
            </a:pPr>
            <a:endParaRPr lang="en-ZA" sz="2000" dirty="0" smtClean="0">
              <a:solidFill>
                <a:srgbClr val="1F497D">
                  <a:lumMod val="75000"/>
                </a:srgbClr>
              </a:solidFill>
              <a:latin typeface="Arial" pitchFamily="34" charset="0"/>
              <a:cs typeface="Arial" pitchFamily="34" charset="0"/>
            </a:endParaRPr>
          </a:p>
          <a:p>
            <a:pPr marL="457200" indent="-457200">
              <a:lnSpc>
                <a:spcPct val="150000"/>
              </a:lnSpc>
            </a:pPr>
            <a:endParaRPr lang="en-US" sz="2000" dirty="0" smtClean="0">
              <a:solidFill>
                <a:srgbClr val="1F497D">
                  <a:lumMod val="75000"/>
                </a:srgbClr>
              </a:solidFill>
              <a:latin typeface="Arial" charset="0"/>
            </a:endParaRPr>
          </a:p>
          <a:p>
            <a:pPr marL="342900" indent="-342900">
              <a:lnSpc>
                <a:spcPct val="150000"/>
              </a:lnSpc>
            </a:pPr>
            <a:endParaRPr lang="en-ZA" sz="2000" dirty="0" smtClean="0">
              <a:solidFill>
                <a:srgbClr val="1F497D">
                  <a:lumMod val="75000"/>
                </a:srgbClr>
              </a:solidFill>
              <a:latin typeface="Arial" pitchFamily="34" charset="0"/>
              <a:cs typeface="Arial" pitchFamily="34" charset="0"/>
            </a:endParaRPr>
          </a:p>
          <a:p>
            <a:pPr marL="342900" indent="-342900">
              <a:lnSpc>
                <a:spcPct val="200000"/>
              </a:lnSpc>
            </a:pPr>
            <a:endParaRPr lang="en-GB" sz="2000" dirty="0">
              <a:solidFill>
                <a:srgbClr val="1F497D">
                  <a:lumMod val="75000"/>
                </a:srgbClr>
              </a:solidFill>
              <a:latin typeface="Arial" pitchFamily="34" charset="0"/>
              <a:cs typeface="Arial" pitchFamily="34" charset="0"/>
            </a:endParaRPr>
          </a:p>
        </p:txBody>
      </p:sp>
    </p:spTree>
    <p:extLst>
      <p:ext uri="{BB962C8B-B14F-4D97-AF65-F5344CB8AC3E}">
        <p14:creationId xmlns:p14="http://schemas.microsoft.com/office/powerpoint/2010/main" val="800215231"/>
      </p:ext>
    </p:extLst>
  </p:cSld>
  <p:clrMapOvr>
    <a:masterClrMapping/>
  </p:clrMapOvr>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88" name="TextBox 21"/>
          <p:cNvSpPr txBox="1">
            <a:spLocks noChangeArrowheads="1"/>
          </p:cNvSpPr>
          <p:nvPr/>
        </p:nvSpPr>
        <p:spPr bwMode="auto">
          <a:xfrm>
            <a:off x="107504" y="283682"/>
            <a:ext cx="8617868"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r>
              <a:rPr lang="en-GB" sz="3200" b="1" dirty="0" smtClean="0">
                <a:solidFill>
                  <a:schemeClr val="bg1"/>
                </a:solidFill>
                <a:latin typeface="Arial" charset="0"/>
              </a:rPr>
              <a:t>Value of regional land use change models</a:t>
            </a:r>
            <a:endParaRPr lang="en-GB" sz="3200" b="1" dirty="0">
              <a:solidFill>
                <a:schemeClr val="bg1"/>
              </a:solidFill>
              <a:latin typeface="Arial" charset="0"/>
            </a:endParaRPr>
          </a:p>
        </p:txBody>
      </p:sp>
      <p:sp>
        <p:nvSpPr>
          <p:cNvPr id="14" name="TextBox 13"/>
          <p:cNvSpPr txBox="1"/>
          <p:nvPr/>
        </p:nvSpPr>
        <p:spPr>
          <a:xfrm>
            <a:off x="372444" y="912700"/>
            <a:ext cx="8352928" cy="7480509"/>
          </a:xfrm>
          <a:prstGeom prst="rect">
            <a:avLst/>
          </a:prstGeom>
          <a:noFill/>
        </p:spPr>
        <p:txBody>
          <a:bodyPr wrap="square" rtlCol="0">
            <a:spAutoFit/>
          </a:bodyPr>
          <a:lstStyle/>
          <a:p>
            <a:pPr marL="171450" lvl="0" indent="-171450">
              <a:lnSpc>
                <a:spcPct val="150000"/>
              </a:lnSpc>
              <a:buFont typeface="Arial" panose="020B0604020202020204" pitchFamily="34" charset="0"/>
              <a:buChar char="•"/>
              <a:defRPr/>
            </a:pPr>
            <a:r>
              <a:rPr lang="en-ZA" sz="1300" b="1" dirty="0">
                <a:solidFill>
                  <a:schemeClr val="accent1">
                    <a:lumMod val="50000"/>
                  </a:schemeClr>
                </a:solidFill>
                <a:cs typeface="Arial" pitchFamily="34" charset="0"/>
              </a:rPr>
              <a:t>Land use policies have a lasting impact </a:t>
            </a:r>
            <a:r>
              <a:rPr lang="en-ZA" sz="1300" b="1" dirty="0" smtClean="0">
                <a:solidFill>
                  <a:schemeClr val="accent1">
                    <a:lumMod val="50000"/>
                  </a:schemeClr>
                </a:solidFill>
                <a:cs typeface="Arial" pitchFamily="34" charset="0"/>
              </a:rPr>
              <a:t>spatial legacy</a:t>
            </a:r>
            <a:endParaRPr lang="en-ZA" sz="1300" b="1" dirty="0">
              <a:solidFill>
                <a:schemeClr val="accent1">
                  <a:lumMod val="50000"/>
                </a:schemeClr>
              </a:solidFill>
              <a:cs typeface="Arial" pitchFamily="34" charset="0"/>
            </a:endParaRPr>
          </a:p>
          <a:p>
            <a:pPr marL="171450" lvl="0" indent="-171450">
              <a:lnSpc>
                <a:spcPct val="150000"/>
              </a:lnSpc>
              <a:buFont typeface="Arial" panose="020B0604020202020204" pitchFamily="34" charset="0"/>
              <a:buChar char="•"/>
              <a:defRPr/>
            </a:pPr>
            <a:r>
              <a:rPr lang="en-ZA" sz="1300" b="1" dirty="0">
                <a:solidFill>
                  <a:schemeClr val="accent1">
                    <a:lumMod val="50000"/>
                  </a:schemeClr>
                </a:solidFill>
                <a:cs typeface="Arial" pitchFamily="34" charset="0"/>
              </a:rPr>
              <a:t>Policies have direct impact on </a:t>
            </a:r>
            <a:r>
              <a:rPr lang="en-ZA" sz="1300" b="1" dirty="0" smtClean="0">
                <a:solidFill>
                  <a:schemeClr val="accent1">
                    <a:lumMod val="50000"/>
                  </a:schemeClr>
                </a:solidFill>
                <a:cs typeface="Arial" pitchFamily="34" charset="0"/>
              </a:rPr>
              <a:t>livelihoods of people</a:t>
            </a:r>
            <a:endParaRPr lang="en-ZA" sz="1300" b="1" dirty="0">
              <a:solidFill>
                <a:schemeClr val="accent1">
                  <a:lumMod val="50000"/>
                </a:schemeClr>
              </a:solidFill>
              <a:cs typeface="Arial" pitchFamily="34" charset="0"/>
            </a:endParaRPr>
          </a:p>
          <a:p>
            <a:pPr marL="171450" lvl="0" indent="-171450">
              <a:lnSpc>
                <a:spcPct val="150000"/>
              </a:lnSpc>
              <a:buFont typeface="Arial" panose="020B0604020202020204" pitchFamily="34" charset="0"/>
              <a:buChar char="•"/>
              <a:defRPr/>
            </a:pPr>
            <a:r>
              <a:rPr lang="en-ZA" sz="1300" b="1" dirty="0">
                <a:solidFill>
                  <a:schemeClr val="accent1">
                    <a:lumMod val="50000"/>
                  </a:schemeClr>
                </a:solidFill>
                <a:cs typeface="Arial" pitchFamily="34" charset="0"/>
              </a:rPr>
              <a:t>Planners need to understand their ‘unintended’ </a:t>
            </a:r>
            <a:r>
              <a:rPr lang="en-ZA" sz="1300" b="1" dirty="0" smtClean="0">
                <a:solidFill>
                  <a:schemeClr val="accent1">
                    <a:lumMod val="50000"/>
                  </a:schemeClr>
                </a:solidFill>
                <a:cs typeface="Arial" pitchFamily="34" charset="0"/>
              </a:rPr>
              <a:t>consequences (Impact assessment of policies)</a:t>
            </a:r>
            <a:endParaRPr lang="en-ZA" sz="1300" b="1" dirty="0">
              <a:solidFill>
                <a:schemeClr val="accent1">
                  <a:lumMod val="50000"/>
                </a:schemeClr>
              </a:solidFill>
              <a:cs typeface="Arial" pitchFamily="34" charset="0"/>
            </a:endParaRPr>
          </a:p>
          <a:p>
            <a:pPr marL="171450" indent="-171450">
              <a:lnSpc>
                <a:spcPct val="150000"/>
              </a:lnSpc>
              <a:buFont typeface="Arial" panose="020B0604020202020204" pitchFamily="34" charset="0"/>
              <a:buChar char="•"/>
              <a:defRPr/>
            </a:pPr>
            <a:r>
              <a:rPr lang="en-ZA" sz="1300" b="1" dirty="0" smtClean="0">
                <a:solidFill>
                  <a:schemeClr val="accent1">
                    <a:lumMod val="50000"/>
                  </a:schemeClr>
                </a:solidFill>
                <a:cs typeface="Arial" pitchFamily="34" charset="0"/>
              </a:rPr>
              <a:t>Quantify </a:t>
            </a:r>
            <a:r>
              <a:rPr lang="en-ZA" sz="1300" b="1" dirty="0">
                <a:solidFill>
                  <a:schemeClr val="accent1">
                    <a:lumMod val="50000"/>
                  </a:schemeClr>
                </a:solidFill>
                <a:cs typeface="Arial" pitchFamily="34" charset="0"/>
              </a:rPr>
              <a:t>the effect of policies on land use </a:t>
            </a:r>
            <a:r>
              <a:rPr lang="en-ZA" sz="1300" b="1" dirty="0" smtClean="0">
                <a:solidFill>
                  <a:schemeClr val="accent1">
                    <a:lumMod val="50000"/>
                  </a:schemeClr>
                </a:solidFill>
                <a:cs typeface="Arial" pitchFamily="34" charset="0"/>
              </a:rPr>
              <a:t>patterns</a:t>
            </a:r>
          </a:p>
          <a:p>
            <a:pPr marL="171450" indent="-171450">
              <a:lnSpc>
                <a:spcPct val="170000"/>
              </a:lnSpc>
              <a:buFont typeface="Arial" panose="020B0604020202020204" pitchFamily="34" charset="0"/>
              <a:buChar char="•"/>
            </a:pPr>
            <a:r>
              <a:rPr lang="en-GB" sz="1300" b="1" dirty="0">
                <a:solidFill>
                  <a:schemeClr val="accent1">
                    <a:lumMod val="50000"/>
                  </a:schemeClr>
                </a:solidFill>
              </a:rPr>
              <a:t>The model can therefore be used to support future land use planning </a:t>
            </a:r>
            <a:endParaRPr lang="en-GB" sz="1300" b="1" dirty="0" smtClean="0">
              <a:solidFill>
                <a:schemeClr val="accent1">
                  <a:lumMod val="50000"/>
                </a:schemeClr>
              </a:solidFill>
            </a:endParaRPr>
          </a:p>
          <a:p>
            <a:pPr marL="171450" indent="-171450">
              <a:lnSpc>
                <a:spcPct val="170000"/>
              </a:lnSpc>
              <a:buFont typeface="Arial" panose="020B0604020202020204" pitchFamily="34" charset="0"/>
              <a:buChar char="•"/>
            </a:pPr>
            <a:r>
              <a:rPr lang="en-GB" sz="1300" b="1" dirty="0" smtClean="0">
                <a:solidFill>
                  <a:schemeClr val="accent1">
                    <a:lumMod val="50000"/>
                  </a:schemeClr>
                </a:solidFill>
              </a:rPr>
              <a:t>LULC </a:t>
            </a:r>
            <a:r>
              <a:rPr lang="en-GB" sz="1300" b="1" dirty="0">
                <a:solidFill>
                  <a:schemeClr val="accent1">
                    <a:lumMod val="50000"/>
                  </a:schemeClr>
                </a:solidFill>
              </a:rPr>
              <a:t>change models can be used to guide planners in making informed decisions </a:t>
            </a:r>
          </a:p>
          <a:p>
            <a:pPr marL="171450" indent="-171450">
              <a:lnSpc>
                <a:spcPct val="170000"/>
              </a:lnSpc>
              <a:buFont typeface="Arial" panose="020B0604020202020204" pitchFamily="34" charset="0"/>
              <a:buChar char="•"/>
            </a:pPr>
            <a:r>
              <a:rPr lang="en-GB" sz="1300" b="1" dirty="0">
                <a:solidFill>
                  <a:schemeClr val="accent1">
                    <a:lumMod val="50000"/>
                  </a:schemeClr>
                </a:solidFill>
              </a:rPr>
              <a:t>Used to create a balance between </a:t>
            </a:r>
            <a:r>
              <a:rPr lang="en-GB" sz="1300" b="1" dirty="0" smtClean="0">
                <a:solidFill>
                  <a:schemeClr val="accent1">
                    <a:lumMod val="50000"/>
                  </a:schemeClr>
                </a:solidFill>
              </a:rPr>
              <a:t>accommodating growth </a:t>
            </a:r>
            <a:r>
              <a:rPr lang="en-GB" sz="1300" b="1" dirty="0">
                <a:solidFill>
                  <a:schemeClr val="accent1">
                    <a:lumMod val="50000"/>
                  </a:schemeClr>
                </a:solidFill>
              </a:rPr>
              <a:t>pressures &amp; preservation </a:t>
            </a:r>
            <a:r>
              <a:rPr lang="en-GB" sz="1300" b="1" dirty="0" smtClean="0">
                <a:solidFill>
                  <a:schemeClr val="accent1">
                    <a:lumMod val="50000"/>
                  </a:schemeClr>
                </a:solidFill>
              </a:rPr>
              <a:t>the </a:t>
            </a:r>
            <a:r>
              <a:rPr lang="en-GB" sz="1300" b="1" dirty="0">
                <a:solidFill>
                  <a:schemeClr val="accent1">
                    <a:lumMod val="50000"/>
                  </a:schemeClr>
                </a:solidFill>
              </a:rPr>
              <a:t>natural environment</a:t>
            </a:r>
          </a:p>
          <a:p>
            <a:pPr marL="171450" indent="-171450">
              <a:lnSpc>
                <a:spcPct val="170000"/>
              </a:lnSpc>
              <a:buFont typeface="Arial" panose="020B0604020202020204" pitchFamily="34" charset="0"/>
              <a:buChar char="•"/>
              <a:defRPr/>
            </a:pPr>
            <a:r>
              <a:rPr lang="en-ZA" sz="1300" b="1" dirty="0" smtClean="0">
                <a:solidFill>
                  <a:schemeClr val="accent1">
                    <a:lumMod val="50000"/>
                  </a:schemeClr>
                </a:solidFill>
              </a:rPr>
              <a:t>Offer </a:t>
            </a:r>
            <a:r>
              <a:rPr lang="en-ZA" sz="1300" b="1" dirty="0">
                <a:solidFill>
                  <a:schemeClr val="accent1">
                    <a:lumMod val="50000"/>
                  </a:schemeClr>
                </a:solidFill>
              </a:rPr>
              <a:t>a unique opportunity to study the system</a:t>
            </a:r>
          </a:p>
          <a:p>
            <a:pPr marL="171450" indent="-171450">
              <a:lnSpc>
                <a:spcPct val="170000"/>
              </a:lnSpc>
              <a:buFont typeface="Arial" panose="020B0604020202020204" pitchFamily="34" charset="0"/>
              <a:buChar char="•"/>
              <a:defRPr/>
            </a:pPr>
            <a:r>
              <a:rPr lang="en-ZA" sz="1300" b="1" dirty="0">
                <a:solidFill>
                  <a:schemeClr val="accent1">
                    <a:lumMod val="50000"/>
                  </a:schemeClr>
                </a:solidFill>
              </a:rPr>
              <a:t>Produces scientific evidence to support policy </a:t>
            </a:r>
            <a:r>
              <a:rPr lang="en-ZA" sz="1300" b="1" dirty="0" smtClean="0">
                <a:solidFill>
                  <a:schemeClr val="accent1">
                    <a:lumMod val="50000"/>
                  </a:schemeClr>
                </a:solidFill>
              </a:rPr>
              <a:t>debates</a:t>
            </a:r>
          </a:p>
          <a:p>
            <a:pPr marL="171450" indent="-171450">
              <a:lnSpc>
                <a:spcPct val="170000"/>
              </a:lnSpc>
              <a:buFont typeface="Arial" panose="020B0604020202020204" pitchFamily="34" charset="0"/>
              <a:buChar char="•"/>
              <a:defRPr/>
            </a:pPr>
            <a:r>
              <a:rPr lang="en-ZA" sz="1300" b="1" dirty="0" smtClean="0">
                <a:solidFill>
                  <a:schemeClr val="accent1">
                    <a:lumMod val="50000"/>
                  </a:schemeClr>
                </a:solidFill>
              </a:rPr>
              <a:t>Doesn’t  </a:t>
            </a:r>
            <a:r>
              <a:rPr lang="en-ZA" sz="1300" b="1" dirty="0">
                <a:solidFill>
                  <a:schemeClr val="accent1">
                    <a:lumMod val="50000"/>
                  </a:schemeClr>
                </a:solidFill>
              </a:rPr>
              <a:t>predict land use change but monitors and evaluates ‘What-if’ scenarios</a:t>
            </a:r>
          </a:p>
          <a:p>
            <a:pPr marL="171450" indent="-171450">
              <a:lnSpc>
                <a:spcPct val="150000"/>
              </a:lnSpc>
              <a:buFont typeface="Arial" panose="020B0604020202020204" pitchFamily="34" charset="0"/>
              <a:buChar char="•"/>
              <a:defRPr/>
            </a:pPr>
            <a:r>
              <a:rPr lang="en-ZA" sz="1300" b="1" dirty="0" smtClean="0">
                <a:solidFill>
                  <a:schemeClr val="accent1">
                    <a:lumMod val="50000"/>
                  </a:schemeClr>
                </a:solidFill>
                <a:cs typeface="Arial" pitchFamily="34" charset="0"/>
              </a:rPr>
              <a:t>Planning </a:t>
            </a:r>
            <a:r>
              <a:rPr lang="en-ZA" sz="1300" b="1" dirty="0">
                <a:solidFill>
                  <a:schemeClr val="accent1">
                    <a:lumMod val="50000"/>
                  </a:schemeClr>
                </a:solidFill>
                <a:cs typeface="Arial" pitchFamily="34" charset="0"/>
              </a:rPr>
              <a:t>Support tool advising </a:t>
            </a:r>
            <a:r>
              <a:rPr lang="en-ZA" sz="1300" b="1" dirty="0" smtClean="0">
                <a:solidFill>
                  <a:schemeClr val="accent1">
                    <a:lumMod val="50000"/>
                  </a:schemeClr>
                </a:solidFill>
                <a:cs typeface="Arial" pitchFamily="34" charset="0"/>
              </a:rPr>
              <a:t>decision makers (Promoting discussion and awareness between stakeholders)</a:t>
            </a:r>
            <a:endParaRPr lang="en-ZA" sz="1300" b="1" dirty="0">
              <a:solidFill>
                <a:schemeClr val="accent1">
                  <a:lumMod val="50000"/>
                </a:schemeClr>
              </a:solidFill>
              <a:cs typeface="Arial" pitchFamily="34" charset="0"/>
            </a:endParaRPr>
          </a:p>
          <a:p>
            <a:pPr>
              <a:lnSpc>
                <a:spcPct val="150000"/>
              </a:lnSpc>
              <a:defRPr/>
            </a:pPr>
            <a:endParaRPr lang="en-ZA" sz="2000" b="1" dirty="0">
              <a:solidFill>
                <a:schemeClr val="tx2">
                  <a:lumMod val="75000"/>
                </a:schemeClr>
              </a:solidFill>
              <a:latin typeface="Arial" pitchFamily="34" charset="0"/>
              <a:cs typeface="Arial" pitchFamily="34" charset="0"/>
            </a:endParaRPr>
          </a:p>
          <a:p>
            <a:pPr marL="354012">
              <a:lnSpc>
                <a:spcPct val="150000"/>
              </a:lnSpc>
            </a:pPr>
            <a:endParaRPr lang="en-ZA" sz="2000" b="1" dirty="0" smtClean="0">
              <a:solidFill>
                <a:srgbClr val="1F497D">
                  <a:lumMod val="75000"/>
                </a:srgbClr>
              </a:solidFill>
              <a:latin typeface="Arial" pitchFamily="34" charset="0"/>
              <a:cs typeface="Arial" pitchFamily="34" charset="0"/>
            </a:endParaRPr>
          </a:p>
          <a:p>
            <a:pPr marL="457200" indent="-103188">
              <a:lnSpc>
                <a:spcPct val="150000"/>
              </a:lnSpc>
            </a:pPr>
            <a:endParaRPr lang="en-ZA" sz="2000" dirty="0" smtClean="0">
              <a:solidFill>
                <a:srgbClr val="1F497D">
                  <a:lumMod val="75000"/>
                </a:srgbClr>
              </a:solidFill>
              <a:latin typeface="Arial" pitchFamily="34" charset="0"/>
              <a:cs typeface="Arial" pitchFamily="34" charset="0"/>
            </a:endParaRPr>
          </a:p>
          <a:p>
            <a:pPr marL="457200" indent="-103188">
              <a:lnSpc>
                <a:spcPct val="150000"/>
              </a:lnSpc>
              <a:buFont typeface="Arial" pitchFamily="34" charset="0"/>
              <a:buChar char="•"/>
            </a:pPr>
            <a:endParaRPr lang="en-ZA" sz="2000" dirty="0" smtClean="0">
              <a:solidFill>
                <a:srgbClr val="1F497D">
                  <a:lumMod val="75000"/>
                </a:srgbClr>
              </a:solidFill>
              <a:latin typeface="Arial" pitchFamily="34" charset="0"/>
              <a:cs typeface="Arial" pitchFamily="34" charset="0"/>
            </a:endParaRPr>
          </a:p>
          <a:p>
            <a:pPr marL="457200" indent="-457200">
              <a:lnSpc>
                <a:spcPct val="150000"/>
              </a:lnSpc>
            </a:pPr>
            <a:endParaRPr lang="en-ZA" sz="2000" dirty="0" smtClean="0">
              <a:solidFill>
                <a:srgbClr val="1F497D">
                  <a:lumMod val="75000"/>
                </a:srgbClr>
              </a:solidFill>
              <a:latin typeface="Arial" pitchFamily="34" charset="0"/>
              <a:cs typeface="Arial" pitchFamily="34" charset="0"/>
            </a:endParaRPr>
          </a:p>
          <a:p>
            <a:pPr marL="457200" indent="-457200">
              <a:lnSpc>
                <a:spcPct val="150000"/>
              </a:lnSpc>
            </a:pPr>
            <a:endParaRPr lang="en-US" sz="2000" dirty="0" smtClean="0">
              <a:solidFill>
                <a:srgbClr val="1F497D">
                  <a:lumMod val="75000"/>
                </a:srgbClr>
              </a:solidFill>
              <a:latin typeface="Arial" charset="0"/>
            </a:endParaRPr>
          </a:p>
          <a:p>
            <a:pPr marL="342900" indent="-342900">
              <a:lnSpc>
                <a:spcPct val="150000"/>
              </a:lnSpc>
            </a:pPr>
            <a:endParaRPr lang="en-ZA" sz="2000" dirty="0" smtClean="0">
              <a:solidFill>
                <a:srgbClr val="1F497D">
                  <a:lumMod val="75000"/>
                </a:srgbClr>
              </a:solidFill>
              <a:latin typeface="Arial" pitchFamily="34" charset="0"/>
              <a:cs typeface="Arial" pitchFamily="34" charset="0"/>
            </a:endParaRPr>
          </a:p>
          <a:p>
            <a:pPr marL="342900" indent="-342900">
              <a:lnSpc>
                <a:spcPct val="200000"/>
              </a:lnSpc>
            </a:pPr>
            <a:endParaRPr lang="en-GB" sz="2000" dirty="0">
              <a:solidFill>
                <a:srgbClr val="1F497D">
                  <a:lumMod val="75000"/>
                </a:srgbClr>
              </a:solidFill>
              <a:latin typeface="Arial" pitchFamily="34" charset="0"/>
              <a:cs typeface="Arial" pitchFamily="34" charset="0"/>
            </a:endParaRPr>
          </a:p>
        </p:txBody>
      </p:sp>
    </p:spTree>
    <p:extLst>
      <p:ext uri="{BB962C8B-B14F-4D97-AF65-F5344CB8AC3E}">
        <p14:creationId xmlns:p14="http://schemas.microsoft.com/office/powerpoint/2010/main" val="1560569265"/>
      </p:ext>
    </p:extLst>
  </p:cSld>
  <p:clrMapOvr>
    <a:masterClrMapping/>
  </p:clrMapOvr>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91369" y="1318891"/>
            <a:ext cx="7561262" cy="5170646"/>
          </a:xfrm>
          <a:prstGeom prst="rect">
            <a:avLst/>
          </a:prstGeom>
          <a:noFill/>
        </p:spPr>
        <p:txBody>
          <a:bodyPr>
            <a:spAutoFit/>
          </a:bodyPr>
          <a:lstStyle/>
          <a:p>
            <a:pPr algn="ctr" defTabSz="457200">
              <a:defRPr/>
            </a:pPr>
            <a:r>
              <a:rPr lang="en-ZA" sz="3600" b="1" dirty="0" smtClean="0">
                <a:solidFill>
                  <a:prstClr val="white"/>
                </a:solidFill>
                <a:latin typeface="Arial" panose="020B0604020202020204" pitchFamily="34" charset="0"/>
                <a:cs typeface="Arial" panose="020B0604020202020204" pitchFamily="34" charset="0"/>
              </a:rPr>
              <a:t>Thank you</a:t>
            </a:r>
          </a:p>
          <a:p>
            <a:pPr algn="ctr" defTabSz="457200">
              <a:defRPr/>
            </a:pPr>
            <a:endParaRPr lang="en-ZA" sz="3600" b="1" dirty="0" smtClean="0">
              <a:solidFill>
                <a:prstClr val="white"/>
              </a:solidFill>
              <a:latin typeface="Arial" panose="020B0604020202020204" pitchFamily="34" charset="0"/>
              <a:cs typeface="Arial" panose="020B0604020202020204" pitchFamily="34" charset="0"/>
            </a:endParaRPr>
          </a:p>
          <a:p>
            <a:pPr algn="ctr" defTabSz="457200">
              <a:defRPr/>
            </a:pPr>
            <a:endParaRPr lang="en-ZA" sz="2600" b="1" dirty="0" smtClean="0">
              <a:solidFill>
                <a:prstClr val="white"/>
              </a:solidFill>
              <a:latin typeface="Arial" panose="020B0604020202020204" pitchFamily="34" charset="0"/>
              <a:cs typeface="Arial" panose="020B0604020202020204" pitchFamily="34" charset="0"/>
            </a:endParaRPr>
          </a:p>
          <a:p>
            <a:pPr algn="ctr" defTabSz="457200">
              <a:defRPr/>
            </a:pPr>
            <a:endParaRPr lang="en-ZA" sz="2600" b="1" dirty="0" smtClean="0">
              <a:solidFill>
                <a:prstClr val="white"/>
              </a:solidFill>
              <a:latin typeface="Arial" panose="020B0604020202020204" pitchFamily="34" charset="0"/>
              <a:cs typeface="Arial" panose="020B0604020202020204" pitchFamily="34" charset="0"/>
            </a:endParaRPr>
          </a:p>
          <a:p>
            <a:pPr algn="ctr" defTabSz="457200">
              <a:defRPr/>
            </a:pPr>
            <a:endParaRPr lang="en-ZA" sz="2600" b="1" dirty="0">
              <a:solidFill>
                <a:prstClr val="white"/>
              </a:solidFill>
              <a:latin typeface="Arial" panose="020B0604020202020204" pitchFamily="34" charset="0"/>
              <a:cs typeface="Arial" panose="020B0604020202020204" pitchFamily="34" charset="0"/>
            </a:endParaRPr>
          </a:p>
          <a:p>
            <a:pPr algn="ctr" defTabSz="457200">
              <a:defRPr/>
            </a:pPr>
            <a:endParaRPr lang="en-ZA" sz="2600" b="1" dirty="0" smtClean="0">
              <a:solidFill>
                <a:prstClr val="white"/>
              </a:solidFill>
              <a:latin typeface="Arial" panose="020B0604020202020204" pitchFamily="34" charset="0"/>
              <a:cs typeface="Arial" panose="020B0604020202020204" pitchFamily="34" charset="0"/>
            </a:endParaRPr>
          </a:p>
          <a:p>
            <a:pPr algn="ctr" defTabSz="457200">
              <a:defRPr/>
            </a:pPr>
            <a:endParaRPr lang="en-ZA" sz="2600" b="1" dirty="0">
              <a:solidFill>
                <a:prstClr val="white"/>
              </a:solidFill>
              <a:latin typeface="Arial" panose="020B0604020202020204" pitchFamily="34" charset="0"/>
              <a:cs typeface="Arial" panose="020B0604020202020204" pitchFamily="34" charset="0"/>
            </a:endParaRPr>
          </a:p>
          <a:p>
            <a:pPr algn="ctr" defTabSz="457200">
              <a:defRPr/>
            </a:pPr>
            <a:r>
              <a:rPr lang="en-ZA" sz="2600" b="1" dirty="0" smtClean="0">
                <a:solidFill>
                  <a:schemeClr val="tx2">
                    <a:lumMod val="75000"/>
                  </a:schemeClr>
                </a:solidFill>
                <a:latin typeface="Arial" panose="020B0604020202020204" pitchFamily="34" charset="0"/>
                <a:cs typeface="Arial" panose="020B0604020202020204" pitchFamily="34" charset="0"/>
              </a:rPr>
              <a:t>ALeroux1@csir.co.za</a:t>
            </a:r>
          </a:p>
          <a:p>
            <a:pPr algn="ctr" defTabSz="457200">
              <a:defRPr/>
            </a:pPr>
            <a:endParaRPr lang="en-ZA" sz="2600" b="1" dirty="0" smtClean="0">
              <a:solidFill>
                <a:prstClr val="white"/>
              </a:solidFill>
              <a:latin typeface="Arial" panose="020B0604020202020204" pitchFamily="34" charset="0"/>
              <a:cs typeface="Arial" panose="020B0604020202020204" pitchFamily="34" charset="0"/>
            </a:endParaRPr>
          </a:p>
          <a:p>
            <a:pPr algn="ctr" defTabSz="457200">
              <a:defRPr/>
            </a:pPr>
            <a:endParaRPr lang="en-ZA" sz="2600" b="1" dirty="0">
              <a:solidFill>
                <a:prstClr val="white"/>
              </a:solidFill>
              <a:latin typeface="Arial" panose="020B0604020202020204" pitchFamily="34" charset="0"/>
              <a:cs typeface="Arial" panose="020B0604020202020204" pitchFamily="34" charset="0"/>
            </a:endParaRPr>
          </a:p>
          <a:p>
            <a:pPr algn="ctr" defTabSz="457200">
              <a:defRPr/>
            </a:pPr>
            <a:r>
              <a:rPr lang="en-ZA" sz="2600" b="1" dirty="0" smtClean="0">
                <a:solidFill>
                  <a:prstClr val="white"/>
                </a:solidFill>
                <a:latin typeface="Arial" panose="020B0604020202020204" pitchFamily="34" charset="0"/>
                <a:cs typeface="Arial" panose="020B0604020202020204" pitchFamily="34" charset="0"/>
              </a:rPr>
              <a:t> </a:t>
            </a:r>
            <a:endParaRPr lang="en-ZA" sz="2000" b="1" dirty="0">
              <a:solidFill>
                <a:prstClr val="white"/>
              </a:solidFill>
              <a:latin typeface="Arial" panose="020B0604020202020204" pitchFamily="34" charset="0"/>
              <a:cs typeface="Arial" panose="020B0604020202020204" pitchFamily="34" charset="0"/>
            </a:endParaRPr>
          </a:p>
          <a:p>
            <a:pPr algn="ctr" defTabSz="457200">
              <a:defRPr/>
            </a:pPr>
            <a:endParaRPr lang="en-ZA" sz="2400" b="1" dirty="0">
              <a:solidFill>
                <a:prstClr val="white"/>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667851027"/>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88" name="TextBox 21"/>
          <p:cNvSpPr txBox="1">
            <a:spLocks noChangeArrowheads="1"/>
          </p:cNvSpPr>
          <p:nvPr/>
        </p:nvSpPr>
        <p:spPr bwMode="auto">
          <a:xfrm>
            <a:off x="107504" y="129303"/>
            <a:ext cx="8617868"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r>
              <a:rPr lang="en-GB" sz="3200" b="1" dirty="0" smtClean="0">
                <a:solidFill>
                  <a:prstClr val="white"/>
                </a:solidFill>
                <a:latin typeface="Arial" charset="0"/>
              </a:rPr>
              <a:t>List of publications</a:t>
            </a:r>
            <a:endParaRPr lang="en-GB" sz="3200" b="1" dirty="0">
              <a:solidFill>
                <a:prstClr val="white"/>
              </a:solidFill>
              <a:latin typeface="Arial" charset="0"/>
            </a:endParaRPr>
          </a:p>
        </p:txBody>
      </p:sp>
      <p:sp>
        <p:nvSpPr>
          <p:cNvPr id="14" name="TextBox 13"/>
          <p:cNvSpPr txBox="1"/>
          <p:nvPr/>
        </p:nvSpPr>
        <p:spPr>
          <a:xfrm>
            <a:off x="107504" y="960201"/>
            <a:ext cx="9036496" cy="4154984"/>
          </a:xfrm>
          <a:prstGeom prst="rect">
            <a:avLst/>
          </a:prstGeom>
          <a:noFill/>
        </p:spPr>
        <p:txBody>
          <a:bodyPr wrap="square" rtlCol="0">
            <a:spAutoFit/>
          </a:bodyPr>
          <a:lstStyle/>
          <a:p>
            <a:pPr marL="285750" lvl="0" indent="-285750">
              <a:buFont typeface="Arial" panose="020B0604020202020204" pitchFamily="34" charset="0"/>
              <a:buChar char="•"/>
            </a:pPr>
            <a:r>
              <a:rPr lang="en-ZA" sz="1100" dirty="0" err="1">
                <a:solidFill>
                  <a:schemeClr val="accent1">
                    <a:lumMod val="50000"/>
                  </a:schemeClr>
                </a:solidFill>
              </a:rPr>
              <a:t>Tizora</a:t>
            </a:r>
            <a:r>
              <a:rPr lang="en-ZA" sz="1100" dirty="0">
                <a:solidFill>
                  <a:schemeClr val="accent1">
                    <a:lumMod val="50000"/>
                  </a:schemeClr>
                </a:solidFill>
              </a:rPr>
              <a:t> P, le Roux A, Mans G, Cooper A. Adapting the Dyna-Clue Model for simulating land use and land cover change in the Western Cape Province, South Africa. South Africa Journal of Geomagnetic</a:t>
            </a:r>
          </a:p>
          <a:p>
            <a:pPr marL="285750" indent="-285750">
              <a:buFont typeface="Arial" panose="020B0604020202020204" pitchFamily="34" charset="0"/>
              <a:buChar char="•"/>
            </a:pPr>
            <a:r>
              <a:rPr lang="en-ZA" sz="1100" dirty="0">
                <a:solidFill>
                  <a:schemeClr val="accent1">
                    <a:lumMod val="50000"/>
                  </a:schemeClr>
                </a:solidFill>
              </a:rPr>
              <a:t>Le Roux A, </a:t>
            </a:r>
            <a:r>
              <a:rPr lang="en-ZA" sz="1100" dirty="0" err="1">
                <a:solidFill>
                  <a:schemeClr val="accent1">
                    <a:lumMod val="50000"/>
                  </a:schemeClr>
                </a:solidFill>
              </a:rPr>
              <a:t>Augustijn</a:t>
            </a:r>
            <a:r>
              <a:rPr lang="en-ZA" sz="1100" dirty="0">
                <a:solidFill>
                  <a:schemeClr val="accent1">
                    <a:lumMod val="50000"/>
                  </a:schemeClr>
                </a:solidFill>
              </a:rPr>
              <a:t> P.W.M. 2017. Quantifying the spatial implications of future land use policies in South Africa. Article in South African Geography Journal. Volume 99, Issue 1 (2017), page 29-51.</a:t>
            </a:r>
          </a:p>
          <a:p>
            <a:pPr marL="285750" indent="-285750">
              <a:buFont typeface="Arial" panose="020B0604020202020204" pitchFamily="34" charset="0"/>
              <a:buChar char="•"/>
            </a:pPr>
            <a:r>
              <a:rPr lang="en-ZA" sz="1100" dirty="0" err="1">
                <a:solidFill>
                  <a:schemeClr val="accent1">
                    <a:lumMod val="50000"/>
                  </a:schemeClr>
                </a:solidFill>
              </a:rPr>
              <a:t>Ludick</a:t>
            </a:r>
            <a:r>
              <a:rPr lang="en-ZA" sz="1100" dirty="0">
                <a:solidFill>
                  <a:schemeClr val="accent1">
                    <a:lumMod val="50000"/>
                  </a:schemeClr>
                </a:solidFill>
              </a:rPr>
              <a:t> C &amp; le Roux A. Simulating the impact of planning policies on the City of Tshwane. A geospatial modelling approach using the What-if planning support model. </a:t>
            </a:r>
            <a:r>
              <a:rPr lang="en-ZA" sz="1100" dirty="0" err="1">
                <a:solidFill>
                  <a:schemeClr val="accent1">
                    <a:lumMod val="50000"/>
                  </a:schemeClr>
                </a:solidFill>
              </a:rPr>
              <a:t>AfricaGEO</a:t>
            </a:r>
            <a:r>
              <a:rPr lang="en-ZA" sz="1100" dirty="0">
                <a:solidFill>
                  <a:schemeClr val="accent1">
                    <a:lumMod val="50000"/>
                  </a:schemeClr>
                </a:solidFill>
              </a:rPr>
              <a:t> conference 2018. </a:t>
            </a:r>
          </a:p>
          <a:p>
            <a:pPr marL="285750" indent="-285750">
              <a:buFont typeface="Arial" panose="020B0604020202020204" pitchFamily="34" charset="0"/>
              <a:buChar char="•"/>
            </a:pPr>
            <a:r>
              <a:rPr lang="en-ZA" sz="1100" dirty="0" err="1">
                <a:solidFill>
                  <a:schemeClr val="accent1">
                    <a:lumMod val="50000"/>
                  </a:schemeClr>
                </a:solidFill>
              </a:rPr>
              <a:t>Tizora</a:t>
            </a:r>
            <a:r>
              <a:rPr lang="en-ZA" sz="1100" dirty="0">
                <a:solidFill>
                  <a:schemeClr val="accent1">
                    <a:lumMod val="50000"/>
                  </a:schemeClr>
                </a:solidFill>
              </a:rPr>
              <a:t> P, Le Roux A, Mans G &amp; Cooper A. 2016. Land Use and Land Cover change in the Western Cape Province: Quantification of change &amp; understanding of driving factors. Planning Africa 2016. P. 108-125 </a:t>
            </a:r>
          </a:p>
          <a:p>
            <a:pPr marL="285750" indent="-285750">
              <a:buFont typeface="Arial" panose="020B0604020202020204" pitchFamily="34" charset="0"/>
              <a:buChar char="•"/>
            </a:pPr>
            <a:r>
              <a:rPr lang="en-ZA" sz="1100" dirty="0">
                <a:solidFill>
                  <a:schemeClr val="accent1">
                    <a:lumMod val="50000"/>
                  </a:schemeClr>
                </a:solidFill>
              </a:rPr>
              <a:t>Coetzee M, </a:t>
            </a:r>
            <a:r>
              <a:rPr lang="en-ZA" sz="1100" dirty="0" err="1">
                <a:solidFill>
                  <a:schemeClr val="accent1">
                    <a:lumMod val="50000"/>
                  </a:schemeClr>
                </a:solidFill>
              </a:rPr>
              <a:t>Waldeck</a:t>
            </a:r>
            <a:r>
              <a:rPr lang="en-ZA" sz="1100" dirty="0">
                <a:solidFill>
                  <a:schemeClr val="accent1">
                    <a:lumMod val="50000"/>
                  </a:schemeClr>
                </a:solidFill>
              </a:rPr>
              <a:t> L, Le Roux A, </a:t>
            </a:r>
            <a:r>
              <a:rPr lang="en-ZA" sz="1100" dirty="0" err="1">
                <a:solidFill>
                  <a:schemeClr val="accent1">
                    <a:lumMod val="50000"/>
                  </a:schemeClr>
                </a:solidFill>
              </a:rPr>
              <a:t>Meiklejohn</a:t>
            </a:r>
            <a:r>
              <a:rPr lang="en-ZA" sz="1100" dirty="0">
                <a:solidFill>
                  <a:schemeClr val="accent1">
                    <a:lumMod val="50000"/>
                  </a:schemeClr>
                </a:solidFill>
              </a:rPr>
              <a:t> C, van </a:t>
            </a:r>
            <a:r>
              <a:rPr lang="en-ZA" sz="1100" dirty="0" err="1">
                <a:solidFill>
                  <a:schemeClr val="accent1">
                    <a:lumMod val="50000"/>
                  </a:schemeClr>
                </a:solidFill>
              </a:rPr>
              <a:t>Niekerk</a:t>
            </a:r>
            <a:r>
              <a:rPr lang="en-ZA" sz="1100" dirty="0">
                <a:solidFill>
                  <a:schemeClr val="accent1">
                    <a:lumMod val="50000"/>
                  </a:schemeClr>
                </a:solidFill>
              </a:rPr>
              <a:t> W, </a:t>
            </a:r>
            <a:r>
              <a:rPr lang="en-ZA" sz="1100" dirty="0" err="1">
                <a:solidFill>
                  <a:schemeClr val="accent1">
                    <a:lumMod val="50000"/>
                  </a:schemeClr>
                </a:solidFill>
              </a:rPr>
              <a:t>Leuta</a:t>
            </a:r>
            <a:r>
              <a:rPr lang="en-ZA" sz="1100" dirty="0">
                <a:solidFill>
                  <a:schemeClr val="accent1">
                    <a:lumMod val="50000"/>
                  </a:schemeClr>
                </a:solidFill>
              </a:rPr>
              <a:t> T. 2014. Spatial policy, planning and infrastructure investment: Lessons from urban simulations in three South African cities. Town and Regional Planning: Issue 64 (2014), page 1-9. </a:t>
            </a:r>
          </a:p>
          <a:p>
            <a:pPr marL="285750" indent="-285750">
              <a:buFont typeface="Arial" panose="020B0604020202020204" pitchFamily="34" charset="0"/>
              <a:buChar char="•"/>
            </a:pPr>
            <a:r>
              <a:rPr lang="en-ZA" sz="1100" dirty="0" err="1">
                <a:solidFill>
                  <a:schemeClr val="accent1">
                    <a:lumMod val="50000"/>
                  </a:schemeClr>
                </a:solidFill>
              </a:rPr>
              <a:t>Waldeck</a:t>
            </a:r>
            <a:r>
              <a:rPr lang="en-ZA" sz="1100" dirty="0">
                <a:solidFill>
                  <a:schemeClr val="accent1">
                    <a:lumMod val="50000"/>
                  </a:schemeClr>
                </a:solidFill>
              </a:rPr>
              <a:t>, J.L. &amp; Van </a:t>
            </a:r>
            <a:r>
              <a:rPr lang="en-ZA" sz="1100" dirty="0" err="1">
                <a:solidFill>
                  <a:schemeClr val="accent1">
                    <a:lumMod val="50000"/>
                  </a:schemeClr>
                </a:solidFill>
              </a:rPr>
              <a:t>Heerden</a:t>
            </a:r>
            <a:r>
              <a:rPr lang="en-ZA" sz="1100" dirty="0">
                <a:solidFill>
                  <a:schemeClr val="accent1">
                    <a:lumMod val="50000"/>
                  </a:schemeClr>
                </a:solidFill>
              </a:rPr>
              <a:t>, Q. 2016. Integrated land-use and transportation modelling in developing countries: using </a:t>
            </a:r>
            <a:r>
              <a:rPr lang="en-ZA" sz="1100" dirty="0" err="1">
                <a:solidFill>
                  <a:schemeClr val="accent1">
                    <a:lumMod val="50000"/>
                  </a:schemeClr>
                </a:solidFill>
              </a:rPr>
              <a:t>OpenTripPlanner</a:t>
            </a:r>
            <a:r>
              <a:rPr lang="en-ZA" sz="1100" dirty="0">
                <a:solidFill>
                  <a:schemeClr val="accent1">
                    <a:lumMod val="50000"/>
                  </a:schemeClr>
                </a:solidFill>
              </a:rPr>
              <a:t> to determine lowest-cost commute trips. Book Chapter in: </a:t>
            </a:r>
            <a:r>
              <a:rPr lang="en-ZA" sz="1100" i="1" dirty="0">
                <a:solidFill>
                  <a:schemeClr val="accent1">
                    <a:lumMod val="50000"/>
                  </a:schemeClr>
                </a:solidFill>
              </a:rPr>
              <a:t>Transportation, Land Use, and Integration: Applications in Developing Countries</a:t>
            </a:r>
            <a:r>
              <a:rPr lang="en-ZA" sz="1100" dirty="0">
                <a:solidFill>
                  <a:schemeClr val="accent1">
                    <a:lumMod val="50000"/>
                  </a:schemeClr>
                </a:solidFill>
              </a:rPr>
              <a:t>. Edited by: I.M. </a:t>
            </a:r>
            <a:r>
              <a:rPr lang="en-ZA" sz="1100" dirty="0" err="1">
                <a:solidFill>
                  <a:schemeClr val="accent1">
                    <a:lumMod val="50000"/>
                  </a:schemeClr>
                </a:solidFill>
              </a:rPr>
              <a:t>Schoeman</a:t>
            </a:r>
            <a:r>
              <a:rPr lang="en-ZA" sz="1100" dirty="0">
                <a:solidFill>
                  <a:schemeClr val="accent1">
                    <a:lumMod val="50000"/>
                  </a:schemeClr>
                </a:solidFill>
              </a:rPr>
              <a:t>. Published by: WIT Press. ISBN: 978-1-78466-233-2. </a:t>
            </a:r>
          </a:p>
          <a:p>
            <a:pPr marL="285750" indent="-285750">
              <a:buFont typeface="Arial" panose="020B0604020202020204" pitchFamily="34" charset="0"/>
              <a:buChar char="•"/>
            </a:pPr>
            <a:r>
              <a:rPr lang="en-ZA" sz="1100" dirty="0">
                <a:solidFill>
                  <a:schemeClr val="accent1">
                    <a:lumMod val="50000"/>
                  </a:schemeClr>
                </a:solidFill>
              </a:rPr>
              <a:t>Van </a:t>
            </a:r>
            <a:r>
              <a:rPr lang="en-ZA" sz="1100" dirty="0" err="1">
                <a:solidFill>
                  <a:schemeClr val="accent1">
                    <a:lumMod val="50000"/>
                  </a:schemeClr>
                </a:solidFill>
              </a:rPr>
              <a:t>Heerden</a:t>
            </a:r>
            <a:r>
              <a:rPr lang="en-ZA" sz="1100" dirty="0">
                <a:solidFill>
                  <a:schemeClr val="accent1">
                    <a:lumMod val="50000"/>
                  </a:schemeClr>
                </a:solidFill>
              </a:rPr>
              <a:t>, Q., </a:t>
            </a:r>
            <a:r>
              <a:rPr lang="en-ZA" sz="1100" dirty="0" err="1">
                <a:solidFill>
                  <a:schemeClr val="accent1">
                    <a:lumMod val="50000"/>
                  </a:schemeClr>
                </a:solidFill>
              </a:rPr>
              <a:t>Ludick</a:t>
            </a:r>
            <a:r>
              <a:rPr lang="en-ZA" sz="1100" dirty="0">
                <a:solidFill>
                  <a:schemeClr val="accent1">
                    <a:lumMod val="50000"/>
                  </a:schemeClr>
                </a:solidFill>
              </a:rPr>
              <a:t>, C. le Roux, A., Mans, G., </a:t>
            </a:r>
            <a:r>
              <a:rPr lang="en-ZA" sz="1100" dirty="0" err="1">
                <a:solidFill>
                  <a:schemeClr val="accent1">
                    <a:lumMod val="50000"/>
                  </a:schemeClr>
                </a:solidFill>
              </a:rPr>
              <a:t>Veramoothea</a:t>
            </a:r>
            <a:r>
              <a:rPr lang="en-ZA" sz="1100" dirty="0">
                <a:solidFill>
                  <a:schemeClr val="accent1">
                    <a:lumMod val="50000"/>
                  </a:schemeClr>
                </a:solidFill>
              </a:rPr>
              <a:t>, P &amp; </a:t>
            </a:r>
            <a:r>
              <a:rPr lang="en-ZA" sz="1100" dirty="0" err="1">
                <a:solidFill>
                  <a:schemeClr val="accent1">
                    <a:lumMod val="50000"/>
                  </a:schemeClr>
                </a:solidFill>
              </a:rPr>
              <a:t>Gxumisa</a:t>
            </a:r>
            <a:r>
              <a:rPr lang="en-ZA" sz="1100" dirty="0">
                <a:solidFill>
                  <a:schemeClr val="accent1">
                    <a:lumMod val="50000"/>
                  </a:schemeClr>
                </a:solidFill>
              </a:rPr>
              <a:t>, A. Predicting urban growth in the city of Tshwane using SLEUTH. Unpublished paper. 2018. </a:t>
            </a:r>
          </a:p>
          <a:p>
            <a:pPr marL="285750" indent="-285750">
              <a:buFont typeface="Arial" panose="020B0604020202020204" pitchFamily="34" charset="0"/>
              <a:buChar char="•"/>
            </a:pPr>
            <a:r>
              <a:rPr lang="en-ZA" sz="1100" dirty="0">
                <a:solidFill>
                  <a:schemeClr val="accent1">
                    <a:lumMod val="50000"/>
                  </a:schemeClr>
                </a:solidFill>
              </a:rPr>
              <a:t>Le Roux, A., </a:t>
            </a:r>
            <a:r>
              <a:rPr lang="en-ZA" sz="1100" dirty="0" err="1">
                <a:solidFill>
                  <a:schemeClr val="accent1">
                    <a:lumMod val="50000"/>
                  </a:schemeClr>
                </a:solidFill>
              </a:rPr>
              <a:t>Makhanya-Khuluse</a:t>
            </a:r>
            <a:r>
              <a:rPr lang="en-ZA" sz="1100" dirty="0">
                <a:solidFill>
                  <a:schemeClr val="accent1">
                    <a:lumMod val="50000"/>
                  </a:schemeClr>
                </a:solidFill>
              </a:rPr>
              <a:t>, S., Mans, G., Wools, L., van </a:t>
            </a:r>
            <a:r>
              <a:rPr lang="en-ZA" sz="1100" dirty="0" err="1">
                <a:solidFill>
                  <a:schemeClr val="accent1">
                    <a:lumMod val="50000"/>
                  </a:schemeClr>
                </a:solidFill>
              </a:rPr>
              <a:t>Tonder</a:t>
            </a:r>
            <a:r>
              <a:rPr lang="en-ZA" sz="1100" dirty="0">
                <a:solidFill>
                  <a:schemeClr val="accent1">
                    <a:lumMod val="50000"/>
                  </a:schemeClr>
                </a:solidFill>
              </a:rPr>
              <a:t>, L., &amp; Arnold, K. Intra-Settlement growth model. Constructing a model for predicting the growth and decline of settlements across South Africa. (Unpublished) </a:t>
            </a:r>
          </a:p>
          <a:p>
            <a:pPr marL="285750" indent="-285750">
              <a:buFont typeface="Arial" panose="020B0604020202020204" pitchFamily="34" charset="0"/>
              <a:buChar char="•"/>
            </a:pPr>
            <a:r>
              <a:rPr lang="en-ZA" sz="1100" dirty="0">
                <a:solidFill>
                  <a:schemeClr val="accent1">
                    <a:lumMod val="50000"/>
                  </a:schemeClr>
                </a:solidFill>
              </a:rPr>
              <a:t>Le Roux, A., </a:t>
            </a:r>
            <a:r>
              <a:rPr lang="en-ZA" sz="1100" dirty="0" err="1">
                <a:solidFill>
                  <a:schemeClr val="accent1">
                    <a:lumMod val="50000"/>
                  </a:schemeClr>
                </a:solidFill>
              </a:rPr>
              <a:t>Mokilane</a:t>
            </a:r>
            <a:r>
              <a:rPr lang="en-ZA" sz="1100" dirty="0">
                <a:solidFill>
                  <a:schemeClr val="accent1">
                    <a:lumMod val="50000"/>
                  </a:schemeClr>
                </a:solidFill>
              </a:rPr>
              <a:t>, P., </a:t>
            </a:r>
            <a:r>
              <a:rPr lang="en-ZA" sz="1100" dirty="0" err="1">
                <a:solidFill>
                  <a:schemeClr val="accent1">
                    <a:lumMod val="50000"/>
                  </a:schemeClr>
                </a:solidFill>
              </a:rPr>
              <a:t>McKelly</a:t>
            </a:r>
            <a:r>
              <a:rPr lang="en-ZA" sz="1100" dirty="0">
                <a:solidFill>
                  <a:schemeClr val="accent1">
                    <a:lumMod val="50000"/>
                  </a:schemeClr>
                </a:solidFill>
              </a:rPr>
              <a:t>, D., van </a:t>
            </a:r>
            <a:r>
              <a:rPr lang="en-ZA" sz="1100" dirty="0" err="1">
                <a:solidFill>
                  <a:schemeClr val="accent1">
                    <a:lumMod val="50000"/>
                  </a:schemeClr>
                </a:solidFill>
              </a:rPr>
              <a:t>Huyssteen</a:t>
            </a:r>
            <a:r>
              <a:rPr lang="en-ZA" sz="1100" dirty="0">
                <a:solidFill>
                  <a:schemeClr val="accent1">
                    <a:lumMod val="50000"/>
                  </a:schemeClr>
                </a:solidFill>
              </a:rPr>
              <a:t>, E. &amp; Mans, G. 2015. Technical input requirements to use the DYNA_CLUE model. The Frances Baard- Clue application. Unpublished technical Report. CSIR GWDMS No: 250223</a:t>
            </a:r>
          </a:p>
          <a:p>
            <a:pPr marL="285750" indent="-285750">
              <a:buFont typeface="Arial" panose="020B0604020202020204" pitchFamily="34" charset="0"/>
              <a:buChar char="•"/>
            </a:pPr>
            <a:r>
              <a:rPr lang="en-ZA" sz="1100" dirty="0">
                <a:solidFill>
                  <a:schemeClr val="accent1">
                    <a:lumMod val="50000"/>
                  </a:schemeClr>
                </a:solidFill>
              </a:rPr>
              <a:t>Le Roux, A. 2013. Implementing land use change models in the developing world. Reshaping cities through urban land use modelling. Presentation at 2013 ESRI International user conference, San </a:t>
            </a:r>
            <a:r>
              <a:rPr lang="en-ZA" sz="1100" dirty="0" err="1">
                <a:solidFill>
                  <a:schemeClr val="accent1">
                    <a:lumMod val="50000"/>
                  </a:schemeClr>
                </a:solidFill>
              </a:rPr>
              <a:t>Dieg</a:t>
            </a:r>
            <a:r>
              <a:rPr lang="en-ZA" sz="1100" dirty="0">
                <a:solidFill>
                  <a:schemeClr val="accent1">
                    <a:lumMod val="50000"/>
                  </a:schemeClr>
                </a:solidFill>
              </a:rPr>
              <a:t>, California, USA. </a:t>
            </a:r>
          </a:p>
          <a:p>
            <a:pPr marL="285750" indent="-285750">
              <a:buFont typeface="Arial" panose="020B0604020202020204" pitchFamily="34" charset="0"/>
              <a:buChar char="•"/>
            </a:pPr>
            <a:r>
              <a:rPr lang="en-ZA" sz="1100" dirty="0">
                <a:solidFill>
                  <a:schemeClr val="accent1">
                    <a:lumMod val="50000"/>
                  </a:schemeClr>
                </a:solidFill>
              </a:rPr>
              <a:t>Le Roux A.2016. 2 Part lecture series. ‘Modelling &amp; Simulating to answer the ‘What-if’ questions’ presented to final year Geo-informatics students at UP.</a:t>
            </a:r>
          </a:p>
          <a:p>
            <a:pPr marL="285750" indent="-285750">
              <a:buFont typeface="Arial" panose="020B0604020202020204" pitchFamily="34" charset="0"/>
              <a:buChar char="•"/>
            </a:pPr>
            <a:r>
              <a:rPr lang="en-ZA" sz="1100" dirty="0">
                <a:solidFill>
                  <a:schemeClr val="accent1">
                    <a:lumMod val="50000"/>
                  </a:schemeClr>
                </a:solidFill>
              </a:rPr>
              <a:t>2014. Mr P.G dos Santos &amp; A. Le Roux. Simulating the growth of backyard shack formation in the Johannesburg Metropolitan Municipality. </a:t>
            </a:r>
          </a:p>
        </p:txBody>
      </p:sp>
    </p:spTree>
    <p:extLst>
      <p:ext uri="{BB962C8B-B14F-4D97-AF65-F5344CB8AC3E}">
        <p14:creationId xmlns:p14="http://schemas.microsoft.com/office/powerpoint/2010/main" val="3442822537"/>
      </p:ext>
    </p:extLst>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3"/>
          <p:cNvSpPr txBox="1">
            <a:spLocks/>
          </p:cNvSpPr>
          <p:nvPr/>
        </p:nvSpPr>
        <p:spPr>
          <a:xfrm>
            <a:off x="338138" y="204787"/>
            <a:ext cx="7812088" cy="547688"/>
          </a:xfrm>
          <a:prstGeom prst="rect">
            <a:avLst/>
          </a:prstGeom>
        </p:spPr>
        <p:txBody>
          <a:bodyPr vert="horz" lIns="91440" tIns="45720" rIns="91440" bIns="45720" rtlCol="0" anchor="ctr">
            <a:normAutofit/>
          </a:bodyPr>
          <a:lstStyle>
            <a:lvl1pPr algn="l" defTabSz="457200" rtl="0" eaLnBrk="1" latinLnBrk="0" hangingPunct="1">
              <a:spcBef>
                <a:spcPct val="0"/>
              </a:spcBef>
              <a:buNone/>
              <a:defRPr sz="2800" b="1" kern="1200">
                <a:solidFill>
                  <a:schemeClr val="bg1"/>
                </a:solidFill>
                <a:latin typeface="Arial"/>
                <a:ea typeface="+mj-ea"/>
                <a:cs typeface="Arial"/>
              </a:defRPr>
            </a:lvl1pPr>
          </a:lstStyle>
          <a:p>
            <a:r>
              <a:rPr lang="en-ZA" dirty="0" smtClean="0">
                <a:latin typeface="Arial" panose="020B0604020202020204" pitchFamily="34" charset="0"/>
                <a:cs typeface="Arial" panose="020B0604020202020204" pitchFamily="34" charset="0"/>
              </a:rPr>
              <a:t>The spatial planning challenge</a:t>
            </a:r>
            <a:endParaRPr lang="en-GB" dirty="0">
              <a:latin typeface="Arial" panose="020B0604020202020204" pitchFamily="34" charset="0"/>
              <a:cs typeface="Arial" panose="020B0604020202020204" pitchFamily="34" charset="0"/>
            </a:endParaRPr>
          </a:p>
        </p:txBody>
      </p:sp>
      <p:sp>
        <p:nvSpPr>
          <p:cNvPr id="6" name="Content Placeholder 5"/>
          <p:cNvSpPr>
            <a:spLocks noGrp="1"/>
          </p:cNvSpPr>
          <p:nvPr>
            <p:ph sz="quarter" idx="10"/>
          </p:nvPr>
        </p:nvSpPr>
        <p:spPr>
          <a:xfrm>
            <a:off x="129382" y="793152"/>
            <a:ext cx="9014618" cy="3381375"/>
          </a:xfrm>
        </p:spPr>
        <p:txBody>
          <a:bodyPr>
            <a:normAutofit/>
          </a:bodyPr>
          <a:lstStyle/>
          <a:p>
            <a:pPr marL="0" indent="0">
              <a:buNone/>
            </a:pPr>
            <a:endParaRPr lang="en-ZA" sz="1600" dirty="0"/>
          </a:p>
          <a:p>
            <a:r>
              <a:rPr lang="en-ZA" sz="1600" dirty="0" smtClean="0">
                <a:solidFill>
                  <a:schemeClr val="tx2">
                    <a:lumMod val="50000"/>
                  </a:schemeClr>
                </a:solidFill>
                <a:latin typeface="+mn-lt"/>
              </a:rPr>
              <a:t>Policies can have unintended consequences</a:t>
            </a:r>
            <a:endParaRPr lang="en-ZA" sz="1600" dirty="0">
              <a:solidFill>
                <a:schemeClr val="tx2">
                  <a:lumMod val="50000"/>
                </a:schemeClr>
              </a:solidFill>
              <a:latin typeface="+mn-lt"/>
            </a:endParaRPr>
          </a:p>
          <a:p>
            <a:r>
              <a:rPr lang="en-ZA" sz="1600" dirty="0" smtClean="0">
                <a:solidFill>
                  <a:schemeClr val="tx2">
                    <a:lumMod val="50000"/>
                  </a:schemeClr>
                </a:solidFill>
                <a:latin typeface="+mn-lt"/>
              </a:rPr>
              <a:t>Consequences that can irreversible change the landscape </a:t>
            </a:r>
          </a:p>
          <a:p>
            <a:r>
              <a:rPr lang="en-ZA" sz="1600" dirty="0">
                <a:solidFill>
                  <a:schemeClr val="tx2">
                    <a:lumMod val="50000"/>
                  </a:schemeClr>
                </a:solidFill>
                <a:latin typeface="+mn-lt"/>
                <a:cs typeface="Times New Roman" panose="02020603050405020304" pitchFamily="18" charset="0"/>
              </a:rPr>
              <a:t>Even with well-designed planning policies there is still a great uncertainty to </a:t>
            </a:r>
            <a:r>
              <a:rPr lang="en-ZA" sz="1600" dirty="0" smtClean="0">
                <a:solidFill>
                  <a:schemeClr val="tx2">
                    <a:lumMod val="50000"/>
                  </a:schemeClr>
                </a:solidFill>
                <a:latin typeface="+mn-lt"/>
                <a:cs typeface="Times New Roman" panose="02020603050405020304" pitchFamily="18" charset="0"/>
              </a:rPr>
              <a:t> how areas will develop and what the impact thereof will be on the environment and our livelihoods</a:t>
            </a:r>
          </a:p>
          <a:p>
            <a:endParaRPr lang="en-ZA" sz="1600" dirty="0">
              <a:solidFill>
                <a:schemeClr val="tx2">
                  <a:lumMod val="50000"/>
                </a:schemeClr>
              </a:solidFill>
              <a:latin typeface="+mn-lt"/>
              <a:cs typeface="Times New Roman" panose="02020603050405020304" pitchFamily="18" charset="0"/>
            </a:endParaRPr>
          </a:p>
          <a:p>
            <a:pPr marL="0" indent="0">
              <a:buNone/>
            </a:pPr>
            <a:r>
              <a:rPr lang="en-ZA" sz="1600" b="1" dirty="0" smtClean="0">
                <a:solidFill>
                  <a:schemeClr val="tx2">
                    <a:lumMod val="50000"/>
                  </a:schemeClr>
                </a:solidFill>
                <a:latin typeface="+mn-lt"/>
              </a:rPr>
              <a:t>Example</a:t>
            </a:r>
            <a:endParaRPr lang="en-ZA" sz="1600" b="1" dirty="0">
              <a:solidFill>
                <a:schemeClr val="tx2">
                  <a:lumMod val="50000"/>
                </a:schemeClr>
              </a:solidFill>
              <a:latin typeface="+mn-lt"/>
            </a:endParaRPr>
          </a:p>
          <a:p>
            <a:r>
              <a:rPr lang="en-ZA" sz="1600" dirty="0" smtClean="0">
                <a:solidFill>
                  <a:schemeClr val="tx2">
                    <a:lumMod val="50000"/>
                  </a:schemeClr>
                </a:solidFill>
                <a:latin typeface="+mn-lt"/>
              </a:rPr>
              <a:t>1990 – 2013 WC significant </a:t>
            </a:r>
            <a:r>
              <a:rPr lang="en-ZA" sz="1600" b="1" dirty="0" smtClean="0">
                <a:solidFill>
                  <a:schemeClr val="tx2">
                    <a:lumMod val="50000"/>
                  </a:schemeClr>
                </a:solidFill>
                <a:latin typeface="+mn-lt"/>
              </a:rPr>
              <a:t>decrease</a:t>
            </a:r>
            <a:r>
              <a:rPr lang="en-ZA" sz="1600" dirty="0" smtClean="0">
                <a:solidFill>
                  <a:schemeClr val="tx2">
                    <a:lumMod val="50000"/>
                  </a:schemeClr>
                </a:solidFill>
                <a:latin typeface="+mn-lt"/>
              </a:rPr>
              <a:t> in forest plantations</a:t>
            </a:r>
            <a:r>
              <a:rPr lang="en-ZA" sz="1600" dirty="0">
                <a:solidFill>
                  <a:schemeClr val="tx2">
                    <a:lumMod val="50000"/>
                  </a:schemeClr>
                </a:solidFill>
                <a:latin typeface="+mn-lt"/>
              </a:rPr>
              <a:t> </a:t>
            </a:r>
            <a:r>
              <a:rPr lang="en-ZA" sz="1600" dirty="0" smtClean="0">
                <a:solidFill>
                  <a:schemeClr val="tx2">
                    <a:lumMod val="50000"/>
                  </a:schemeClr>
                </a:solidFill>
                <a:latin typeface="+mn-lt"/>
              </a:rPr>
              <a:t>&amp; marginal </a:t>
            </a:r>
            <a:r>
              <a:rPr lang="en-ZA" sz="1600" b="1" dirty="0" smtClean="0">
                <a:solidFill>
                  <a:schemeClr val="tx2">
                    <a:lumMod val="50000"/>
                  </a:schemeClr>
                </a:solidFill>
                <a:latin typeface="+mn-lt"/>
              </a:rPr>
              <a:t>increase</a:t>
            </a:r>
            <a:r>
              <a:rPr lang="en-ZA" sz="1600" dirty="0" smtClean="0">
                <a:solidFill>
                  <a:schemeClr val="tx2">
                    <a:lumMod val="50000"/>
                  </a:schemeClr>
                </a:solidFill>
                <a:latin typeface="+mn-lt"/>
              </a:rPr>
              <a:t> in urban/built-up areas, mines &amp; quarries, woodlands &amp; scrublands and fynbos</a:t>
            </a:r>
          </a:p>
          <a:p>
            <a:r>
              <a:rPr lang="en-ZA" sz="1600" dirty="0" smtClean="0">
                <a:solidFill>
                  <a:schemeClr val="tx2">
                    <a:lumMod val="50000"/>
                  </a:schemeClr>
                </a:solidFill>
                <a:latin typeface="+mn-lt"/>
              </a:rPr>
              <a:t>2001 the cabinet decommissioned 45 000ha forest plantations for agriculture, human settlements</a:t>
            </a:r>
          </a:p>
          <a:p>
            <a:r>
              <a:rPr lang="en-ZA" sz="1600" dirty="0" smtClean="0">
                <a:solidFill>
                  <a:schemeClr val="tx2">
                    <a:lumMod val="50000"/>
                  </a:schemeClr>
                </a:solidFill>
                <a:latin typeface="+mn-lt"/>
              </a:rPr>
              <a:t>2008 decision partially reversed </a:t>
            </a:r>
          </a:p>
          <a:p>
            <a:endParaRPr lang="en-ZA" dirty="0"/>
          </a:p>
        </p:txBody>
      </p:sp>
      <p:pic>
        <p:nvPicPr>
          <p:cNvPr id="8" name="Picture 7"/>
          <p:cNvPicPr>
            <a:picLocks noChangeAspect="1"/>
          </p:cNvPicPr>
          <p:nvPr/>
        </p:nvPicPr>
        <p:blipFill>
          <a:blip r:embed="rId3"/>
          <a:stretch>
            <a:fillRect/>
          </a:stretch>
        </p:blipFill>
        <p:spPr>
          <a:xfrm>
            <a:off x="7800406" y="4274820"/>
            <a:ext cx="1378409" cy="830580"/>
          </a:xfrm>
          <a:prstGeom prst="rect">
            <a:avLst/>
          </a:prstGeom>
        </p:spPr>
      </p:pic>
      <p:pic>
        <p:nvPicPr>
          <p:cNvPr id="3" name="Picture 2"/>
          <p:cNvPicPr>
            <a:picLocks noChangeAspect="1"/>
          </p:cNvPicPr>
          <p:nvPr/>
        </p:nvPicPr>
        <p:blipFill>
          <a:blip r:embed="rId4"/>
          <a:stretch>
            <a:fillRect/>
          </a:stretch>
        </p:blipFill>
        <p:spPr>
          <a:xfrm>
            <a:off x="298053" y="204787"/>
            <a:ext cx="8677275" cy="4838700"/>
          </a:xfrm>
          <a:prstGeom prst="rect">
            <a:avLst/>
          </a:prstGeom>
        </p:spPr>
      </p:pic>
    </p:spTree>
    <p:extLst>
      <p:ext uri="{BB962C8B-B14F-4D97-AF65-F5344CB8AC3E}">
        <p14:creationId xmlns:p14="http://schemas.microsoft.com/office/powerpoint/2010/main" val="27982873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195430" y="875794"/>
            <a:ext cx="8708727" cy="4558940"/>
          </a:xfrm>
          <a:prstGeom prst="rect">
            <a:avLst/>
          </a:prstGeom>
          <a:noFill/>
        </p:spPr>
        <p:txBody>
          <a:bodyPr wrap="square" rtlCol="0">
            <a:spAutoFit/>
          </a:bodyPr>
          <a:lstStyle/>
          <a:p>
            <a:pPr marL="214313" indent="-214313">
              <a:lnSpc>
                <a:spcPct val="150000"/>
              </a:lnSpc>
              <a:buFont typeface="Arial" panose="020B0604020202020204" pitchFamily="34" charset="0"/>
              <a:buChar char="•"/>
            </a:pPr>
            <a:r>
              <a:rPr lang="en-US" sz="1600" b="1" dirty="0" smtClean="0">
                <a:solidFill>
                  <a:schemeClr val="accent1">
                    <a:lumMod val="50000"/>
                  </a:schemeClr>
                </a:solidFill>
              </a:rPr>
              <a:t>Political Factors: </a:t>
            </a:r>
            <a:r>
              <a:rPr lang="en-US" sz="1400" dirty="0" smtClean="0">
                <a:solidFill>
                  <a:schemeClr val="accent1">
                    <a:lumMod val="50000"/>
                  </a:schemeClr>
                </a:solidFill>
              </a:rPr>
              <a:t>Play </a:t>
            </a:r>
            <a:r>
              <a:rPr lang="en-ZA" sz="1400" dirty="0">
                <a:solidFill>
                  <a:schemeClr val="accent1">
                    <a:lumMod val="50000"/>
                  </a:schemeClr>
                </a:solidFill>
              </a:rPr>
              <a:t>a significant role in land use change in South </a:t>
            </a:r>
            <a:r>
              <a:rPr lang="en-ZA" sz="1400" dirty="0" smtClean="0">
                <a:solidFill>
                  <a:schemeClr val="accent1">
                    <a:lumMod val="50000"/>
                  </a:schemeClr>
                </a:solidFill>
              </a:rPr>
              <a:t>Africa – Past &amp; Current</a:t>
            </a:r>
          </a:p>
          <a:p>
            <a:pPr marL="628650" lvl="1" indent="-285750">
              <a:lnSpc>
                <a:spcPct val="150000"/>
              </a:lnSpc>
              <a:buFont typeface="Arial" panose="020B0604020202020204" pitchFamily="34" charset="0"/>
              <a:buChar char="•"/>
            </a:pPr>
            <a:r>
              <a:rPr lang="en-US" sz="1400" dirty="0" smtClean="0">
                <a:solidFill>
                  <a:schemeClr val="accent1">
                    <a:lumMod val="50000"/>
                  </a:schemeClr>
                </a:solidFill>
              </a:rPr>
              <a:t>Legislations that control land use: </a:t>
            </a:r>
            <a:r>
              <a:rPr lang="en-ZA" sz="1400" dirty="0" smtClean="0">
                <a:solidFill>
                  <a:schemeClr val="accent1">
                    <a:lumMod val="50000"/>
                  </a:schemeClr>
                </a:solidFill>
              </a:rPr>
              <a:t>Constitution </a:t>
            </a:r>
            <a:r>
              <a:rPr lang="en-ZA" sz="1400" dirty="0">
                <a:solidFill>
                  <a:schemeClr val="accent1">
                    <a:lumMod val="50000"/>
                  </a:schemeClr>
                </a:solidFill>
              </a:rPr>
              <a:t>of South Africa No 108 of 1996, Municipal Systems Act No 32 of 2000, Development Facilitation Act No 67 of 1995, National Environment Management Act No 107 of 1998, Spatial Planning and Land Use Management Act no 16 of 2013 (SPLUMA)  </a:t>
            </a:r>
            <a:endParaRPr lang="en-ZA" sz="1400" dirty="0" smtClean="0">
              <a:solidFill>
                <a:schemeClr val="accent1">
                  <a:lumMod val="50000"/>
                </a:schemeClr>
              </a:solidFill>
            </a:endParaRPr>
          </a:p>
          <a:p>
            <a:pPr marL="214313" indent="-214313">
              <a:lnSpc>
                <a:spcPct val="150000"/>
              </a:lnSpc>
              <a:buFont typeface="Arial" panose="020B0604020202020204" pitchFamily="34" charset="0"/>
              <a:buChar char="•"/>
            </a:pPr>
            <a:r>
              <a:rPr lang="en-US" sz="1600" b="1" dirty="0">
                <a:solidFill>
                  <a:schemeClr val="accent1">
                    <a:lumMod val="50000"/>
                  </a:schemeClr>
                </a:solidFill>
              </a:rPr>
              <a:t>Economic Factors: </a:t>
            </a:r>
            <a:r>
              <a:rPr lang="en-US" sz="1400" dirty="0">
                <a:solidFill>
                  <a:schemeClr val="accent1">
                    <a:lumMod val="50000"/>
                  </a:schemeClr>
                </a:solidFill>
              </a:rPr>
              <a:t>land markets, access to capital, investments, subsidies and cost of production and </a:t>
            </a:r>
            <a:r>
              <a:rPr lang="en-US" sz="1400" dirty="0" smtClean="0">
                <a:solidFill>
                  <a:schemeClr val="accent1">
                    <a:lumMod val="50000"/>
                  </a:schemeClr>
                </a:solidFill>
              </a:rPr>
              <a:t>transportation. </a:t>
            </a:r>
          </a:p>
          <a:p>
            <a:pPr marL="214313" indent="-214313">
              <a:lnSpc>
                <a:spcPct val="150000"/>
              </a:lnSpc>
              <a:buFont typeface="Arial" panose="020B0604020202020204" pitchFamily="34" charset="0"/>
              <a:buChar char="•"/>
            </a:pPr>
            <a:r>
              <a:rPr lang="en-US" sz="1600" b="1" dirty="0">
                <a:solidFill>
                  <a:schemeClr val="accent1">
                    <a:lumMod val="50000"/>
                  </a:schemeClr>
                </a:solidFill>
              </a:rPr>
              <a:t>Demographic </a:t>
            </a:r>
            <a:r>
              <a:rPr lang="en-US" sz="1600" b="1" dirty="0" smtClean="0">
                <a:solidFill>
                  <a:schemeClr val="accent1">
                    <a:lumMod val="50000"/>
                  </a:schemeClr>
                </a:solidFill>
              </a:rPr>
              <a:t>factors: </a:t>
            </a:r>
            <a:r>
              <a:rPr lang="en-ZA" sz="1400" dirty="0" smtClean="0">
                <a:solidFill>
                  <a:schemeClr val="accent1">
                    <a:lumMod val="50000"/>
                  </a:schemeClr>
                </a:solidFill>
              </a:rPr>
              <a:t>Pressure </a:t>
            </a:r>
            <a:r>
              <a:rPr lang="en-ZA" sz="1400" dirty="0">
                <a:solidFill>
                  <a:schemeClr val="accent1">
                    <a:lumMod val="50000"/>
                  </a:schemeClr>
                </a:solidFill>
              </a:rPr>
              <a:t>on land use is caused by aspects of population composition and </a:t>
            </a:r>
            <a:r>
              <a:rPr lang="en-ZA" sz="1400" dirty="0" smtClean="0">
                <a:solidFill>
                  <a:schemeClr val="accent1">
                    <a:lumMod val="50000"/>
                  </a:schemeClr>
                </a:solidFill>
              </a:rPr>
              <a:t>distribution </a:t>
            </a:r>
            <a:r>
              <a:rPr lang="en-ZA" sz="1400" dirty="0" err="1" smtClean="0">
                <a:solidFill>
                  <a:schemeClr val="accent1">
                    <a:lumMod val="50000"/>
                  </a:schemeClr>
                </a:solidFill>
              </a:rPr>
              <a:t>e.g</a:t>
            </a:r>
            <a:r>
              <a:rPr lang="en-ZA" sz="1400" dirty="0" smtClean="0">
                <a:solidFill>
                  <a:schemeClr val="accent1">
                    <a:lumMod val="50000"/>
                  </a:schemeClr>
                </a:solidFill>
              </a:rPr>
              <a:t> Migration</a:t>
            </a:r>
            <a:r>
              <a:rPr lang="en-ZA" sz="1400" dirty="0">
                <a:solidFill>
                  <a:schemeClr val="accent1">
                    <a:lumMod val="50000"/>
                  </a:schemeClr>
                </a:solidFill>
              </a:rPr>
              <a:t>, Urbanization, Household </a:t>
            </a:r>
            <a:r>
              <a:rPr lang="en-ZA" sz="1400" dirty="0" smtClean="0">
                <a:solidFill>
                  <a:schemeClr val="accent1">
                    <a:lumMod val="50000"/>
                  </a:schemeClr>
                </a:solidFill>
              </a:rPr>
              <a:t>size</a:t>
            </a:r>
          </a:p>
          <a:p>
            <a:pPr marL="214313" indent="-214313">
              <a:lnSpc>
                <a:spcPct val="150000"/>
              </a:lnSpc>
              <a:buFont typeface="Arial" panose="020B0604020202020204" pitchFamily="34" charset="0"/>
              <a:buChar char="•"/>
            </a:pPr>
            <a:r>
              <a:rPr lang="en-US" sz="1600" b="1" dirty="0">
                <a:solidFill>
                  <a:schemeClr val="accent1">
                    <a:lumMod val="50000"/>
                  </a:schemeClr>
                </a:solidFill>
              </a:rPr>
              <a:t>Cultural Factors</a:t>
            </a:r>
            <a:r>
              <a:rPr lang="en-US" sz="1500" b="1" dirty="0">
                <a:solidFill>
                  <a:schemeClr val="accent1">
                    <a:lumMod val="50000"/>
                  </a:schemeClr>
                </a:solidFill>
              </a:rPr>
              <a:t>: </a:t>
            </a:r>
            <a:r>
              <a:rPr lang="en-US" sz="1400" dirty="0">
                <a:solidFill>
                  <a:schemeClr val="accent1">
                    <a:lumMod val="50000"/>
                  </a:schemeClr>
                </a:solidFill>
              </a:rPr>
              <a:t>Encompass people’s beliefs, values and attitudes towards lands use</a:t>
            </a:r>
          </a:p>
          <a:p>
            <a:pPr marL="214313" indent="-214313">
              <a:lnSpc>
                <a:spcPct val="150000"/>
              </a:lnSpc>
              <a:buFont typeface="Arial" panose="020B0604020202020204" pitchFamily="34" charset="0"/>
              <a:buChar char="•"/>
            </a:pPr>
            <a:r>
              <a:rPr lang="en-US" sz="1600" b="1" dirty="0">
                <a:solidFill>
                  <a:schemeClr val="accent1">
                    <a:lumMod val="50000"/>
                  </a:schemeClr>
                </a:solidFill>
              </a:rPr>
              <a:t>Biophysical Factors:</a:t>
            </a:r>
            <a:r>
              <a:rPr lang="en-US" sz="1500" dirty="0">
                <a:solidFill>
                  <a:schemeClr val="accent1">
                    <a:lumMod val="50000"/>
                  </a:schemeClr>
                </a:solidFill>
              </a:rPr>
              <a:t> </a:t>
            </a:r>
            <a:r>
              <a:rPr lang="en-US" sz="1400" dirty="0">
                <a:solidFill>
                  <a:schemeClr val="accent1">
                    <a:lumMod val="50000"/>
                  </a:schemeClr>
                </a:solidFill>
              </a:rPr>
              <a:t>Climate, Soils, Topography, Relief, Vegetation</a:t>
            </a:r>
            <a:endParaRPr lang="en-US" sz="1500" dirty="0">
              <a:solidFill>
                <a:schemeClr val="accent1">
                  <a:lumMod val="50000"/>
                </a:schemeClr>
              </a:solidFill>
            </a:endParaRPr>
          </a:p>
          <a:p>
            <a:pPr marL="214313" indent="-214313">
              <a:lnSpc>
                <a:spcPct val="150000"/>
              </a:lnSpc>
              <a:buFont typeface="Arial" panose="020B0604020202020204" pitchFamily="34" charset="0"/>
              <a:buChar char="•"/>
            </a:pPr>
            <a:r>
              <a:rPr lang="en-US" sz="1600" b="1" dirty="0">
                <a:solidFill>
                  <a:schemeClr val="accent1">
                    <a:lumMod val="50000"/>
                  </a:schemeClr>
                </a:solidFill>
              </a:rPr>
              <a:t>Technological: </a:t>
            </a:r>
            <a:r>
              <a:rPr lang="en-US" sz="1400" dirty="0">
                <a:solidFill>
                  <a:schemeClr val="accent1">
                    <a:lumMod val="50000"/>
                  </a:schemeClr>
                </a:solidFill>
              </a:rPr>
              <a:t>Decrease in number of farms &amp; farm consolidations or Increased mechanization</a:t>
            </a:r>
          </a:p>
          <a:p>
            <a:pPr marL="214313" indent="-214313">
              <a:lnSpc>
                <a:spcPct val="150000"/>
              </a:lnSpc>
              <a:buFont typeface="Arial" panose="020B0604020202020204" pitchFamily="34" charset="0"/>
              <a:buChar char="•"/>
            </a:pPr>
            <a:endParaRPr lang="en-ZA" sz="1400" dirty="0">
              <a:solidFill>
                <a:schemeClr val="tx2">
                  <a:lumMod val="50000"/>
                </a:schemeClr>
              </a:solidFill>
            </a:endParaRPr>
          </a:p>
          <a:p>
            <a:pPr marL="214313" indent="-214313">
              <a:lnSpc>
                <a:spcPct val="150000"/>
              </a:lnSpc>
              <a:buFont typeface="Arial" panose="020B0604020202020204" pitchFamily="34" charset="0"/>
              <a:buChar char="•"/>
            </a:pPr>
            <a:endParaRPr lang="en-US" sz="1350" dirty="0"/>
          </a:p>
        </p:txBody>
      </p:sp>
      <p:sp>
        <p:nvSpPr>
          <p:cNvPr id="3" name="Title 2"/>
          <p:cNvSpPr>
            <a:spLocks noGrp="1"/>
          </p:cNvSpPr>
          <p:nvPr>
            <p:ph type="title"/>
          </p:nvPr>
        </p:nvSpPr>
        <p:spPr/>
        <p:txBody>
          <a:bodyPr/>
          <a:lstStyle/>
          <a:p>
            <a:r>
              <a:rPr lang="en-ZA" dirty="0" smtClean="0"/>
              <a:t>What are the drivers of LULC change</a:t>
            </a:r>
            <a:endParaRPr lang="en-ZA" dirty="0"/>
          </a:p>
        </p:txBody>
      </p:sp>
    </p:spTree>
    <p:extLst>
      <p:ext uri="{BB962C8B-B14F-4D97-AF65-F5344CB8AC3E}">
        <p14:creationId xmlns:p14="http://schemas.microsoft.com/office/powerpoint/2010/main" val="400061321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a:latin typeface="Arial" panose="020B0604020202020204" pitchFamily="34" charset="0"/>
                <a:cs typeface="Arial" panose="020B0604020202020204" pitchFamily="34" charset="0"/>
              </a:rPr>
              <a:t>There is a need for models and </a:t>
            </a:r>
            <a:r>
              <a:rPr lang="en-ZA" dirty="0" smtClean="0">
                <a:latin typeface="Arial" panose="020B0604020202020204" pitchFamily="34" charset="0"/>
                <a:cs typeface="Arial" panose="020B0604020202020204" pitchFamily="34" charset="0"/>
              </a:rPr>
              <a:t> tools</a:t>
            </a:r>
            <a:endParaRPr lang="en-GB" dirty="0">
              <a:latin typeface="Arial" panose="020B0604020202020204" pitchFamily="34" charset="0"/>
              <a:cs typeface="Arial" panose="020B0604020202020204" pitchFamily="34" charset="0"/>
            </a:endParaRPr>
          </a:p>
        </p:txBody>
      </p:sp>
      <p:sp>
        <p:nvSpPr>
          <p:cNvPr id="3" name="Content Placeholder 2"/>
          <p:cNvSpPr>
            <a:spLocks noGrp="1"/>
          </p:cNvSpPr>
          <p:nvPr>
            <p:ph sz="quarter" idx="10"/>
          </p:nvPr>
        </p:nvSpPr>
        <p:spPr>
          <a:xfrm>
            <a:off x="457200" y="1052513"/>
            <a:ext cx="8229600" cy="3654398"/>
          </a:xfrm>
        </p:spPr>
        <p:txBody>
          <a:bodyPr>
            <a:normAutofit fontScale="62500" lnSpcReduction="20000"/>
          </a:bodyPr>
          <a:lstStyle/>
          <a:p>
            <a:pPr marL="0" indent="0">
              <a:buNone/>
            </a:pPr>
            <a:r>
              <a:rPr lang="en-ZA" sz="2100" b="1" dirty="0" smtClean="0">
                <a:solidFill>
                  <a:schemeClr val="accent1">
                    <a:lumMod val="50000"/>
                  </a:schemeClr>
                </a:solidFill>
                <a:latin typeface="+mn-lt"/>
              </a:rPr>
              <a:t>Need</a:t>
            </a:r>
          </a:p>
          <a:p>
            <a:r>
              <a:rPr lang="en-ZA" sz="2100" dirty="0" smtClean="0">
                <a:solidFill>
                  <a:schemeClr val="accent1">
                    <a:lumMod val="50000"/>
                  </a:schemeClr>
                </a:solidFill>
                <a:latin typeface="+mn-lt"/>
              </a:rPr>
              <a:t>tool </a:t>
            </a:r>
            <a:r>
              <a:rPr lang="en-ZA" sz="2100" dirty="0">
                <a:solidFill>
                  <a:schemeClr val="accent1">
                    <a:lumMod val="50000"/>
                  </a:schemeClr>
                </a:solidFill>
                <a:latin typeface="+mn-lt"/>
              </a:rPr>
              <a:t>for testing policy </a:t>
            </a:r>
            <a:r>
              <a:rPr lang="en-ZA" sz="2100" dirty="0" smtClean="0">
                <a:solidFill>
                  <a:schemeClr val="accent1">
                    <a:lumMod val="50000"/>
                  </a:schemeClr>
                </a:solidFill>
                <a:latin typeface="+mn-lt"/>
              </a:rPr>
              <a:t>interventions but..</a:t>
            </a:r>
            <a:endParaRPr lang="en-ZA" sz="2100" dirty="0">
              <a:solidFill>
                <a:schemeClr val="accent1">
                  <a:lumMod val="50000"/>
                </a:schemeClr>
              </a:solidFill>
              <a:latin typeface="+mn-lt"/>
            </a:endParaRPr>
          </a:p>
          <a:p>
            <a:r>
              <a:rPr lang="en-ZA" sz="2100" dirty="0" smtClean="0">
                <a:solidFill>
                  <a:schemeClr val="accent1">
                    <a:lumMod val="50000"/>
                  </a:schemeClr>
                </a:solidFill>
                <a:latin typeface="+mn-lt"/>
              </a:rPr>
              <a:t>Complex, intricate </a:t>
            </a:r>
            <a:r>
              <a:rPr lang="en-ZA" sz="2100" dirty="0">
                <a:solidFill>
                  <a:schemeClr val="accent1">
                    <a:lumMod val="50000"/>
                  </a:schemeClr>
                </a:solidFill>
                <a:latin typeface="+mn-lt"/>
              </a:rPr>
              <a:t>and complicated to </a:t>
            </a:r>
            <a:r>
              <a:rPr lang="en-ZA" sz="2100" dirty="0" smtClean="0">
                <a:solidFill>
                  <a:schemeClr val="accent1">
                    <a:lumMod val="50000"/>
                  </a:schemeClr>
                </a:solidFill>
                <a:latin typeface="+mn-lt"/>
              </a:rPr>
              <a:t>model with many interconnecting parts</a:t>
            </a:r>
            <a:endParaRPr lang="en-ZA" sz="2100" dirty="0">
              <a:solidFill>
                <a:schemeClr val="accent1">
                  <a:lumMod val="50000"/>
                </a:schemeClr>
              </a:solidFill>
              <a:latin typeface="+mn-lt"/>
            </a:endParaRPr>
          </a:p>
          <a:p>
            <a:r>
              <a:rPr lang="en-ZA" sz="2100" dirty="0">
                <a:solidFill>
                  <a:schemeClr val="accent1">
                    <a:lumMod val="50000"/>
                  </a:schemeClr>
                </a:solidFill>
                <a:latin typeface="+mn-lt"/>
              </a:rPr>
              <a:t>There's multiple role-players and decision </a:t>
            </a:r>
            <a:r>
              <a:rPr lang="en-ZA" sz="2100" dirty="0" smtClean="0">
                <a:solidFill>
                  <a:schemeClr val="accent1">
                    <a:lumMod val="50000"/>
                  </a:schemeClr>
                </a:solidFill>
                <a:latin typeface="+mn-lt"/>
              </a:rPr>
              <a:t>makers involved</a:t>
            </a:r>
          </a:p>
          <a:p>
            <a:pPr>
              <a:lnSpc>
                <a:spcPct val="90000"/>
              </a:lnSpc>
            </a:pPr>
            <a:r>
              <a:rPr lang="en-US" altLang="en-US" sz="2100" dirty="0">
                <a:solidFill>
                  <a:schemeClr val="accent1">
                    <a:lumMod val="50000"/>
                  </a:schemeClr>
                </a:solidFill>
                <a:latin typeface="+mn-lt"/>
              </a:rPr>
              <a:t>Changes continuously</a:t>
            </a:r>
          </a:p>
          <a:p>
            <a:pPr>
              <a:lnSpc>
                <a:spcPct val="90000"/>
              </a:lnSpc>
            </a:pPr>
            <a:r>
              <a:rPr lang="en-US" altLang="en-US" sz="2100" dirty="0">
                <a:solidFill>
                  <a:schemeClr val="accent1">
                    <a:lumMod val="50000"/>
                  </a:schemeClr>
                </a:solidFill>
                <a:latin typeface="+mn-lt"/>
              </a:rPr>
              <a:t>Current condition of the system depends on its past</a:t>
            </a:r>
          </a:p>
          <a:p>
            <a:pPr>
              <a:lnSpc>
                <a:spcPct val="90000"/>
              </a:lnSpc>
            </a:pPr>
            <a:r>
              <a:rPr lang="en-US" altLang="en-US" sz="2100" dirty="0">
                <a:solidFill>
                  <a:schemeClr val="accent1">
                    <a:lumMod val="50000"/>
                  </a:schemeClr>
                </a:solidFill>
                <a:latin typeface="+mn-lt"/>
              </a:rPr>
              <a:t>Cross-scale connections (vertical/</a:t>
            </a:r>
            <a:r>
              <a:rPr lang="en-US" altLang="en-US" sz="2100" dirty="0" err="1">
                <a:solidFill>
                  <a:schemeClr val="accent1">
                    <a:lumMod val="50000"/>
                  </a:schemeClr>
                </a:solidFill>
                <a:latin typeface="+mn-lt"/>
              </a:rPr>
              <a:t>horisontal</a:t>
            </a:r>
            <a:r>
              <a:rPr lang="en-US" altLang="en-US" sz="2100" dirty="0">
                <a:solidFill>
                  <a:schemeClr val="accent1">
                    <a:lumMod val="50000"/>
                  </a:schemeClr>
                </a:solidFill>
                <a:latin typeface="+mn-lt"/>
              </a:rPr>
              <a:t>)</a:t>
            </a:r>
          </a:p>
          <a:p>
            <a:pPr>
              <a:lnSpc>
                <a:spcPct val="90000"/>
              </a:lnSpc>
            </a:pPr>
            <a:r>
              <a:rPr lang="en-US" altLang="en-US" sz="2100" dirty="0">
                <a:solidFill>
                  <a:schemeClr val="accent1">
                    <a:lumMod val="50000"/>
                  </a:schemeClr>
                </a:solidFill>
                <a:latin typeface="+mn-lt"/>
              </a:rPr>
              <a:t>Elements adapt and change to stimuli from their environment</a:t>
            </a:r>
          </a:p>
          <a:p>
            <a:pPr>
              <a:lnSpc>
                <a:spcPct val="90000"/>
              </a:lnSpc>
            </a:pPr>
            <a:r>
              <a:rPr lang="en-US" altLang="en-US" sz="2100" dirty="0">
                <a:solidFill>
                  <a:schemeClr val="accent1">
                    <a:lumMod val="50000"/>
                  </a:schemeClr>
                </a:solidFill>
                <a:latin typeface="+mn-lt"/>
              </a:rPr>
              <a:t>Self-organization </a:t>
            </a:r>
            <a:r>
              <a:rPr lang="en-US" altLang="en-US" sz="2100" dirty="0" smtClean="0">
                <a:solidFill>
                  <a:schemeClr val="accent1">
                    <a:lumMod val="50000"/>
                  </a:schemeClr>
                </a:solidFill>
                <a:latin typeface="+mn-lt"/>
              </a:rPr>
              <a:t>emergent behavior ‘more </a:t>
            </a:r>
            <a:r>
              <a:rPr lang="en-US" altLang="en-US" sz="2100" dirty="0">
                <a:solidFill>
                  <a:schemeClr val="accent1">
                    <a:lumMod val="50000"/>
                  </a:schemeClr>
                </a:solidFill>
                <a:latin typeface="+mn-lt"/>
              </a:rPr>
              <a:t>than sum of its parts</a:t>
            </a:r>
            <a:r>
              <a:rPr lang="en-US" altLang="en-US" sz="2100" dirty="0" smtClean="0">
                <a:solidFill>
                  <a:schemeClr val="accent1">
                    <a:lumMod val="50000"/>
                  </a:schemeClr>
                </a:solidFill>
                <a:latin typeface="+mn-lt"/>
              </a:rPr>
              <a:t>’</a:t>
            </a:r>
          </a:p>
          <a:p>
            <a:pPr marL="0" indent="0">
              <a:lnSpc>
                <a:spcPct val="90000"/>
              </a:lnSpc>
              <a:buNone/>
            </a:pPr>
            <a:r>
              <a:rPr lang="en-US" altLang="en-US" sz="2100" b="1" dirty="0" smtClean="0">
                <a:solidFill>
                  <a:schemeClr val="accent1">
                    <a:lumMod val="50000"/>
                  </a:schemeClr>
                </a:solidFill>
                <a:latin typeface="+mn-lt"/>
              </a:rPr>
              <a:t>Why</a:t>
            </a:r>
          </a:p>
          <a:p>
            <a:pPr marL="285750" indent="-285750">
              <a:buFont typeface="Arial" panose="020B0604020202020204" pitchFamily="34" charset="0"/>
              <a:buChar char="•"/>
            </a:pPr>
            <a:r>
              <a:rPr lang="en-ZA" sz="2100" dirty="0">
                <a:solidFill>
                  <a:schemeClr val="accent1">
                    <a:lumMod val="50000"/>
                  </a:schemeClr>
                </a:solidFill>
                <a:latin typeface="+mn-lt"/>
                <a:cs typeface="Arial" panose="020B0604020202020204" pitchFamily="34" charset="0"/>
              </a:rPr>
              <a:t>We want to Engage in our future</a:t>
            </a:r>
          </a:p>
          <a:p>
            <a:pPr marL="285750" indent="-285750">
              <a:buFont typeface="Arial" panose="020B0604020202020204" pitchFamily="34" charset="0"/>
              <a:buChar char="•"/>
            </a:pPr>
            <a:r>
              <a:rPr lang="en-ZA" sz="2100" dirty="0">
                <a:solidFill>
                  <a:schemeClr val="accent1">
                    <a:lumMod val="50000"/>
                  </a:schemeClr>
                </a:solidFill>
                <a:latin typeface="+mn-lt"/>
                <a:cs typeface="Arial" panose="020B0604020202020204" pitchFamily="34" charset="0"/>
              </a:rPr>
              <a:t>Better understand/explore the impacts of future policies on land use</a:t>
            </a:r>
          </a:p>
          <a:p>
            <a:pPr marL="285750" indent="-285750">
              <a:buFont typeface="Arial" panose="020B0604020202020204" pitchFamily="34" charset="0"/>
              <a:buChar char="•"/>
            </a:pPr>
            <a:r>
              <a:rPr lang="en-ZA" sz="2100" dirty="0">
                <a:solidFill>
                  <a:schemeClr val="accent1">
                    <a:lumMod val="50000"/>
                  </a:schemeClr>
                </a:solidFill>
                <a:latin typeface="+mn-lt"/>
                <a:cs typeface="Arial" panose="020B0604020202020204" pitchFamily="34" charset="0"/>
              </a:rPr>
              <a:t>To predict behaviour under specific scenarios, inputs &amp; pressures</a:t>
            </a:r>
          </a:p>
          <a:p>
            <a:pPr marL="285750" indent="-285750">
              <a:buFont typeface="Arial" panose="020B0604020202020204" pitchFamily="34" charset="0"/>
              <a:buChar char="•"/>
            </a:pPr>
            <a:r>
              <a:rPr lang="en-ZA" sz="2100" dirty="0" smtClean="0">
                <a:solidFill>
                  <a:schemeClr val="accent1">
                    <a:lumMod val="50000"/>
                  </a:schemeClr>
                </a:solidFill>
                <a:latin typeface="+mn-lt"/>
                <a:cs typeface="Arial" panose="020B0604020202020204" pitchFamily="34" charset="0"/>
              </a:rPr>
              <a:t>To </a:t>
            </a:r>
            <a:r>
              <a:rPr lang="en-ZA" sz="2100" dirty="0">
                <a:solidFill>
                  <a:schemeClr val="accent1">
                    <a:lumMod val="50000"/>
                  </a:schemeClr>
                </a:solidFill>
                <a:latin typeface="+mn-lt"/>
                <a:cs typeface="Arial" panose="020B0604020202020204" pitchFamily="34" charset="0"/>
              </a:rPr>
              <a:t>study, understand &amp; explore links &amp; phenomena’s (get a better understanding of reality</a:t>
            </a:r>
            <a:r>
              <a:rPr lang="en-ZA" sz="2100" dirty="0" smtClean="0">
                <a:solidFill>
                  <a:schemeClr val="accent1">
                    <a:lumMod val="50000"/>
                  </a:schemeClr>
                </a:solidFill>
                <a:latin typeface="+mn-lt"/>
                <a:cs typeface="Arial" panose="020B0604020202020204" pitchFamily="34" charset="0"/>
              </a:rPr>
              <a:t>)</a:t>
            </a:r>
          </a:p>
          <a:p>
            <a:pPr marL="285750" indent="-285750">
              <a:buFont typeface="Arial" panose="020B0604020202020204" pitchFamily="34" charset="0"/>
              <a:buChar char="•"/>
            </a:pPr>
            <a:endParaRPr lang="en-ZA" sz="2100" dirty="0">
              <a:solidFill>
                <a:schemeClr val="accent1">
                  <a:lumMod val="50000"/>
                </a:schemeClr>
              </a:solidFill>
              <a:latin typeface="+mn-lt"/>
              <a:cs typeface="Arial" panose="020B0604020202020204" pitchFamily="34" charset="0"/>
            </a:endParaRPr>
          </a:p>
          <a:p>
            <a:pPr marL="0" indent="0">
              <a:buNone/>
            </a:pPr>
            <a:r>
              <a:rPr lang="en-ZA" sz="2100" b="1" dirty="0" smtClean="0">
                <a:solidFill>
                  <a:schemeClr val="accent1">
                    <a:lumMod val="50000"/>
                  </a:schemeClr>
                </a:solidFill>
                <a:latin typeface="+mn-lt"/>
              </a:rPr>
              <a:t>Land Use Land Cover change models </a:t>
            </a:r>
            <a:r>
              <a:rPr lang="en-ZA" sz="2100" b="1" dirty="0">
                <a:solidFill>
                  <a:schemeClr val="accent1">
                    <a:lumMod val="50000"/>
                  </a:schemeClr>
                </a:solidFill>
              </a:rPr>
              <a:t>(Urban growth modes)</a:t>
            </a:r>
            <a:r>
              <a:rPr lang="en-ZA" sz="2100" b="1" dirty="0" smtClean="0">
                <a:solidFill>
                  <a:schemeClr val="accent1">
                    <a:lumMod val="50000"/>
                  </a:schemeClr>
                </a:solidFill>
                <a:latin typeface="+mn-lt"/>
              </a:rPr>
              <a:t> </a:t>
            </a:r>
            <a:r>
              <a:rPr lang="en-ZA" sz="2100" b="1" dirty="0">
                <a:solidFill>
                  <a:schemeClr val="accent1">
                    <a:lumMod val="50000"/>
                  </a:schemeClr>
                </a:solidFill>
                <a:latin typeface="+mn-lt"/>
              </a:rPr>
              <a:t>have proven to be effective decision support tools to determine the possible effects that planning policies could have</a:t>
            </a:r>
            <a:r>
              <a:rPr lang="en-ZA" sz="2100" b="1" dirty="0" smtClean="0">
                <a:solidFill>
                  <a:schemeClr val="accent1">
                    <a:lumMod val="50000"/>
                  </a:schemeClr>
                </a:solidFill>
                <a:latin typeface="+mn-lt"/>
              </a:rPr>
              <a:t>.</a:t>
            </a:r>
            <a:endParaRPr lang="en-US" altLang="en-US" b="1" dirty="0">
              <a:solidFill>
                <a:schemeClr val="accent1">
                  <a:lumMod val="50000"/>
                </a:schemeClr>
              </a:solidFill>
            </a:endParaRPr>
          </a:p>
          <a:p>
            <a:endParaRPr lang="en-ZA" dirty="0"/>
          </a:p>
          <a:p>
            <a:endParaRPr lang="en-ZA" dirty="0"/>
          </a:p>
        </p:txBody>
      </p:sp>
    </p:spTree>
    <p:extLst>
      <p:ext uri="{BB962C8B-B14F-4D97-AF65-F5344CB8AC3E}">
        <p14:creationId xmlns:p14="http://schemas.microsoft.com/office/powerpoint/2010/main" val="352572575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1161" y="300417"/>
            <a:ext cx="8686800" cy="628650"/>
          </a:xfrm>
        </p:spPr>
        <p:txBody>
          <a:bodyPr>
            <a:normAutofit fontScale="90000"/>
          </a:bodyPr>
          <a:lstStyle/>
          <a:p>
            <a:pPr algn="l"/>
            <a:r>
              <a:rPr lang="en-GB" sz="3200" dirty="0" smtClean="0">
                <a:solidFill>
                  <a:schemeClr val="bg1"/>
                </a:solidFill>
                <a:latin typeface="Arial" charset="0"/>
              </a:rPr>
              <a:t>Review of current international LULC Models</a:t>
            </a:r>
            <a:r>
              <a:rPr lang="en-GB" sz="4000" dirty="0">
                <a:solidFill>
                  <a:schemeClr val="bg1"/>
                </a:solidFill>
                <a:latin typeface="Arial" charset="0"/>
              </a:rPr>
              <a:t/>
            </a:r>
            <a:br>
              <a:rPr lang="en-GB" sz="4000" dirty="0">
                <a:solidFill>
                  <a:schemeClr val="bg1"/>
                </a:solidFill>
                <a:latin typeface="Arial" charset="0"/>
              </a:rPr>
            </a:br>
            <a:endParaRPr lang="en-GB" sz="4000"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148451623"/>
              </p:ext>
            </p:extLst>
          </p:nvPr>
        </p:nvGraphicFramePr>
        <p:xfrm>
          <a:off x="395536" y="1386154"/>
          <a:ext cx="5904656" cy="2795912"/>
        </p:xfrm>
        <a:graphic>
          <a:graphicData uri="http://schemas.openxmlformats.org/drawingml/2006/table">
            <a:tbl>
              <a:tblPr firstRow="1" bandRow="1">
                <a:tableStyleId>{5C22544A-7EE6-4342-B048-85BDC9FD1C3A}</a:tableStyleId>
              </a:tblPr>
              <a:tblGrid>
                <a:gridCol w="1728192"/>
                <a:gridCol w="1800200"/>
                <a:gridCol w="2376264"/>
              </a:tblGrid>
              <a:tr h="486054">
                <a:tc gridSpan="3">
                  <a:txBody>
                    <a:bodyPr/>
                    <a:lstStyle/>
                    <a:p>
                      <a:r>
                        <a:rPr lang="en-ZA" sz="2100" dirty="0" smtClean="0"/>
                        <a:t>LUCM applied internationally</a:t>
                      </a:r>
                      <a:endParaRPr lang="en-GB" sz="2100" dirty="0"/>
                    </a:p>
                  </a:txBody>
                  <a:tcPr marT="34290" marB="34290">
                    <a:lnB w="12700" cap="flat" cmpd="sng" algn="ctr">
                      <a:solidFill>
                        <a:schemeClr val="tx1"/>
                      </a:solidFill>
                      <a:prstDash val="solid"/>
                      <a:round/>
                      <a:headEnd type="none" w="med" len="med"/>
                      <a:tailEnd type="none" w="med" len="med"/>
                    </a:lnB>
                  </a:tcPr>
                </a:tc>
                <a:tc hMerge="1">
                  <a:txBody>
                    <a:bodyPr/>
                    <a:lstStyle/>
                    <a:p>
                      <a:endParaRPr lang="en-GB" sz="1000" dirty="0"/>
                    </a:p>
                  </a:txBody>
                  <a:tcPr/>
                </a:tc>
                <a:tc hMerge="1">
                  <a:txBody>
                    <a:bodyPr/>
                    <a:lstStyle/>
                    <a:p>
                      <a:endParaRPr lang="en-GB" sz="1000" dirty="0"/>
                    </a:p>
                  </a:txBody>
                  <a:tcPr/>
                </a:tc>
              </a:tr>
              <a:tr h="360354">
                <a:tc>
                  <a:txBody>
                    <a:bodyPr/>
                    <a:lstStyle/>
                    <a:p>
                      <a:r>
                        <a:rPr lang="en-ZA" sz="1600" b="1" dirty="0" smtClean="0">
                          <a:solidFill>
                            <a:schemeClr val="accent1">
                              <a:lumMod val="50000"/>
                            </a:schemeClr>
                          </a:solidFill>
                        </a:rPr>
                        <a:t>What if?</a:t>
                      </a:r>
                      <a:r>
                        <a:rPr lang="en-ZA" sz="1600" b="1" baseline="0" dirty="0" smtClean="0">
                          <a:solidFill>
                            <a:schemeClr val="accent1">
                              <a:lumMod val="50000"/>
                            </a:schemeClr>
                          </a:solidFill>
                        </a:rPr>
                        <a:t> 2.0</a:t>
                      </a:r>
                      <a:endParaRPr lang="en-GB" sz="1600" b="1" dirty="0">
                        <a:solidFill>
                          <a:schemeClr val="accent1">
                            <a:lumMod val="50000"/>
                          </a:schemeClr>
                        </a:solidFill>
                      </a:endParaRPr>
                    </a:p>
                  </a:txBody>
                  <a:tcPr marT="34290" marB="3429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ZA" sz="1200" dirty="0" smtClean="0">
                          <a:solidFill>
                            <a:schemeClr val="accent1">
                              <a:lumMod val="50000"/>
                            </a:schemeClr>
                          </a:solidFill>
                        </a:rPr>
                        <a:t>GEM</a:t>
                      </a:r>
                      <a:endParaRPr lang="en-GB" sz="1200" dirty="0">
                        <a:solidFill>
                          <a:schemeClr val="accent1">
                            <a:lumMod val="50000"/>
                          </a:schemeClr>
                        </a:solidFill>
                      </a:endParaRPr>
                    </a:p>
                  </a:txBody>
                  <a:tcPr marT="34290" marB="3429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ZA" sz="1200" dirty="0" err="1" smtClean="0">
                          <a:solidFill>
                            <a:srgbClr val="C00000"/>
                          </a:solidFill>
                        </a:rPr>
                        <a:t>Plurel</a:t>
                      </a:r>
                      <a:endParaRPr lang="en-GB" sz="1200" dirty="0" smtClean="0">
                        <a:solidFill>
                          <a:srgbClr val="C00000"/>
                        </a:solidFill>
                      </a:endParaRPr>
                    </a:p>
                    <a:p>
                      <a:endParaRPr lang="en-GB" sz="1200" dirty="0">
                        <a:solidFill>
                          <a:srgbClr val="C00000"/>
                        </a:solidFill>
                      </a:endParaRPr>
                    </a:p>
                  </a:txBody>
                  <a:tcPr marT="34290" marB="3429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r>
              <a:tr h="342643">
                <a:tc>
                  <a:txBody>
                    <a:bodyPr/>
                    <a:lstStyle/>
                    <a:p>
                      <a:r>
                        <a:rPr lang="en-ZA" sz="1800" b="1" dirty="0" smtClean="0">
                          <a:solidFill>
                            <a:schemeClr val="accent1">
                              <a:lumMod val="50000"/>
                            </a:schemeClr>
                          </a:solidFill>
                        </a:rPr>
                        <a:t>Sleuth</a:t>
                      </a:r>
                      <a:endParaRPr lang="en-GB" sz="1200" b="1" dirty="0">
                        <a:solidFill>
                          <a:schemeClr val="accent1">
                            <a:lumMod val="50000"/>
                          </a:schemeClr>
                        </a:solidFill>
                      </a:endParaRPr>
                    </a:p>
                  </a:txBody>
                  <a:tcPr marT="34290" marB="3429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ZA" sz="1600" b="1" dirty="0" err="1" smtClean="0">
                          <a:solidFill>
                            <a:schemeClr val="accent1">
                              <a:lumMod val="50000"/>
                            </a:schemeClr>
                          </a:solidFill>
                        </a:rPr>
                        <a:t>UrbanSim</a:t>
                      </a:r>
                      <a:r>
                        <a:rPr lang="en-ZA" sz="1600" b="1" dirty="0" smtClean="0">
                          <a:solidFill>
                            <a:schemeClr val="accent1">
                              <a:lumMod val="50000"/>
                            </a:schemeClr>
                          </a:solidFill>
                        </a:rPr>
                        <a:t> </a:t>
                      </a:r>
                      <a:endParaRPr lang="en-GB" sz="1200" b="1" dirty="0">
                        <a:solidFill>
                          <a:schemeClr val="accent1">
                            <a:lumMod val="50000"/>
                          </a:schemeClr>
                        </a:solidFill>
                      </a:endParaRPr>
                    </a:p>
                  </a:txBody>
                  <a:tcPr marT="34290" marB="3429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ZA" sz="1200" dirty="0" err="1" smtClean="0">
                          <a:solidFill>
                            <a:srgbClr val="C00000"/>
                          </a:solidFill>
                        </a:rPr>
                        <a:t>Moland</a:t>
                      </a:r>
                      <a:r>
                        <a:rPr lang="en-ZA" sz="1200" dirty="0" smtClean="0">
                          <a:solidFill>
                            <a:srgbClr val="C00000"/>
                          </a:solidFill>
                        </a:rPr>
                        <a:t>/EUCS100</a:t>
                      </a:r>
                      <a:endParaRPr lang="en-GB" sz="1200" dirty="0" smtClean="0">
                        <a:solidFill>
                          <a:srgbClr val="C00000"/>
                        </a:solidFill>
                      </a:endParaRPr>
                    </a:p>
                    <a:p>
                      <a:endParaRPr lang="en-GB" sz="1200" dirty="0">
                        <a:solidFill>
                          <a:srgbClr val="C00000"/>
                        </a:solidFill>
                      </a:endParaRPr>
                    </a:p>
                  </a:txBody>
                  <a:tcPr marT="34290" marB="3429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r>
              <a:tr h="282376">
                <a:tc>
                  <a:txBody>
                    <a:bodyPr/>
                    <a:lstStyle/>
                    <a:p>
                      <a:r>
                        <a:rPr lang="en-ZA" sz="1200" dirty="0" smtClean="0">
                          <a:solidFill>
                            <a:schemeClr val="accent1">
                              <a:lumMod val="50000"/>
                            </a:schemeClr>
                          </a:solidFill>
                        </a:rPr>
                        <a:t>Delta</a:t>
                      </a:r>
                      <a:endParaRPr lang="en-GB" sz="1200" dirty="0">
                        <a:solidFill>
                          <a:schemeClr val="accent1">
                            <a:lumMod val="50000"/>
                          </a:schemeClr>
                        </a:solidFill>
                      </a:endParaRPr>
                    </a:p>
                  </a:txBody>
                  <a:tcPr marT="34290" marB="3429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ZA" sz="1200" dirty="0" smtClean="0">
                          <a:solidFill>
                            <a:schemeClr val="accent1">
                              <a:lumMod val="50000"/>
                            </a:schemeClr>
                          </a:solidFill>
                        </a:rPr>
                        <a:t>CUF</a:t>
                      </a:r>
                      <a:endParaRPr lang="en-GB" sz="1200" dirty="0">
                        <a:solidFill>
                          <a:schemeClr val="accent1">
                            <a:lumMod val="50000"/>
                          </a:schemeClr>
                        </a:solidFill>
                      </a:endParaRPr>
                    </a:p>
                  </a:txBody>
                  <a:tcPr marT="34290" marB="3429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ZA" sz="1200" dirty="0" err="1" smtClean="0">
                          <a:solidFill>
                            <a:srgbClr val="C00000"/>
                          </a:solidFill>
                        </a:rPr>
                        <a:t>Metronamica</a:t>
                      </a:r>
                      <a:endParaRPr lang="en-GB" sz="1200" dirty="0">
                        <a:solidFill>
                          <a:srgbClr val="C00000"/>
                        </a:solidFill>
                      </a:endParaRPr>
                    </a:p>
                  </a:txBody>
                  <a:tcPr marT="34290" marB="3429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r>
              <a:tr h="294346">
                <a:tc>
                  <a:txBody>
                    <a:bodyPr/>
                    <a:lstStyle/>
                    <a:p>
                      <a:r>
                        <a:rPr lang="en-ZA" sz="1200" dirty="0" smtClean="0">
                          <a:solidFill>
                            <a:schemeClr val="accent1">
                              <a:lumMod val="50000"/>
                            </a:schemeClr>
                          </a:solidFill>
                        </a:rPr>
                        <a:t>LUCAS</a:t>
                      </a:r>
                      <a:endParaRPr lang="en-GB" sz="1200" dirty="0">
                        <a:solidFill>
                          <a:schemeClr val="accent1">
                            <a:lumMod val="50000"/>
                          </a:schemeClr>
                        </a:solidFill>
                      </a:endParaRPr>
                    </a:p>
                  </a:txBody>
                  <a:tcPr marT="34290" marB="3429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ZA" sz="1200" dirty="0" smtClean="0">
                          <a:solidFill>
                            <a:schemeClr val="accent1">
                              <a:lumMod val="50000"/>
                            </a:schemeClr>
                          </a:solidFill>
                        </a:rPr>
                        <a:t>LTM</a:t>
                      </a:r>
                      <a:endParaRPr lang="en-GB" sz="1200" dirty="0">
                        <a:solidFill>
                          <a:schemeClr val="accent1">
                            <a:lumMod val="50000"/>
                          </a:schemeClr>
                        </a:solidFill>
                      </a:endParaRPr>
                    </a:p>
                  </a:txBody>
                  <a:tcPr marT="34290" marB="3429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ZA" sz="1200" dirty="0" err="1" smtClean="0">
                          <a:solidFill>
                            <a:srgbClr val="C00000"/>
                          </a:solidFill>
                        </a:rPr>
                        <a:t>Dinamica</a:t>
                      </a:r>
                      <a:endParaRPr lang="en-GB" sz="1200" dirty="0">
                        <a:solidFill>
                          <a:srgbClr val="C00000"/>
                        </a:solidFill>
                      </a:endParaRPr>
                    </a:p>
                  </a:txBody>
                  <a:tcPr marT="34290" marB="3429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r>
              <a:tr h="288503">
                <a:tc>
                  <a:txBody>
                    <a:bodyPr/>
                    <a:lstStyle/>
                    <a:p>
                      <a:r>
                        <a:rPr lang="en-ZA" sz="1200" dirty="0" smtClean="0">
                          <a:solidFill>
                            <a:schemeClr val="accent1">
                              <a:lumMod val="50000"/>
                            </a:schemeClr>
                          </a:solidFill>
                        </a:rPr>
                        <a:t>SAMBA</a:t>
                      </a:r>
                      <a:endParaRPr lang="en-GB" sz="1200" dirty="0">
                        <a:solidFill>
                          <a:schemeClr val="accent1">
                            <a:lumMod val="50000"/>
                          </a:schemeClr>
                        </a:solidFill>
                      </a:endParaRPr>
                    </a:p>
                  </a:txBody>
                  <a:tcPr marT="34290" marB="3429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ZA" sz="1200" dirty="0" smtClean="0">
                          <a:solidFill>
                            <a:schemeClr val="accent1">
                              <a:lumMod val="50000"/>
                            </a:schemeClr>
                          </a:solidFill>
                        </a:rPr>
                        <a:t>NELUP</a:t>
                      </a:r>
                      <a:endParaRPr lang="en-GB" sz="1200" dirty="0">
                        <a:solidFill>
                          <a:schemeClr val="accent1">
                            <a:lumMod val="50000"/>
                          </a:schemeClr>
                        </a:solidFill>
                      </a:endParaRPr>
                    </a:p>
                  </a:txBody>
                  <a:tcPr marT="34290" marB="3429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ZA" sz="1200" dirty="0" smtClean="0">
                          <a:solidFill>
                            <a:schemeClr val="accent1">
                              <a:lumMod val="50000"/>
                            </a:schemeClr>
                          </a:solidFill>
                        </a:rPr>
                        <a:t>ILUTE</a:t>
                      </a:r>
                      <a:endParaRPr lang="en-GB" sz="1200" dirty="0">
                        <a:solidFill>
                          <a:schemeClr val="accent1">
                            <a:lumMod val="50000"/>
                          </a:schemeClr>
                        </a:solidFill>
                      </a:endParaRPr>
                    </a:p>
                  </a:txBody>
                  <a:tcPr marT="34290" marB="3429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r>
              <a:tr h="261257">
                <a:tc>
                  <a:txBody>
                    <a:bodyPr/>
                    <a:lstStyle/>
                    <a:p>
                      <a:r>
                        <a:rPr lang="en-ZA" sz="1200" dirty="0" smtClean="0">
                          <a:solidFill>
                            <a:schemeClr val="accent1">
                              <a:lumMod val="50000"/>
                            </a:schemeClr>
                          </a:solidFill>
                        </a:rPr>
                        <a:t>Geomod2</a:t>
                      </a:r>
                      <a:endParaRPr lang="en-GB" sz="1200" dirty="0">
                        <a:solidFill>
                          <a:schemeClr val="accent1">
                            <a:lumMod val="50000"/>
                          </a:schemeClr>
                        </a:solidFill>
                      </a:endParaRPr>
                    </a:p>
                  </a:txBody>
                  <a:tcPr marT="34290" marB="3429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ZA" sz="1200" dirty="0" smtClean="0">
                          <a:solidFill>
                            <a:schemeClr val="accent1">
                              <a:lumMod val="50000"/>
                            </a:schemeClr>
                          </a:solidFill>
                        </a:rPr>
                        <a:t>FASOM</a:t>
                      </a:r>
                      <a:endParaRPr lang="en-GB" sz="1200" dirty="0">
                        <a:solidFill>
                          <a:schemeClr val="accent1">
                            <a:lumMod val="50000"/>
                          </a:schemeClr>
                        </a:solidFill>
                      </a:endParaRPr>
                    </a:p>
                  </a:txBody>
                  <a:tcPr marT="34290" marB="3429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ZA" sz="1200" dirty="0" smtClean="0">
                          <a:solidFill>
                            <a:schemeClr val="accent1">
                              <a:lumMod val="50000"/>
                            </a:schemeClr>
                          </a:solidFill>
                        </a:rPr>
                        <a:t>PUMA</a:t>
                      </a:r>
                      <a:endParaRPr lang="en-GB" sz="1200" dirty="0">
                        <a:solidFill>
                          <a:schemeClr val="accent1">
                            <a:lumMod val="50000"/>
                          </a:schemeClr>
                        </a:solidFill>
                      </a:endParaRPr>
                    </a:p>
                  </a:txBody>
                  <a:tcPr marT="34290" marB="3429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r>
              <a:tr h="314696">
                <a:tc>
                  <a:txBody>
                    <a:bodyPr/>
                    <a:lstStyle/>
                    <a:p>
                      <a:r>
                        <a:rPr lang="en-ZA" sz="1400" b="1" dirty="0" err="1" smtClean="0">
                          <a:solidFill>
                            <a:schemeClr val="accent1">
                              <a:lumMod val="50000"/>
                            </a:schemeClr>
                          </a:solidFill>
                        </a:rPr>
                        <a:t>Dyna</a:t>
                      </a:r>
                      <a:r>
                        <a:rPr lang="en-ZA" sz="1400" b="1" dirty="0" smtClean="0">
                          <a:solidFill>
                            <a:schemeClr val="accent1">
                              <a:lumMod val="50000"/>
                            </a:schemeClr>
                          </a:solidFill>
                        </a:rPr>
                        <a:t>-Clue/Clue-S</a:t>
                      </a:r>
                      <a:endParaRPr lang="en-GB" sz="1400" b="1" dirty="0">
                        <a:solidFill>
                          <a:schemeClr val="accent1">
                            <a:lumMod val="50000"/>
                          </a:schemeClr>
                        </a:solidFill>
                      </a:endParaRPr>
                    </a:p>
                  </a:txBody>
                  <a:tcPr marT="34290" marB="3429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ZA" sz="1200" dirty="0" smtClean="0">
                          <a:solidFill>
                            <a:schemeClr val="accent1">
                              <a:lumMod val="50000"/>
                            </a:schemeClr>
                          </a:solidFill>
                        </a:rPr>
                        <a:t>CURBA</a:t>
                      </a:r>
                      <a:endParaRPr lang="en-GB" sz="1200" dirty="0">
                        <a:solidFill>
                          <a:schemeClr val="accent1">
                            <a:lumMod val="50000"/>
                          </a:schemeClr>
                        </a:solidFill>
                      </a:endParaRPr>
                    </a:p>
                  </a:txBody>
                  <a:tcPr marT="34290" marB="3429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ZA" sz="1200" dirty="0" err="1" smtClean="0">
                          <a:solidFill>
                            <a:schemeClr val="accent1">
                              <a:lumMod val="50000"/>
                            </a:schemeClr>
                          </a:solidFill>
                        </a:rPr>
                        <a:t>Ilumass</a:t>
                      </a:r>
                      <a:endParaRPr lang="en-GB" sz="1200" dirty="0">
                        <a:solidFill>
                          <a:schemeClr val="accent1">
                            <a:lumMod val="50000"/>
                          </a:schemeClr>
                        </a:solidFill>
                      </a:endParaRPr>
                    </a:p>
                  </a:txBody>
                  <a:tcPr marT="34290" marB="3429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r>
            </a:tbl>
          </a:graphicData>
        </a:graphic>
      </p:graphicFrame>
      <p:sp>
        <p:nvSpPr>
          <p:cNvPr id="3" name="Rectangle 2"/>
          <p:cNvSpPr/>
          <p:nvPr/>
        </p:nvSpPr>
        <p:spPr>
          <a:xfrm>
            <a:off x="6354267" y="2107643"/>
            <a:ext cx="2862064" cy="1754326"/>
          </a:xfrm>
          <a:prstGeom prst="rect">
            <a:avLst/>
          </a:prstGeom>
        </p:spPr>
        <p:txBody>
          <a:bodyPr wrap="square">
            <a:spAutoFit/>
          </a:bodyPr>
          <a:lstStyle/>
          <a:p>
            <a:r>
              <a:rPr lang="en-GB" dirty="0">
                <a:solidFill>
                  <a:schemeClr val="accent1">
                    <a:lumMod val="50000"/>
                  </a:schemeClr>
                </a:solidFill>
              </a:rPr>
              <a:t>Agarwal et al. (2000), </a:t>
            </a:r>
            <a:r>
              <a:rPr lang="en-GB" dirty="0" err="1">
                <a:solidFill>
                  <a:schemeClr val="accent1">
                    <a:lumMod val="50000"/>
                  </a:schemeClr>
                </a:solidFill>
              </a:rPr>
              <a:t>Verburg</a:t>
            </a:r>
            <a:r>
              <a:rPr lang="en-GB" dirty="0">
                <a:solidFill>
                  <a:schemeClr val="accent1">
                    <a:lumMod val="50000"/>
                  </a:schemeClr>
                </a:solidFill>
              </a:rPr>
              <a:t> et al. (2004), </a:t>
            </a:r>
            <a:r>
              <a:rPr lang="en-GB" dirty="0" err="1">
                <a:solidFill>
                  <a:schemeClr val="accent1">
                    <a:lumMod val="50000"/>
                  </a:schemeClr>
                </a:solidFill>
              </a:rPr>
              <a:t>Wainger</a:t>
            </a:r>
            <a:r>
              <a:rPr lang="en-GB" dirty="0">
                <a:solidFill>
                  <a:schemeClr val="accent1">
                    <a:lumMod val="50000"/>
                  </a:schemeClr>
                </a:solidFill>
              </a:rPr>
              <a:t> et al. (2007), Pontius et al. (</a:t>
            </a:r>
            <a:r>
              <a:rPr lang="en-GB" dirty="0" smtClean="0">
                <a:solidFill>
                  <a:schemeClr val="accent1">
                    <a:lumMod val="50000"/>
                  </a:schemeClr>
                </a:solidFill>
              </a:rPr>
              <a:t>2008), </a:t>
            </a:r>
          </a:p>
          <a:p>
            <a:r>
              <a:rPr lang="en-GB" dirty="0" err="1" smtClean="0">
                <a:solidFill>
                  <a:schemeClr val="accent1">
                    <a:lumMod val="50000"/>
                  </a:schemeClr>
                </a:solidFill>
              </a:rPr>
              <a:t>Haase</a:t>
            </a:r>
            <a:r>
              <a:rPr lang="en-GB" dirty="0" smtClean="0">
                <a:solidFill>
                  <a:schemeClr val="accent1">
                    <a:lumMod val="50000"/>
                  </a:schemeClr>
                </a:solidFill>
              </a:rPr>
              <a:t> </a:t>
            </a:r>
            <a:r>
              <a:rPr lang="en-GB" dirty="0">
                <a:solidFill>
                  <a:schemeClr val="accent1">
                    <a:lumMod val="50000"/>
                  </a:schemeClr>
                </a:solidFill>
              </a:rPr>
              <a:t>and Schwarz (2009</a:t>
            </a:r>
            <a:r>
              <a:rPr lang="en-GB" dirty="0" smtClean="0">
                <a:solidFill>
                  <a:schemeClr val="accent1">
                    <a:lumMod val="50000"/>
                  </a:schemeClr>
                </a:solidFill>
              </a:rPr>
              <a:t>) &amp;</a:t>
            </a:r>
          </a:p>
          <a:p>
            <a:r>
              <a:rPr lang="en-GB" dirty="0" smtClean="0">
                <a:solidFill>
                  <a:schemeClr val="accent1">
                    <a:lumMod val="50000"/>
                  </a:schemeClr>
                </a:solidFill>
              </a:rPr>
              <a:t>Wray et al. (2015)</a:t>
            </a:r>
            <a:endParaRPr lang="en-GB" dirty="0">
              <a:solidFill>
                <a:schemeClr val="accent1">
                  <a:lumMod val="50000"/>
                </a:schemeClr>
              </a:solidFill>
            </a:endParaRPr>
          </a:p>
        </p:txBody>
      </p:sp>
    </p:spTree>
    <p:extLst>
      <p:ext uri="{BB962C8B-B14F-4D97-AF65-F5344CB8AC3E}">
        <p14:creationId xmlns:p14="http://schemas.microsoft.com/office/powerpoint/2010/main" val="35039399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4294967295"/>
          </p:nvPr>
        </p:nvSpPr>
        <p:spPr>
          <a:xfrm>
            <a:off x="251520" y="1113588"/>
            <a:ext cx="8352928" cy="3672408"/>
          </a:xfrm>
          <a:prstGeom prst="rect">
            <a:avLst/>
          </a:prstGeom>
        </p:spPr>
        <p:txBody>
          <a:bodyPr>
            <a:normAutofit fontScale="85000" lnSpcReduction="20000"/>
          </a:bodyPr>
          <a:lstStyle/>
          <a:p>
            <a:pPr marL="285750" indent="-285750">
              <a:buFont typeface="Arial" panose="020B0604020202020204" pitchFamily="34" charset="0"/>
              <a:buChar char="•"/>
            </a:pPr>
            <a:r>
              <a:rPr lang="en-ZA" sz="1900" dirty="0">
                <a:solidFill>
                  <a:schemeClr val="accent1">
                    <a:lumMod val="50000"/>
                  </a:schemeClr>
                </a:solidFill>
                <a:latin typeface="+mn-lt"/>
              </a:rPr>
              <a:t>All Models Are Wrong—Some Models Are Useful</a:t>
            </a:r>
          </a:p>
          <a:p>
            <a:pPr marL="285750" indent="-285750">
              <a:buFont typeface="Arial" panose="020B0604020202020204" pitchFamily="34" charset="0"/>
              <a:buChar char="•"/>
            </a:pPr>
            <a:r>
              <a:rPr lang="en-ZA" sz="1900" dirty="0">
                <a:solidFill>
                  <a:schemeClr val="accent1">
                    <a:lumMod val="50000"/>
                  </a:schemeClr>
                </a:solidFill>
                <a:latin typeface="+mn-lt"/>
              </a:rPr>
              <a:t>Keep it as simple as possible </a:t>
            </a:r>
            <a:endParaRPr lang="en-ZA" sz="1900" dirty="0" smtClean="0">
              <a:solidFill>
                <a:schemeClr val="accent1">
                  <a:lumMod val="50000"/>
                </a:schemeClr>
              </a:solidFill>
              <a:latin typeface="+mn-lt"/>
            </a:endParaRPr>
          </a:p>
          <a:p>
            <a:pPr marL="285750" indent="-285750">
              <a:buFont typeface="Arial" panose="020B0604020202020204" pitchFamily="34" charset="0"/>
              <a:buChar char="•"/>
            </a:pPr>
            <a:r>
              <a:rPr lang="en-ZA" sz="1900" dirty="0" smtClean="0">
                <a:solidFill>
                  <a:schemeClr val="accent1">
                    <a:lumMod val="50000"/>
                  </a:schemeClr>
                </a:solidFill>
                <a:latin typeface="+mn-lt"/>
              </a:rPr>
              <a:t>“The </a:t>
            </a:r>
            <a:r>
              <a:rPr lang="en-ZA" sz="1900" dirty="0">
                <a:solidFill>
                  <a:schemeClr val="accent1">
                    <a:lumMod val="50000"/>
                  </a:schemeClr>
                </a:solidFill>
                <a:latin typeface="+mn-lt"/>
              </a:rPr>
              <a:t>question isn’t whether a model is correct in some absolute sense, BUT rather whether it is useful for a particular </a:t>
            </a:r>
            <a:r>
              <a:rPr lang="en-ZA" sz="1900" dirty="0" smtClean="0">
                <a:solidFill>
                  <a:schemeClr val="accent1">
                    <a:lumMod val="50000"/>
                  </a:schemeClr>
                </a:solidFill>
                <a:latin typeface="+mn-lt"/>
              </a:rPr>
              <a:t>purpose”</a:t>
            </a:r>
            <a:endParaRPr lang="en-US" altLang="en-US" sz="1900" dirty="0" smtClean="0">
              <a:solidFill>
                <a:schemeClr val="accent1">
                  <a:lumMod val="50000"/>
                </a:schemeClr>
              </a:solidFill>
              <a:latin typeface="+mn-lt"/>
            </a:endParaRPr>
          </a:p>
          <a:p>
            <a:pPr marL="285750" indent="-285750" algn="l">
              <a:buFont typeface="Arial" panose="020B0604020202020204" pitchFamily="34" charset="0"/>
              <a:buChar char="•"/>
            </a:pPr>
            <a:r>
              <a:rPr lang="en-US" altLang="en-US" sz="1900" dirty="0" smtClean="0">
                <a:solidFill>
                  <a:schemeClr val="accent1">
                    <a:lumMod val="50000"/>
                  </a:schemeClr>
                </a:solidFill>
                <a:latin typeface="+mn-lt"/>
              </a:rPr>
              <a:t>Real </a:t>
            </a:r>
            <a:r>
              <a:rPr lang="en-US" altLang="en-US" sz="1900" dirty="0">
                <a:solidFill>
                  <a:schemeClr val="accent1">
                    <a:lumMod val="50000"/>
                  </a:schemeClr>
                </a:solidFill>
                <a:latin typeface="+mn-lt"/>
              </a:rPr>
              <a:t>world processes (behavioral, spatial, temporal) </a:t>
            </a:r>
            <a:r>
              <a:rPr lang="en-US" altLang="en-US" sz="1900" dirty="0" smtClean="0">
                <a:solidFill>
                  <a:schemeClr val="accent1">
                    <a:lumMod val="50000"/>
                  </a:schemeClr>
                </a:solidFill>
                <a:latin typeface="+mn-lt"/>
              </a:rPr>
              <a:t>needs to be </a:t>
            </a:r>
            <a:r>
              <a:rPr lang="en-US" altLang="en-US" sz="1900" dirty="0">
                <a:solidFill>
                  <a:schemeClr val="accent1">
                    <a:lumMod val="50000"/>
                  </a:schemeClr>
                </a:solidFill>
                <a:latin typeface="+mn-lt"/>
              </a:rPr>
              <a:t>represent in </a:t>
            </a:r>
            <a:r>
              <a:rPr lang="en-US" altLang="en-US" sz="1900" dirty="0" smtClean="0">
                <a:solidFill>
                  <a:schemeClr val="accent1">
                    <a:lumMod val="50000"/>
                  </a:schemeClr>
                </a:solidFill>
                <a:latin typeface="+mn-lt"/>
              </a:rPr>
              <a:t>the model</a:t>
            </a:r>
            <a:endParaRPr lang="en-US" altLang="en-US" sz="1900" dirty="0">
              <a:solidFill>
                <a:schemeClr val="accent1">
                  <a:lumMod val="50000"/>
                </a:schemeClr>
              </a:solidFill>
              <a:latin typeface="+mn-lt"/>
            </a:endParaRPr>
          </a:p>
          <a:p>
            <a:pPr marL="285750" indent="-285750" algn="l">
              <a:buFont typeface="Arial" panose="020B0604020202020204" pitchFamily="34" charset="0"/>
              <a:buChar char="•"/>
            </a:pPr>
            <a:r>
              <a:rPr lang="en-ZA" sz="1900" dirty="0" smtClean="0">
                <a:solidFill>
                  <a:schemeClr val="accent1">
                    <a:lumMod val="50000"/>
                  </a:schemeClr>
                </a:solidFill>
                <a:latin typeface="+mn-lt"/>
              </a:rPr>
              <a:t>Scale (National or Local changes)</a:t>
            </a:r>
          </a:p>
          <a:p>
            <a:pPr marL="285750" indent="-285750" algn="l">
              <a:buFont typeface="Arial" panose="020B0604020202020204" pitchFamily="34" charset="0"/>
              <a:buChar char="•"/>
            </a:pPr>
            <a:r>
              <a:rPr lang="en-ZA" sz="1900" dirty="0" smtClean="0">
                <a:solidFill>
                  <a:schemeClr val="accent1">
                    <a:lumMod val="50000"/>
                  </a:schemeClr>
                </a:solidFill>
                <a:latin typeface="+mn-lt"/>
              </a:rPr>
              <a:t>Resolution (detail)</a:t>
            </a:r>
          </a:p>
          <a:p>
            <a:pPr marL="285750" indent="-285750" algn="l">
              <a:buFont typeface="Arial" panose="020B0604020202020204" pitchFamily="34" charset="0"/>
              <a:buChar char="•"/>
            </a:pPr>
            <a:r>
              <a:rPr lang="en-ZA" sz="1900" dirty="0" smtClean="0">
                <a:solidFill>
                  <a:schemeClr val="accent1">
                    <a:lumMod val="50000"/>
                  </a:schemeClr>
                </a:solidFill>
                <a:latin typeface="+mn-lt"/>
              </a:rPr>
              <a:t>Temporal dynamics </a:t>
            </a:r>
          </a:p>
          <a:p>
            <a:pPr marL="285750" indent="-285750" algn="l">
              <a:buFont typeface="Arial" panose="020B0604020202020204" pitchFamily="34" charset="0"/>
              <a:buChar char="•"/>
            </a:pPr>
            <a:r>
              <a:rPr lang="en-ZA" sz="1900" dirty="0" smtClean="0">
                <a:solidFill>
                  <a:schemeClr val="accent1">
                    <a:lumMod val="50000"/>
                  </a:schemeClr>
                </a:solidFill>
                <a:latin typeface="+mn-lt"/>
              </a:rPr>
              <a:t>Indicators to measure change</a:t>
            </a:r>
            <a:endParaRPr lang="en-US" altLang="en-US" sz="1900" dirty="0">
              <a:solidFill>
                <a:schemeClr val="accent1">
                  <a:lumMod val="50000"/>
                </a:schemeClr>
              </a:solidFill>
              <a:latin typeface="+mn-lt"/>
            </a:endParaRPr>
          </a:p>
          <a:p>
            <a:pPr marL="285750" indent="-285750" algn="l">
              <a:buFont typeface="Arial" panose="020B0604020202020204" pitchFamily="34" charset="0"/>
              <a:buChar char="•"/>
            </a:pPr>
            <a:r>
              <a:rPr lang="en-US" altLang="en-US" sz="1900" dirty="0" smtClean="0">
                <a:solidFill>
                  <a:schemeClr val="accent1">
                    <a:lumMod val="50000"/>
                  </a:schemeClr>
                </a:solidFill>
                <a:latin typeface="+mn-lt"/>
              </a:rPr>
              <a:t>Loose coupling with models (National)</a:t>
            </a:r>
          </a:p>
          <a:p>
            <a:pPr marL="285750" indent="-285750" algn="l">
              <a:buFont typeface="Arial" panose="020B0604020202020204" pitchFamily="34" charset="0"/>
              <a:buChar char="•"/>
            </a:pPr>
            <a:r>
              <a:rPr lang="en-US" altLang="en-US" sz="1900" dirty="0" smtClean="0">
                <a:solidFill>
                  <a:schemeClr val="accent1">
                    <a:lumMod val="50000"/>
                  </a:schemeClr>
                </a:solidFill>
                <a:latin typeface="+mn-lt"/>
              </a:rPr>
              <a:t>Unique SA circumstances (informal economy, policy interventions, land use management</a:t>
            </a:r>
          </a:p>
          <a:p>
            <a:pPr marL="285750" indent="-285750" algn="l">
              <a:buFont typeface="Arial" panose="020B0604020202020204" pitchFamily="34" charset="0"/>
              <a:buChar char="•"/>
            </a:pPr>
            <a:r>
              <a:rPr lang="en-US" altLang="en-US" sz="1900" b="1" dirty="0" smtClean="0">
                <a:solidFill>
                  <a:schemeClr val="accent1">
                    <a:lumMod val="50000"/>
                  </a:schemeClr>
                </a:solidFill>
                <a:latin typeface="+mn-lt"/>
              </a:rPr>
              <a:t>Purpose of the model </a:t>
            </a:r>
            <a:r>
              <a:rPr lang="en-US" altLang="en-US" sz="1900" dirty="0" smtClean="0">
                <a:solidFill>
                  <a:schemeClr val="accent1">
                    <a:lumMod val="50000"/>
                  </a:schemeClr>
                </a:solidFill>
                <a:latin typeface="+mn-lt"/>
              </a:rPr>
              <a:t>–what are you going to use it for??</a:t>
            </a:r>
            <a:endParaRPr lang="en-US" altLang="en-US" sz="1900" dirty="0">
              <a:solidFill>
                <a:schemeClr val="accent1">
                  <a:lumMod val="50000"/>
                </a:schemeClr>
              </a:solidFill>
              <a:latin typeface="+mn-lt"/>
            </a:endParaRPr>
          </a:p>
          <a:p>
            <a:pPr marL="742950" lvl="1" indent="-285750" algn="l">
              <a:buFont typeface="Arial" panose="020B0604020202020204" pitchFamily="34" charset="0"/>
              <a:buChar char="•"/>
            </a:pPr>
            <a:r>
              <a:rPr lang="en-US" altLang="en-US" sz="1900" dirty="0">
                <a:solidFill>
                  <a:schemeClr val="accent1">
                    <a:lumMod val="50000"/>
                  </a:schemeClr>
                </a:solidFill>
                <a:latin typeface="+mn-lt"/>
              </a:rPr>
              <a:t>Prediction: very difficult </a:t>
            </a:r>
            <a:r>
              <a:rPr lang="en-US" altLang="en-US" sz="1900" dirty="0" smtClean="0">
                <a:solidFill>
                  <a:schemeClr val="accent1">
                    <a:lumMod val="50000"/>
                  </a:schemeClr>
                </a:solidFill>
                <a:latin typeface="+mn-lt"/>
              </a:rPr>
              <a:t>(why?)</a:t>
            </a:r>
          </a:p>
          <a:p>
            <a:pPr marL="742950" lvl="1" indent="-285750" algn="l">
              <a:buFont typeface="Arial" panose="020B0604020202020204" pitchFamily="34" charset="0"/>
              <a:buChar char="•"/>
            </a:pPr>
            <a:r>
              <a:rPr lang="en-US" altLang="en-US" sz="1900" dirty="0" smtClean="0">
                <a:solidFill>
                  <a:schemeClr val="accent1">
                    <a:lumMod val="50000"/>
                  </a:schemeClr>
                </a:solidFill>
                <a:latin typeface="+mn-lt"/>
              </a:rPr>
              <a:t>Explaining</a:t>
            </a:r>
            <a:r>
              <a:rPr lang="en-US" altLang="en-US" sz="1900" dirty="0">
                <a:solidFill>
                  <a:schemeClr val="accent1">
                    <a:lumMod val="50000"/>
                  </a:schemeClr>
                </a:solidFill>
                <a:latin typeface="+mn-lt"/>
              </a:rPr>
              <a:t>: explain patterns but do not make </a:t>
            </a:r>
            <a:r>
              <a:rPr lang="en-US" altLang="en-US" sz="1900" dirty="0" smtClean="0">
                <a:solidFill>
                  <a:schemeClr val="accent1">
                    <a:lumMod val="50000"/>
                  </a:schemeClr>
                </a:solidFill>
                <a:latin typeface="+mn-lt"/>
              </a:rPr>
              <a:t>predictions</a:t>
            </a:r>
            <a:endParaRPr lang="en-US" altLang="en-US" sz="1900" dirty="0">
              <a:solidFill>
                <a:schemeClr val="accent1">
                  <a:lumMod val="50000"/>
                </a:schemeClr>
              </a:solidFill>
              <a:latin typeface="+mn-lt"/>
            </a:endParaRPr>
          </a:p>
          <a:p>
            <a:pPr marL="742950" lvl="1" indent="-285750" algn="l">
              <a:buFont typeface="Arial" panose="020B0604020202020204" pitchFamily="34" charset="0"/>
              <a:buChar char="•"/>
            </a:pPr>
            <a:r>
              <a:rPr lang="en-US" altLang="en-US" sz="1900" dirty="0">
                <a:solidFill>
                  <a:schemeClr val="accent1">
                    <a:lumMod val="50000"/>
                  </a:schemeClr>
                </a:solidFill>
                <a:latin typeface="+mn-lt"/>
              </a:rPr>
              <a:t>Exploring: develop intuitions or even theories, study alternative </a:t>
            </a:r>
            <a:r>
              <a:rPr lang="en-US" altLang="en-US" sz="1900" dirty="0" smtClean="0">
                <a:solidFill>
                  <a:schemeClr val="accent1">
                    <a:lumMod val="50000"/>
                  </a:schemeClr>
                </a:solidFill>
                <a:latin typeface="+mn-lt"/>
              </a:rPr>
              <a:t>hypotheses</a:t>
            </a:r>
          </a:p>
          <a:p>
            <a:pPr lvl="1" algn="l"/>
            <a:endParaRPr lang="en-GB" dirty="0"/>
          </a:p>
          <a:p>
            <a:pPr marL="742950" lvl="1" indent="-285750" algn="l">
              <a:buFont typeface="Arial" panose="020B0604020202020204" pitchFamily="34" charset="0"/>
              <a:buChar char="•"/>
            </a:pPr>
            <a:endParaRPr lang="en-US" altLang="en-US" sz="1800" dirty="0">
              <a:solidFill>
                <a:schemeClr val="tx2">
                  <a:lumMod val="75000"/>
                </a:schemeClr>
              </a:solidFill>
            </a:endParaRPr>
          </a:p>
          <a:p>
            <a:pPr marL="457200" indent="-457200" algn="l">
              <a:buFont typeface="Arial" panose="020B0604020202020204" pitchFamily="34" charset="0"/>
              <a:buChar char="•"/>
            </a:pPr>
            <a:endParaRPr lang="en-GB" sz="1800" dirty="0">
              <a:solidFill>
                <a:schemeClr val="tx2">
                  <a:lumMod val="75000"/>
                </a:schemeClr>
              </a:solidFill>
            </a:endParaRPr>
          </a:p>
        </p:txBody>
      </p:sp>
      <p:sp>
        <p:nvSpPr>
          <p:cNvPr id="2" name="Rectangle 1"/>
          <p:cNvSpPr/>
          <p:nvPr/>
        </p:nvSpPr>
        <p:spPr>
          <a:xfrm>
            <a:off x="106363" y="249492"/>
            <a:ext cx="7967822" cy="584775"/>
          </a:xfrm>
          <a:prstGeom prst="rect">
            <a:avLst/>
          </a:prstGeom>
        </p:spPr>
        <p:txBody>
          <a:bodyPr wrap="none">
            <a:spAutoFit/>
          </a:bodyPr>
          <a:lstStyle/>
          <a:p>
            <a:r>
              <a:rPr lang="en-ZA" sz="3200" dirty="0">
                <a:solidFill>
                  <a:schemeClr val="bg1"/>
                </a:solidFill>
              </a:rPr>
              <a:t>C</a:t>
            </a:r>
            <a:r>
              <a:rPr lang="en-ZA" sz="3200" dirty="0" smtClean="0">
                <a:solidFill>
                  <a:schemeClr val="bg1"/>
                </a:solidFill>
              </a:rPr>
              <a:t>onsiderations when developing a </a:t>
            </a:r>
            <a:r>
              <a:rPr lang="en-ZA" sz="3200" dirty="0">
                <a:solidFill>
                  <a:schemeClr val="bg1"/>
                </a:solidFill>
              </a:rPr>
              <a:t>LULC</a:t>
            </a:r>
            <a:r>
              <a:rPr lang="en-ZA" sz="3200" dirty="0"/>
              <a:t> </a:t>
            </a:r>
            <a:r>
              <a:rPr lang="en-ZA" sz="3200" dirty="0" smtClean="0">
                <a:solidFill>
                  <a:schemeClr val="bg1"/>
                </a:solidFill>
              </a:rPr>
              <a:t>model</a:t>
            </a:r>
            <a:endParaRPr lang="en-ZA" sz="3200" dirty="0"/>
          </a:p>
        </p:txBody>
      </p:sp>
    </p:spTree>
    <p:extLst>
      <p:ext uri="{BB962C8B-B14F-4D97-AF65-F5344CB8AC3E}">
        <p14:creationId xmlns:p14="http://schemas.microsoft.com/office/powerpoint/2010/main" val="58177318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9" name="Line 2"/>
          <p:cNvSpPr>
            <a:spLocks noChangeShapeType="1"/>
          </p:cNvSpPr>
          <p:nvPr/>
        </p:nvSpPr>
        <p:spPr bwMode="auto">
          <a:xfrm>
            <a:off x="6084094" y="2031206"/>
            <a:ext cx="1191" cy="2214563"/>
          </a:xfrm>
          <a:prstGeom prst="line">
            <a:avLst/>
          </a:prstGeom>
          <a:noFill/>
          <a:ln w="9360">
            <a:solidFill>
              <a:srgbClr val="F8F8F8"/>
            </a:solidFill>
            <a:miter lim="800000"/>
            <a:headEnd/>
            <a:tailEnd/>
          </a:ln>
        </p:spPr>
        <p:txBody>
          <a:bodyPr/>
          <a:lstStyle/>
          <a:p>
            <a:pPr defTabSz="336947" fontAlgn="base">
              <a:spcBef>
                <a:spcPct val="0"/>
              </a:spcBef>
              <a:spcAft>
                <a:spcPct val="0"/>
              </a:spcAft>
            </a:pPr>
            <a:endParaRPr lang="en-GB">
              <a:solidFill>
                <a:srgbClr val="FFFFFF"/>
              </a:solidFill>
            </a:endParaRPr>
          </a:p>
        </p:txBody>
      </p:sp>
      <p:sp>
        <p:nvSpPr>
          <p:cNvPr id="19460" name="Line 3"/>
          <p:cNvSpPr>
            <a:spLocks noChangeShapeType="1"/>
          </p:cNvSpPr>
          <p:nvPr/>
        </p:nvSpPr>
        <p:spPr bwMode="auto">
          <a:xfrm>
            <a:off x="4787504" y="2085975"/>
            <a:ext cx="1190" cy="2214563"/>
          </a:xfrm>
          <a:prstGeom prst="line">
            <a:avLst/>
          </a:prstGeom>
          <a:noFill/>
          <a:ln w="9360">
            <a:solidFill>
              <a:srgbClr val="F8F8F8"/>
            </a:solidFill>
            <a:miter lim="800000"/>
            <a:headEnd/>
            <a:tailEnd/>
          </a:ln>
        </p:spPr>
        <p:txBody>
          <a:bodyPr/>
          <a:lstStyle/>
          <a:p>
            <a:pPr defTabSz="336947" fontAlgn="base">
              <a:spcBef>
                <a:spcPct val="0"/>
              </a:spcBef>
              <a:spcAft>
                <a:spcPct val="0"/>
              </a:spcAft>
            </a:pPr>
            <a:endParaRPr lang="en-GB">
              <a:solidFill>
                <a:srgbClr val="FFFFFF"/>
              </a:solidFill>
            </a:endParaRPr>
          </a:p>
        </p:txBody>
      </p:sp>
      <p:sp>
        <p:nvSpPr>
          <p:cNvPr id="19461" name="Line 4"/>
          <p:cNvSpPr>
            <a:spLocks noChangeShapeType="1"/>
          </p:cNvSpPr>
          <p:nvPr/>
        </p:nvSpPr>
        <p:spPr bwMode="auto">
          <a:xfrm>
            <a:off x="3545681" y="1977628"/>
            <a:ext cx="1191" cy="2214563"/>
          </a:xfrm>
          <a:prstGeom prst="line">
            <a:avLst/>
          </a:prstGeom>
          <a:noFill/>
          <a:ln w="9360">
            <a:solidFill>
              <a:srgbClr val="F8F8F8"/>
            </a:solidFill>
            <a:miter lim="800000"/>
            <a:headEnd/>
            <a:tailEnd/>
          </a:ln>
        </p:spPr>
        <p:txBody>
          <a:bodyPr/>
          <a:lstStyle/>
          <a:p>
            <a:pPr defTabSz="336947" fontAlgn="base">
              <a:spcBef>
                <a:spcPct val="0"/>
              </a:spcBef>
              <a:spcAft>
                <a:spcPct val="0"/>
              </a:spcAft>
            </a:pPr>
            <a:endParaRPr lang="en-GB">
              <a:solidFill>
                <a:srgbClr val="FFFFFF"/>
              </a:solidFill>
            </a:endParaRPr>
          </a:p>
        </p:txBody>
      </p:sp>
      <p:sp>
        <p:nvSpPr>
          <p:cNvPr id="19467" name="Oval 10"/>
          <p:cNvSpPr>
            <a:spLocks noChangeArrowheads="1"/>
          </p:cNvSpPr>
          <p:nvPr/>
        </p:nvSpPr>
        <p:spPr bwMode="auto">
          <a:xfrm>
            <a:off x="3349229" y="1154906"/>
            <a:ext cx="1322784" cy="1187054"/>
          </a:xfrm>
          <a:prstGeom prst="ellipse">
            <a:avLst/>
          </a:prstGeom>
          <a:noFill/>
          <a:ln w="9525">
            <a:noFill/>
            <a:round/>
            <a:headEnd/>
            <a:tailEnd/>
          </a:ln>
        </p:spPr>
        <p:txBody>
          <a:bodyPr wrap="none" anchor="ctr"/>
          <a:lstStyle/>
          <a:p>
            <a:pPr defTabSz="336947" eaLnBrk="0" fontAlgn="base" hangingPunct="0">
              <a:lnSpc>
                <a:spcPct val="81000"/>
              </a:lnSpc>
              <a:spcBef>
                <a:spcPct val="0"/>
              </a:spcBef>
              <a:spcAft>
                <a:spcPct val="0"/>
              </a:spcAft>
              <a:buClr>
                <a:srgbClr val="AFAFAF"/>
              </a:buClr>
              <a:buSzPct val="100000"/>
            </a:pPr>
            <a:endParaRPr lang="en-US">
              <a:solidFill>
                <a:srgbClr val="FFFFFF"/>
              </a:solidFill>
            </a:endParaRPr>
          </a:p>
        </p:txBody>
      </p:sp>
      <p:sp>
        <p:nvSpPr>
          <p:cNvPr id="19468" name="Oval 11"/>
          <p:cNvSpPr>
            <a:spLocks noChangeArrowheads="1"/>
          </p:cNvSpPr>
          <p:nvPr/>
        </p:nvSpPr>
        <p:spPr bwMode="auto">
          <a:xfrm>
            <a:off x="4577954" y="1154906"/>
            <a:ext cx="1322784" cy="1214438"/>
          </a:xfrm>
          <a:prstGeom prst="ellipse">
            <a:avLst/>
          </a:prstGeom>
          <a:noFill/>
          <a:ln w="9525">
            <a:noFill/>
            <a:round/>
            <a:headEnd/>
            <a:tailEnd/>
          </a:ln>
        </p:spPr>
        <p:txBody>
          <a:bodyPr wrap="none" anchor="ctr"/>
          <a:lstStyle/>
          <a:p>
            <a:pPr defTabSz="336947" eaLnBrk="0" fontAlgn="base" hangingPunct="0">
              <a:lnSpc>
                <a:spcPct val="81000"/>
              </a:lnSpc>
              <a:spcBef>
                <a:spcPct val="0"/>
              </a:spcBef>
              <a:spcAft>
                <a:spcPct val="0"/>
              </a:spcAft>
              <a:buClr>
                <a:srgbClr val="AFAFAF"/>
              </a:buClr>
              <a:buSzPct val="100000"/>
            </a:pPr>
            <a:endParaRPr lang="en-US">
              <a:solidFill>
                <a:srgbClr val="FFFFFF"/>
              </a:solidFill>
            </a:endParaRPr>
          </a:p>
        </p:txBody>
      </p:sp>
      <p:sp>
        <p:nvSpPr>
          <p:cNvPr id="19469" name="Oval 12"/>
          <p:cNvSpPr>
            <a:spLocks noChangeArrowheads="1"/>
          </p:cNvSpPr>
          <p:nvPr/>
        </p:nvSpPr>
        <p:spPr bwMode="auto">
          <a:xfrm>
            <a:off x="5807869" y="1154906"/>
            <a:ext cx="1322785" cy="1214438"/>
          </a:xfrm>
          <a:prstGeom prst="ellipse">
            <a:avLst/>
          </a:prstGeom>
          <a:noFill/>
          <a:ln w="9525">
            <a:noFill/>
            <a:round/>
            <a:headEnd/>
            <a:tailEnd/>
          </a:ln>
        </p:spPr>
        <p:txBody>
          <a:bodyPr wrap="none" anchor="ctr"/>
          <a:lstStyle/>
          <a:p>
            <a:pPr defTabSz="336947" eaLnBrk="0" fontAlgn="base" hangingPunct="0">
              <a:lnSpc>
                <a:spcPct val="81000"/>
              </a:lnSpc>
              <a:spcBef>
                <a:spcPct val="0"/>
              </a:spcBef>
              <a:spcAft>
                <a:spcPct val="0"/>
              </a:spcAft>
              <a:buClr>
                <a:srgbClr val="AFAFAF"/>
              </a:buClr>
              <a:buSzPct val="100000"/>
            </a:pPr>
            <a:endParaRPr lang="en-US">
              <a:solidFill>
                <a:srgbClr val="FFFFFF"/>
              </a:solidFill>
            </a:endParaRPr>
          </a:p>
        </p:txBody>
      </p:sp>
      <p:sp>
        <p:nvSpPr>
          <p:cNvPr id="19471" name="AutoShape 14"/>
          <p:cNvSpPr>
            <a:spLocks noChangeArrowheads="1"/>
          </p:cNvSpPr>
          <p:nvPr/>
        </p:nvSpPr>
        <p:spPr bwMode="auto">
          <a:xfrm>
            <a:off x="1154906" y="3401616"/>
            <a:ext cx="1653779" cy="275034"/>
          </a:xfrm>
          <a:prstGeom prst="roundRect">
            <a:avLst>
              <a:gd name="adj" fmla="val 431"/>
            </a:avLst>
          </a:prstGeom>
          <a:noFill/>
          <a:ln w="9525">
            <a:noFill/>
            <a:round/>
            <a:headEnd/>
            <a:tailEnd/>
          </a:ln>
        </p:spPr>
        <p:txBody>
          <a:bodyPr wrap="none" lIns="67500" tIns="33750" rIns="67500" bIns="33750" anchor="ctr" anchorCtr="1"/>
          <a:lstStyle/>
          <a:p>
            <a:pPr algn="r" defTabSz="336947" eaLnBrk="0" fontAlgn="base" hangingPunct="0">
              <a:lnSpc>
                <a:spcPct val="76000"/>
              </a:lnSpc>
              <a:spcBef>
                <a:spcPct val="0"/>
              </a:spcBef>
              <a:spcAft>
                <a:spcPct val="0"/>
              </a:spcAft>
              <a:buClr>
                <a:srgbClr val="AFAFAF"/>
              </a:buClr>
              <a:buSzPct val="100000"/>
              <a:tabLst>
                <a:tab pos="0" algn="l"/>
                <a:tab pos="335756" algn="l"/>
                <a:tab pos="672704" algn="l"/>
                <a:tab pos="1009650" algn="l"/>
                <a:tab pos="1346597" algn="l"/>
                <a:tab pos="1683544" algn="l"/>
                <a:tab pos="2020491" algn="l"/>
                <a:tab pos="2357438" algn="l"/>
                <a:tab pos="2694385" algn="l"/>
                <a:tab pos="3031331" algn="l"/>
                <a:tab pos="3368279" algn="l"/>
                <a:tab pos="3705225" algn="l"/>
                <a:tab pos="4042172" algn="l"/>
                <a:tab pos="4379119" algn="l"/>
                <a:tab pos="4716066" algn="l"/>
                <a:tab pos="5053013" algn="l"/>
                <a:tab pos="5389960" algn="l"/>
                <a:tab pos="5726906" algn="l"/>
                <a:tab pos="6063854" algn="l"/>
                <a:tab pos="6400800" algn="l"/>
                <a:tab pos="6737747" algn="l"/>
              </a:tabLst>
            </a:pPr>
            <a:endParaRPr lang="en-GB" sz="1200" b="1" dirty="0">
              <a:solidFill>
                <a:srgbClr val="012D50"/>
              </a:solidFill>
            </a:endParaRPr>
          </a:p>
        </p:txBody>
      </p:sp>
      <p:sp>
        <p:nvSpPr>
          <p:cNvPr id="19479" name="Text Box 23"/>
          <p:cNvSpPr txBox="1">
            <a:spLocks noChangeArrowheads="1"/>
          </p:cNvSpPr>
          <p:nvPr/>
        </p:nvSpPr>
        <p:spPr bwMode="auto">
          <a:xfrm>
            <a:off x="148232" y="190479"/>
            <a:ext cx="5091113" cy="520304"/>
          </a:xfrm>
          <a:prstGeom prst="rect">
            <a:avLst/>
          </a:prstGeom>
          <a:noFill/>
          <a:ln w="9525">
            <a:noFill/>
            <a:round/>
            <a:headEnd/>
            <a:tailEnd/>
          </a:ln>
        </p:spPr>
        <p:txBody>
          <a:bodyPr wrap="none" lIns="67500" tIns="33750" rIns="67500" bIns="33750"/>
          <a:lstStyle/>
          <a:p>
            <a:pPr defTabSz="336947" fontAlgn="base">
              <a:lnSpc>
                <a:spcPct val="93000"/>
              </a:lnSpc>
              <a:spcBef>
                <a:spcPct val="0"/>
              </a:spcBef>
              <a:spcAft>
                <a:spcPct val="0"/>
              </a:spcAft>
              <a:buClr>
                <a:srgbClr val="AFAFAF"/>
              </a:buClr>
              <a:buSzPct val="100000"/>
              <a:tabLst>
                <a:tab pos="0" algn="l"/>
                <a:tab pos="335756" algn="l"/>
                <a:tab pos="672704" algn="l"/>
                <a:tab pos="1009650" algn="l"/>
                <a:tab pos="1346597" algn="l"/>
                <a:tab pos="1683544" algn="l"/>
                <a:tab pos="2020491" algn="l"/>
                <a:tab pos="2357438" algn="l"/>
                <a:tab pos="2694385" algn="l"/>
                <a:tab pos="3031331" algn="l"/>
                <a:tab pos="3368279" algn="l"/>
                <a:tab pos="3705225" algn="l"/>
                <a:tab pos="4042172" algn="l"/>
                <a:tab pos="4379119" algn="l"/>
                <a:tab pos="4716066" algn="l"/>
                <a:tab pos="5053013" algn="l"/>
                <a:tab pos="5389960" algn="l"/>
                <a:tab pos="5726906" algn="l"/>
                <a:tab pos="6063854" algn="l"/>
                <a:tab pos="6400800" algn="l"/>
                <a:tab pos="6737747" algn="l"/>
              </a:tabLst>
            </a:pPr>
            <a:r>
              <a:rPr lang="en-ZA" sz="3200" dirty="0">
                <a:solidFill>
                  <a:srgbClr val="FFFFFF"/>
                </a:solidFill>
              </a:rPr>
              <a:t>A</a:t>
            </a:r>
            <a:r>
              <a:rPr lang="en-ZA" sz="3200" dirty="0" smtClean="0">
                <a:solidFill>
                  <a:srgbClr val="FFFFFF"/>
                </a:solidFill>
              </a:rPr>
              <a:t>pplications in South Africa – decade of investment</a:t>
            </a:r>
            <a:endParaRPr lang="en-GB" sz="2400" b="1" dirty="0">
              <a:solidFill>
                <a:srgbClr val="FFFFFF"/>
              </a:solidFill>
            </a:endParaRPr>
          </a:p>
        </p:txBody>
      </p:sp>
      <p:sp>
        <p:nvSpPr>
          <p:cNvPr id="20" name="Rectangle 19"/>
          <p:cNvSpPr/>
          <p:nvPr/>
        </p:nvSpPr>
        <p:spPr>
          <a:xfrm>
            <a:off x="-18135" y="880534"/>
            <a:ext cx="2304134" cy="4262966"/>
          </a:xfrm>
          <a:prstGeom prst="rect">
            <a:avLst/>
          </a:prstGeom>
          <a:solidFill>
            <a:schemeClr val="bg1">
              <a:lumMod val="95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en-GB" sz="1350">
              <a:solidFill>
                <a:prstClr val="white"/>
              </a:solidFill>
            </a:endParaRPr>
          </a:p>
        </p:txBody>
      </p:sp>
      <p:sp>
        <p:nvSpPr>
          <p:cNvPr id="21" name="Pentagon 20"/>
          <p:cNvSpPr/>
          <p:nvPr/>
        </p:nvSpPr>
        <p:spPr>
          <a:xfrm>
            <a:off x="-1" y="885472"/>
            <a:ext cx="2494983" cy="432048"/>
          </a:xfrm>
          <a:prstGeom prst="homePlate">
            <a:avLst/>
          </a:prstGeom>
          <a:solidFill>
            <a:srgbClr val="012D50"/>
          </a:solidFill>
          <a:ln>
            <a:solidFill>
              <a:srgbClr val="012D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r>
              <a:rPr lang="en-GB" sz="1200" b="1" dirty="0" smtClean="0">
                <a:solidFill>
                  <a:prstClr val="white"/>
                </a:solidFill>
                <a:cs typeface="Arial" pitchFamily="34" charset="0"/>
              </a:rPr>
              <a:t>CSIR developed, adapted &amp; applied models</a:t>
            </a:r>
            <a:endParaRPr lang="en-GB" sz="1000" b="1" dirty="0">
              <a:solidFill>
                <a:prstClr val="white"/>
              </a:solidFill>
              <a:cs typeface="Arial" pitchFamily="34" charset="0"/>
            </a:endParaRPr>
          </a:p>
        </p:txBody>
      </p:sp>
      <p:sp>
        <p:nvSpPr>
          <p:cNvPr id="24" name="Rectangle 23"/>
          <p:cNvSpPr/>
          <p:nvPr/>
        </p:nvSpPr>
        <p:spPr>
          <a:xfrm rot="20970829">
            <a:off x="7209742" y="2355162"/>
            <a:ext cx="184731" cy="207749"/>
          </a:xfrm>
          <a:prstGeom prst="rect">
            <a:avLst/>
          </a:prstGeom>
        </p:spPr>
        <p:txBody>
          <a:bodyPr wrap="none">
            <a:spAutoFit/>
          </a:bodyPr>
          <a:lstStyle/>
          <a:p>
            <a:pPr fontAlgn="base">
              <a:spcBef>
                <a:spcPct val="0"/>
              </a:spcBef>
              <a:spcAft>
                <a:spcPct val="0"/>
              </a:spcAft>
            </a:pPr>
            <a:endParaRPr lang="en-GB" sz="750" dirty="0">
              <a:solidFill>
                <a:prstClr val="white"/>
              </a:solidFill>
              <a:cs typeface="Arial" pitchFamily="34" charset="0"/>
            </a:endParaRPr>
          </a:p>
        </p:txBody>
      </p:sp>
      <p:sp>
        <p:nvSpPr>
          <p:cNvPr id="33" name="Rectangle 32"/>
          <p:cNvSpPr/>
          <p:nvPr/>
        </p:nvSpPr>
        <p:spPr>
          <a:xfrm>
            <a:off x="5652120" y="4142067"/>
            <a:ext cx="784189" cy="219291"/>
          </a:xfrm>
          <a:prstGeom prst="rect">
            <a:avLst/>
          </a:prstGeom>
        </p:spPr>
        <p:txBody>
          <a:bodyPr wrap="none">
            <a:spAutoFit/>
          </a:bodyPr>
          <a:lstStyle/>
          <a:p>
            <a:pPr fontAlgn="base">
              <a:spcBef>
                <a:spcPct val="0"/>
              </a:spcBef>
              <a:spcAft>
                <a:spcPct val="0"/>
              </a:spcAft>
            </a:pPr>
            <a:r>
              <a:rPr lang="en-GB" sz="825" dirty="0">
                <a:solidFill>
                  <a:prstClr val="white"/>
                </a:solidFill>
                <a:cs typeface="Arial" pitchFamily="34" charset="0"/>
              </a:rPr>
              <a:t>Port Elizabeth</a:t>
            </a:r>
          </a:p>
        </p:txBody>
      </p:sp>
      <p:sp>
        <p:nvSpPr>
          <p:cNvPr id="35" name="Rectangle 34"/>
          <p:cNvSpPr/>
          <p:nvPr/>
        </p:nvSpPr>
        <p:spPr>
          <a:xfrm>
            <a:off x="6732343" y="3331977"/>
            <a:ext cx="506870" cy="219291"/>
          </a:xfrm>
          <a:prstGeom prst="rect">
            <a:avLst/>
          </a:prstGeom>
        </p:spPr>
        <p:txBody>
          <a:bodyPr wrap="none">
            <a:spAutoFit/>
          </a:bodyPr>
          <a:lstStyle/>
          <a:p>
            <a:pPr fontAlgn="base">
              <a:spcBef>
                <a:spcPct val="0"/>
              </a:spcBef>
              <a:spcAft>
                <a:spcPct val="0"/>
              </a:spcAft>
            </a:pPr>
            <a:r>
              <a:rPr lang="en-GB" sz="825" dirty="0">
                <a:solidFill>
                  <a:prstClr val="white"/>
                </a:solidFill>
                <a:cs typeface="Arial" pitchFamily="34" charset="0"/>
              </a:rPr>
              <a:t>Durban</a:t>
            </a:r>
          </a:p>
        </p:txBody>
      </p:sp>
      <p:sp>
        <p:nvSpPr>
          <p:cNvPr id="38" name="TextBox 37"/>
          <p:cNvSpPr txBox="1"/>
          <p:nvPr/>
        </p:nvSpPr>
        <p:spPr>
          <a:xfrm>
            <a:off x="-4826" y="1317520"/>
            <a:ext cx="2290825" cy="3831818"/>
          </a:xfrm>
          <a:prstGeom prst="rect">
            <a:avLst/>
          </a:prstGeom>
          <a:noFill/>
        </p:spPr>
        <p:txBody>
          <a:bodyPr wrap="square">
            <a:spAutoFit/>
          </a:bodyPr>
          <a:lstStyle/>
          <a:p>
            <a:pPr fontAlgn="base">
              <a:spcBef>
                <a:spcPct val="0"/>
              </a:spcBef>
              <a:spcAft>
                <a:spcPct val="0"/>
              </a:spcAft>
              <a:defRPr/>
            </a:pPr>
            <a:r>
              <a:rPr lang="en-GB" sz="1350" b="1" dirty="0" smtClean="0">
                <a:solidFill>
                  <a:schemeClr val="tx2">
                    <a:lumMod val="50000"/>
                  </a:schemeClr>
                </a:solidFill>
                <a:cs typeface="Arial" charset="0"/>
              </a:rPr>
              <a:t>12 model case studies</a:t>
            </a:r>
          </a:p>
          <a:p>
            <a:pPr fontAlgn="base">
              <a:spcBef>
                <a:spcPct val="0"/>
              </a:spcBef>
              <a:spcAft>
                <a:spcPct val="0"/>
              </a:spcAft>
              <a:defRPr/>
            </a:pPr>
            <a:endParaRPr lang="en-GB" sz="1350" b="1" dirty="0" smtClean="0">
              <a:solidFill>
                <a:schemeClr val="tx2">
                  <a:lumMod val="50000"/>
                </a:schemeClr>
              </a:solidFill>
              <a:cs typeface="Arial" charset="0"/>
            </a:endParaRPr>
          </a:p>
          <a:p>
            <a:pPr fontAlgn="base">
              <a:spcBef>
                <a:spcPct val="0"/>
              </a:spcBef>
              <a:spcAft>
                <a:spcPct val="0"/>
              </a:spcAft>
              <a:defRPr/>
            </a:pPr>
            <a:r>
              <a:rPr lang="en-GB" sz="1350" b="1" dirty="0" smtClean="0">
                <a:solidFill>
                  <a:schemeClr val="tx2">
                    <a:lumMod val="50000"/>
                  </a:schemeClr>
                </a:solidFill>
                <a:cs typeface="Arial" charset="0"/>
              </a:rPr>
              <a:t>Scales:</a:t>
            </a:r>
          </a:p>
          <a:p>
            <a:pPr fontAlgn="base">
              <a:spcBef>
                <a:spcPct val="0"/>
              </a:spcBef>
              <a:spcAft>
                <a:spcPct val="0"/>
              </a:spcAft>
              <a:defRPr/>
            </a:pPr>
            <a:r>
              <a:rPr lang="en-GB" sz="1350" dirty="0" smtClean="0">
                <a:solidFill>
                  <a:schemeClr val="tx2">
                    <a:lumMod val="50000"/>
                  </a:schemeClr>
                </a:solidFill>
                <a:cs typeface="Arial" charset="0"/>
              </a:rPr>
              <a:t>National, Provincial, District, Local, Metropolitan</a:t>
            </a:r>
          </a:p>
          <a:p>
            <a:pPr fontAlgn="base">
              <a:spcBef>
                <a:spcPct val="0"/>
              </a:spcBef>
              <a:spcAft>
                <a:spcPct val="0"/>
              </a:spcAft>
              <a:defRPr/>
            </a:pPr>
            <a:endParaRPr lang="en-ZA" sz="1350" dirty="0">
              <a:solidFill>
                <a:schemeClr val="tx2">
                  <a:lumMod val="50000"/>
                </a:schemeClr>
              </a:solidFill>
              <a:cs typeface="Arial" charset="0"/>
            </a:endParaRPr>
          </a:p>
          <a:p>
            <a:pPr fontAlgn="base">
              <a:spcBef>
                <a:spcPct val="0"/>
              </a:spcBef>
              <a:spcAft>
                <a:spcPct val="0"/>
              </a:spcAft>
              <a:defRPr/>
            </a:pPr>
            <a:r>
              <a:rPr lang="en-GB" sz="1350" b="1" dirty="0" smtClean="0">
                <a:solidFill>
                  <a:schemeClr val="tx2">
                    <a:lumMod val="50000"/>
                  </a:schemeClr>
                </a:solidFill>
                <a:cs typeface="Arial" charset="0"/>
              </a:rPr>
              <a:t>Resolutions:</a:t>
            </a:r>
            <a:endParaRPr lang="en-GB" sz="1350" b="1" dirty="0">
              <a:solidFill>
                <a:schemeClr val="tx2">
                  <a:lumMod val="50000"/>
                </a:schemeClr>
              </a:solidFill>
              <a:cs typeface="Arial" charset="0"/>
            </a:endParaRPr>
          </a:p>
          <a:p>
            <a:pPr fontAlgn="base">
              <a:spcBef>
                <a:spcPct val="0"/>
              </a:spcBef>
              <a:spcAft>
                <a:spcPct val="0"/>
              </a:spcAft>
              <a:defRPr/>
            </a:pPr>
            <a:r>
              <a:rPr lang="en-GB" sz="1350" dirty="0" smtClean="0">
                <a:solidFill>
                  <a:schemeClr val="tx2">
                    <a:lumMod val="50000"/>
                  </a:schemeClr>
                </a:solidFill>
                <a:cs typeface="Arial" charset="0"/>
              </a:rPr>
              <a:t>Erf level – 1x1sqkm</a:t>
            </a:r>
          </a:p>
          <a:p>
            <a:pPr fontAlgn="base">
              <a:spcBef>
                <a:spcPct val="0"/>
              </a:spcBef>
              <a:spcAft>
                <a:spcPct val="0"/>
              </a:spcAft>
              <a:defRPr/>
            </a:pPr>
            <a:endParaRPr lang="en-GB" sz="1350" dirty="0">
              <a:solidFill>
                <a:schemeClr val="tx2">
                  <a:lumMod val="50000"/>
                </a:schemeClr>
              </a:solidFill>
              <a:cs typeface="Arial" charset="0"/>
            </a:endParaRPr>
          </a:p>
          <a:p>
            <a:pPr fontAlgn="base">
              <a:spcBef>
                <a:spcPct val="0"/>
              </a:spcBef>
              <a:spcAft>
                <a:spcPct val="0"/>
              </a:spcAft>
              <a:defRPr/>
            </a:pPr>
            <a:r>
              <a:rPr lang="en-GB" sz="1350" b="1" dirty="0" smtClean="0">
                <a:solidFill>
                  <a:schemeClr val="tx2">
                    <a:lumMod val="50000"/>
                  </a:schemeClr>
                </a:solidFill>
                <a:cs typeface="Arial" charset="0"/>
              </a:rPr>
              <a:t>Models:</a:t>
            </a:r>
          </a:p>
          <a:p>
            <a:pPr fontAlgn="base">
              <a:spcBef>
                <a:spcPct val="0"/>
              </a:spcBef>
              <a:spcAft>
                <a:spcPct val="0"/>
              </a:spcAft>
              <a:defRPr/>
            </a:pPr>
            <a:r>
              <a:rPr lang="en-GB" sz="1350" dirty="0" smtClean="0">
                <a:solidFill>
                  <a:schemeClr val="tx2">
                    <a:lumMod val="50000"/>
                  </a:schemeClr>
                </a:solidFill>
                <a:cs typeface="Arial" charset="0"/>
              </a:rPr>
              <a:t>Inter settlement growth model, Dyna-Clue model, Sleuth, What-if &amp; </a:t>
            </a:r>
            <a:r>
              <a:rPr lang="en-GB" sz="1350" dirty="0" err="1" smtClean="0">
                <a:solidFill>
                  <a:schemeClr val="tx2">
                    <a:lumMod val="50000"/>
                  </a:schemeClr>
                </a:solidFill>
                <a:cs typeface="Arial" charset="0"/>
              </a:rPr>
              <a:t>UrbanSim</a:t>
            </a:r>
            <a:r>
              <a:rPr lang="en-GB" sz="1350" dirty="0" smtClean="0">
                <a:solidFill>
                  <a:schemeClr val="tx2">
                    <a:lumMod val="50000"/>
                  </a:schemeClr>
                </a:solidFill>
                <a:cs typeface="Arial" charset="0"/>
              </a:rPr>
              <a:t> model</a:t>
            </a:r>
          </a:p>
          <a:p>
            <a:pPr fontAlgn="base">
              <a:spcBef>
                <a:spcPct val="0"/>
              </a:spcBef>
              <a:spcAft>
                <a:spcPct val="0"/>
              </a:spcAft>
              <a:defRPr/>
            </a:pPr>
            <a:endParaRPr lang="en-GB" sz="1350" dirty="0">
              <a:solidFill>
                <a:schemeClr val="tx2">
                  <a:lumMod val="50000"/>
                </a:schemeClr>
              </a:solidFill>
              <a:cs typeface="Arial" charset="0"/>
            </a:endParaRPr>
          </a:p>
          <a:p>
            <a:pPr fontAlgn="base">
              <a:spcBef>
                <a:spcPct val="0"/>
              </a:spcBef>
              <a:spcAft>
                <a:spcPct val="0"/>
              </a:spcAft>
              <a:defRPr/>
            </a:pPr>
            <a:r>
              <a:rPr lang="en-GB" sz="1350" b="1" dirty="0" smtClean="0">
                <a:solidFill>
                  <a:schemeClr val="tx2">
                    <a:lumMod val="50000"/>
                  </a:schemeClr>
                </a:solidFill>
                <a:cs typeface="Arial" charset="0"/>
              </a:rPr>
              <a:t>Different model techniques:</a:t>
            </a:r>
          </a:p>
          <a:p>
            <a:pPr fontAlgn="base">
              <a:spcBef>
                <a:spcPct val="0"/>
              </a:spcBef>
              <a:spcAft>
                <a:spcPct val="0"/>
              </a:spcAft>
              <a:defRPr/>
            </a:pPr>
            <a:r>
              <a:rPr lang="en-GB" sz="1350" dirty="0" smtClean="0">
                <a:solidFill>
                  <a:schemeClr val="tx2">
                    <a:lumMod val="50000"/>
                  </a:schemeClr>
                </a:solidFill>
                <a:cs typeface="Arial" charset="0"/>
              </a:rPr>
              <a:t>Gravity-based, hybrid models, ABM, CA, GIS based, etc.</a:t>
            </a:r>
          </a:p>
        </p:txBody>
      </p:sp>
      <p:pic>
        <p:nvPicPr>
          <p:cNvPr id="307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802298" y="938151"/>
            <a:ext cx="5819188" cy="414547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900413212"/>
      </p:ext>
    </p:extLst>
  </p:cSld>
  <p:clrMapOvr>
    <a:masterClrMapping/>
  </p:clrMapOvr>
  <p:transition spd="med">
    <p:fade/>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2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3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otalTime>6858</TotalTime>
  <Words>3573</Words>
  <Application>Microsoft Office PowerPoint</Application>
  <PresentationFormat>On-screen Show (16:9)</PresentationFormat>
  <Paragraphs>519</Paragraphs>
  <Slides>37</Slides>
  <Notes>29</Notes>
  <HiddenSlides>0</HiddenSlides>
  <MMClips>0</MMClips>
  <ScaleCrop>false</ScaleCrop>
  <HeadingPairs>
    <vt:vector size="6" baseType="variant">
      <vt:variant>
        <vt:lpstr>Fonts Used</vt:lpstr>
      </vt:variant>
      <vt:variant>
        <vt:i4>5</vt:i4>
      </vt:variant>
      <vt:variant>
        <vt:lpstr>Theme</vt:lpstr>
      </vt:variant>
      <vt:variant>
        <vt:i4>3</vt:i4>
      </vt:variant>
      <vt:variant>
        <vt:lpstr>Slide Titles</vt:lpstr>
      </vt:variant>
      <vt:variant>
        <vt:i4>37</vt:i4>
      </vt:variant>
    </vt:vector>
  </HeadingPairs>
  <TitlesOfParts>
    <vt:vector size="45" baseType="lpstr">
      <vt:lpstr>Arial Unicode MS</vt:lpstr>
      <vt:lpstr>Arial</vt:lpstr>
      <vt:lpstr>Calibri</vt:lpstr>
      <vt:lpstr>Open Sans</vt:lpstr>
      <vt:lpstr>Times New Roman</vt:lpstr>
      <vt:lpstr>1_Office Theme</vt:lpstr>
      <vt:lpstr>2_Office Theme</vt:lpstr>
      <vt:lpstr>3_Office Theme</vt:lpstr>
      <vt:lpstr>PowerPoint Presentation</vt:lpstr>
      <vt:lpstr>PowerPoint Presentation</vt:lpstr>
      <vt:lpstr>PowerPoint Presentation</vt:lpstr>
      <vt:lpstr>PowerPoint Presentation</vt:lpstr>
      <vt:lpstr>What are the drivers of LULC change</vt:lpstr>
      <vt:lpstr>There is a need for models and  tools</vt:lpstr>
      <vt:lpstr>Review of current international LULC Models </vt:lpstr>
      <vt:lpstr>PowerPoint Presentation</vt:lpstr>
      <vt:lpstr>PowerPoint Presentation</vt:lpstr>
      <vt:lpstr>Central to all LULC change models</vt:lpstr>
      <vt:lpstr>PowerPoint Presentation</vt:lpstr>
      <vt:lpstr>Models @ Local Municipal / Metro Scale</vt:lpstr>
      <vt:lpstr>Projected growth</vt:lpstr>
      <vt:lpstr>Indicators</vt:lpstr>
      <vt:lpstr>Models @ Local Municipal / Metro Scale</vt:lpstr>
      <vt:lpstr>AS-IS Scenario                Policy-Led Scenario</vt:lpstr>
      <vt:lpstr>PowerPoint Presentation</vt:lpstr>
      <vt:lpstr>Models @ Local Municipal / Metro Scale</vt:lpstr>
      <vt:lpstr>Sleuth growth probability through Machine Learning</vt:lpstr>
      <vt:lpstr>Models @ Local Municipal / Metro Scale</vt:lpstr>
      <vt:lpstr>PowerPoint Presentation</vt:lpstr>
      <vt:lpstr>Current Investment: Cloud based UrbanSIM</vt:lpstr>
      <vt:lpstr>PowerPoint Presentation</vt:lpstr>
      <vt:lpstr>Models @ District Municipality</vt:lpstr>
      <vt:lpstr>PowerPoint Presentation</vt:lpstr>
      <vt:lpstr>PowerPoint Presentation</vt:lpstr>
      <vt:lpstr>Models @ District Municipality</vt:lpstr>
      <vt:lpstr>PowerPoint Presentation</vt:lpstr>
      <vt:lpstr>PowerPoint Presentation</vt:lpstr>
      <vt:lpstr>Models @ National level</vt:lpstr>
      <vt:lpstr>PowerPoint Presentation</vt:lpstr>
      <vt:lpstr>PowerPoint Presentation</vt:lpstr>
      <vt:lpstr>ISG model: Current investment</vt:lpstr>
      <vt:lpstr>PowerPoint Presentation</vt:lpstr>
      <vt:lpstr>PowerPoint Presentation</vt:lpstr>
      <vt:lpstr>PowerPoint Presentation</vt:lpstr>
      <vt:lpstr>PowerPoint Presentation</vt:lpstr>
    </vt:vector>
  </TitlesOfParts>
  <Company>CSIR</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TNTSAMAI-MAC NTSAMAI</dc:creator>
  <cp:lastModifiedBy>User @</cp:lastModifiedBy>
  <cp:revision>202</cp:revision>
  <dcterms:created xsi:type="dcterms:W3CDTF">2018-08-08T08:55:23Z</dcterms:created>
  <dcterms:modified xsi:type="dcterms:W3CDTF">2019-02-01T09:40:03Z</dcterms:modified>
</cp:coreProperties>
</file>